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5382" autoAdjust="0"/>
  </p:normalViewPr>
  <p:slideViewPr>
    <p:cSldViewPr>
      <p:cViewPr varScale="1">
        <p:scale>
          <a:sx n="70" d="100"/>
          <a:sy n="70" d="100"/>
        </p:scale>
        <p:origin x="-13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t>10.03.2014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a:xfrm>
            <a:off x="7991475" y="6429375"/>
            <a:ext cx="876300" cy="292100"/>
          </a:xfrm>
        </p:spPr>
        <p:txBody>
          <a:bodyPr/>
          <a:lstStyle/>
          <a:p>
            <a:fld id="{B19B0651-EE4F-4900-A07F-96A6BFA9D0F0}" type="slidenum">
              <a:rPr lang="ru-RU" smtClean="0"/>
              <a:t>‹#›</a:t>
            </a:fld>
            <a:endParaRPr lang="ru-RU" dirty="0"/>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ru-RU" smtClean="0"/>
              <a:t>Образец заголовка</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spd="slow">
    <p:push dir="u"/>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10.03.2014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push dir="u"/>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10.03.2014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push dir="u"/>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10.03.2014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ransition spd="slow">
    <p:push dir="u"/>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t>10.03.2014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ru-RU" smtClean="0"/>
              <a:t>Образец заголовка</a:t>
            </a:r>
            <a:endParaRPr lang="en-US" dirty="0"/>
          </a:p>
        </p:txBody>
      </p:sp>
    </p:spTree>
  </p:cSld>
  <p:clrMapOvr>
    <a:masterClrMapping/>
  </p:clrMapOvr>
  <p:transition spd="slow">
    <p:push dir="u"/>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10.03.2014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ransition spd="slow">
    <p:push dir="u"/>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C71EC6-210F-42DE-9C53-41977AD35B3D}" type="datetimeFigureOut">
              <a:rPr lang="ru-RU" smtClean="0"/>
              <a:t>10.03.2014</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dirty="0"/>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transition spd="slow">
    <p:push dir="u"/>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t>10.03.2014</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dirty="0"/>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Tree>
  </p:cSld>
  <p:clrMapOvr>
    <a:masterClrMapping/>
  </p:clrMapOvr>
  <p:transition spd="slow">
    <p:push dir="u"/>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10.03.2014</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push dir="u"/>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t>10.03.2014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Tree>
  </p:cSld>
  <p:clrMapOvr>
    <a:masterClrMapping/>
  </p:clrMapOvr>
  <p:transition spd="slow">
    <p:push dir="u"/>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t>10.03.2014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ru-RU" smtClean="0"/>
              <a:t>Образец текста</a:t>
            </a:r>
          </a:p>
        </p:txBody>
      </p:sp>
    </p:spTree>
  </p:cSld>
  <p:clrMapOvr>
    <a:masterClrMapping/>
  </p:clrMapOvr>
  <p:transition spd="slow">
    <p:push dir="u"/>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B4C71EC6-210F-42DE-9C53-41977AD35B3D}" type="datetimeFigureOut">
              <a:rPr lang="ru-RU" smtClean="0"/>
              <a:t>10.03.2014</a:t>
            </a:fld>
            <a:endParaRPr lang="ru-RU" dirty="0"/>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ru-RU" dirty="0"/>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push dir="u"/>
    <p:sndAc>
      <p:stSnd>
        <p:snd r:embed="rId13" name="chimes.wav"/>
      </p:stSnd>
    </p:sndAc>
  </p:transition>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3826" y="1119116"/>
            <a:ext cx="5366709" cy="5118196"/>
          </a:xfrm>
        </p:spPr>
        <p:txBody>
          <a:bodyPr>
            <a:noAutofit/>
          </a:bodyPr>
          <a:lstStyle/>
          <a:p>
            <a:r>
              <a:rPr lang="en-US" sz="8800" dirty="0" smtClean="0"/>
              <a:t>The best museums in the world</a:t>
            </a:r>
            <a:endParaRPr lang="ru-RU" sz="8800" dirty="0"/>
          </a:p>
        </p:txBody>
      </p:sp>
    </p:spTree>
    <p:extLst>
      <p:ext uri="{BB962C8B-B14F-4D97-AF65-F5344CB8AC3E}">
        <p14:creationId xmlns:p14="http://schemas.microsoft.com/office/powerpoint/2010/main" val="1355558129"/>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8000" dirty="0" smtClean="0"/>
              <a:t>   British </a:t>
            </a:r>
            <a:r>
              <a:rPr lang="en-US" sz="8000" dirty="0"/>
              <a:t>Museum</a:t>
            </a:r>
            <a:endParaRPr lang="ru-RU" sz="8000" dirty="0"/>
          </a:p>
        </p:txBody>
      </p:sp>
      <p:sp>
        <p:nvSpPr>
          <p:cNvPr id="3" name="Объект 2"/>
          <p:cNvSpPr>
            <a:spLocks noGrp="1"/>
          </p:cNvSpPr>
          <p:nvPr>
            <p:ph sz="quarter" idx="13"/>
          </p:nvPr>
        </p:nvSpPr>
        <p:spPr>
          <a:xfrm>
            <a:off x="6192140" y="1052736"/>
            <a:ext cx="2951859" cy="5688632"/>
          </a:xfrm>
        </p:spPr>
        <p:txBody>
          <a:bodyPr>
            <a:normAutofit lnSpcReduction="10000"/>
          </a:bodyPr>
          <a:lstStyle/>
          <a:p>
            <a:r>
              <a:rPr lang="en-US" sz="3200" dirty="0"/>
              <a:t>Established in 1753, the British Museum in London is a museum of human history and culture. </a:t>
            </a:r>
            <a:r>
              <a:rPr lang="en-US" sz="3200" dirty="0" smtClean="0"/>
              <a:t>Its </a:t>
            </a:r>
            <a:r>
              <a:rPr lang="en-US" sz="3200" dirty="0"/>
              <a:t>one of the top destinations in London.</a:t>
            </a:r>
            <a:endParaRPr lang="ru-RU" sz="3200" dirty="0"/>
          </a:p>
        </p:txBody>
      </p:sp>
      <p:sp>
        <p:nvSpPr>
          <p:cNvPr id="4" name="8-конечная звезда 3"/>
          <p:cNvSpPr/>
          <p:nvPr/>
        </p:nvSpPr>
        <p:spPr>
          <a:xfrm>
            <a:off x="107504" y="116632"/>
            <a:ext cx="1008112" cy="1152128"/>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5</a:t>
            </a:r>
            <a:endParaRPr lang="ru-RU" sz="60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1410"/>
            <a:ext cx="2651448"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448" y="1201410"/>
            <a:ext cx="3575298"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57794"/>
            <a:ext cx="6226746" cy="2212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196292"/>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barn(inVertical)">
                                      <p:cBhvr>
                                        <p:cTn id="12" dur="5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1000"/>
                                        <p:tgtEl>
                                          <p:spTgt spid="9218"/>
                                        </p:tgtEl>
                                      </p:cBhvr>
                                    </p:animEffect>
                                    <p:anim calcmode="lin" valueType="num">
                                      <p:cBhvr>
                                        <p:cTn id="18" dur="1000" fill="hold"/>
                                        <p:tgtEl>
                                          <p:spTgt spid="9218"/>
                                        </p:tgtEl>
                                        <p:attrNameLst>
                                          <p:attrName>ppt_x</p:attrName>
                                        </p:attrNameLst>
                                      </p:cBhvr>
                                      <p:tavLst>
                                        <p:tav tm="0">
                                          <p:val>
                                            <p:strVal val="#ppt_x"/>
                                          </p:val>
                                        </p:tav>
                                        <p:tav tm="100000">
                                          <p:val>
                                            <p:strVal val="#ppt_x"/>
                                          </p:val>
                                        </p:tav>
                                      </p:tavLst>
                                    </p:anim>
                                    <p:anim calcmode="lin" valueType="num">
                                      <p:cBhvr>
                                        <p:cTn id="1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9220"/>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down)">
                                      <p:cBhvr>
                                        <p:cTn id="28" dur="580">
                                          <p:stCondLst>
                                            <p:cond delay="0"/>
                                          </p:stCondLst>
                                        </p:cTn>
                                        <p:tgtEl>
                                          <p:spTgt spid="3">
                                            <p:txEl>
                                              <p:pRg st="0" end="0"/>
                                            </p:txEl>
                                          </p:spTgt>
                                        </p:tgtEl>
                                      </p:cBhvr>
                                    </p:animEffect>
                                    <p:anim calcmode="lin" valueType="num">
                                      <p:cBhvr>
                                        <p:cTn id="29"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0" end="0"/>
                                            </p:txEl>
                                          </p:spTgt>
                                        </p:tgtEl>
                                      </p:cBhvr>
                                      <p:to x="100000" y="60000"/>
                                    </p:animScale>
                                    <p:animScale>
                                      <p:cBhvr>
                                        <p:cTn id="35" dur="166" decel="50000">
                                          <p:stCondLst>
                                            <p:cond delay="676"/>
                                          </p:stCondLst>
                                        </p:cTn>
                                        <p:tgtEl>
                                          <p:spTgt spid="3">
                                            <p:txEl>
                                              <p:pRg st="0" end="0"/>
                                            </p:txEl>
                                          </p:spTgt>
                                        </p:tgtEl>
                                      </p:cBhvr>
                                      <p:to x="100000" y="100000"/>
                                    </p:animScale>
                                    <p:animScale>
                                      <p:cBhvr>
                                        <p:cTn id="36" dur="26">
                                          <p:stCondLst>
                                            <p:cond delay="1312"/>
                                          </p:stCondLst>
                                        </p:cTn>
                                        <p:tgtEl>
                                          <p:spTgt spid="3">
                                            <p:txEl>
                                              <p:pRg st="0" end="0"/>
                                            </p:txEl>
                                          </p:spTgt>
                                        </p:tgtEl>
                                      </p:cBhvr>
                                      <p:to x="100000" y="80000"/>
                                    </p:animScale>
                                    <p:animScale>
                                      <p:cBhvr>
                                        <p:cTn id="37" dur="166" decel="50000">
                                          <p:stCondLst>
                                            <p:cond delay="1338"/>
                                          </p:stCondLst>
                                        </p:cTn>
                                        <p:tgtEl>
                                          <p:spTgt spid="3">
                                            <p:txEl>
                                              <p:pRg st="0" end="0"/>
                                            </p:txEl>
                                          </p:spTgt>
                                        </p:tgtEl>
                                      </p:cBhvr>
                                      <p:to x="100000" y="100000"/>
                                    </p:animScale>
                                    <p:animScale>
                                      <p:cBhvr>
                                        <p:cTn id="38" dur="26">
                                          <p:stCondLst>
                                            <p:cond delay="1642"/>
                                          </p:stCondLst>
                                        </p:cTn>
                                        <p:tgtEl>
                                          <p:spTgt spid="3">
                                            <p:txEl>
                                              <p:pRg st="0" end="0"/>
                                            </p:txEl>
                                          </p:spTgt>
                                        </p:tgtEl>
                                      </p:cBhvr>
                                      <p:to x="100000" y="90000"/>
                                    </p:animScale>
                                    <p:animScale>
                                      <p:cBhvr>
                                        <p:cTn id="39" dur="166" decel="50000">
                                          <p:stCondLst>
                                            <p:cond delay="1668"/>
                                          </p:stCondLst>
                                        </p:cTn>
                                        <p:tgtEl>
                                          <p:spTgt spid="3">
                                            <p:txEl>
                                              <p:pRg st="0" end="0"/>
                                            </p:txEl>
                                          </p:spTgt>
                                        </p:tgtEl>
                                      </p:cBhvr>
                                      <p:to x="100000" y="100000"/>
                                    </p:animScale>
                                    <p:animScale>
                                      <p:cBhvr>
                                        <p:cTn id="40" dur="26">
                                          <p:stCondLst>
                                            <p:cond delay="1808"/>
                                          </p:stCondLst>
                                        </p:cTn>
                                        <p:tgtEl>
                                          <p:spTgt spid="3">
                                            <p:txEl>
                                              <p:pRg st="0" end="0"/>
                                            </p:txEl>
                                          </p:spTgt>
                                        </p:tgtEl>
                                      </p:cBhvr>
                                      <p:to x="100000" y="95000"/>
                                    </p:animScale>
                                    <p:animScale>
                                      <p:cBhvr>
                                        <p:cTn id="41"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4" y="-388"/>
            <a:ext cx="9112051" cy="685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815885"/>
      </p:ext>
    </p:extLst>
  </p:cSld>
  <p:clrMapOvr>
    <a:masterClrMapping/>
  </p:clrMapOvr>
  <p:transition spd="slow">
    <p:push dir="u"/>
    <p:sndAc>
      <p:stSnd>
        <p:snd r:embed="rId2"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8000" dirty="0" smtClean="0"/>
              <a:t>     Uffizi Gallery</a:t>
            </a:r>
            <a:endParaRPr lang="ru-RU" sz="8000" dirty="0"/>
          </a:p>
        </p:txBody>
      </p:sp>
      <p:sp>
        <p:nvSpPr>
          <p:cNvPr id="3" name="Объект 2"/>
          <p:cNvSpPr>
            <a:spLocks noGrp="1"/>
          </p:cNvSpPr>
          <p:nvPr>
            <p:ph sz="quarter" idx="13"/>
          </p:nvPr>
        </p:nvSpPr>
        <p:spPr>
          <a:xfrm>
            <a:off x="6024767" y="1052736"/>
            <a:ext cx="3131840" cy="6372708"/>
          </a:xfrm>
        </p:spPr>
        <p:txBody>
          <a:bodyPr>
            <a:normAutofit/>
          </a:bodyPr>
          <a:lstStyle/>
          <a:p>
            <a:r>
              <a:rPr lang="en-US" sz="2400" dirty="0"/>
              <a:t>The Uffizi Gallery in Florence, Italy, is one of the oldest and most famous art museums in the world. It is housed in the Palazzo </a:t>
            </a:r>
            <a:r>
              <a:rPr lang="en-US" sz="2400" dirty="0" err="1"/>
              <a:t>degli</a:t>
            </a:r>
            <a:r>
              <a:rPr lang="en-US" sz="2400" dirty="0"/>
              <a:t> Uffizi which was constructed in the 16th century as the offices for the Florentine magistrates. </a:t>
            </a:r>
            <a:endParaRPr lang="ru-RU" sz="2400" dirty="0"/>
          </a:p>
        </p:txBody>
      </p:sp>
      <p:sp>
        <p:nvSpPr>
          <p:cNvPr id="4" name="8-конечная звезда 3"/>
          <p:cNvSpPr/>
          <p:nvPr/>
        </p:nvSpPr>
        <p:spPr>
          <a:xfrm>
            <a:off x="395536" y="116632"/>
            <a:ext cx="1080120" cy="108012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t>6</a:t>
            </a:r>
            <a:endParaRPr lang="ru-RU" sz="72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334786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196752"/>
            <a:ext cx="267652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33056"/>
            <a:ext cx="6024389"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86124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266"/>
                                        </p:tgtEl>
                                        <p:attrNameLst>
                                          <p:attrName>style.visibility</p:attrName>
                                        </p:attrNameLst>
                                      </p:cBhvr>
                                      <p:to>
                                        <p:strVal val="visible"/>
                                      </p:to>
                                    </p:set>
                                    <p:animEffect transition="in" filter="fade">
                                      <p:cBhvr>
                                        <p:cTn id="26" dur="500"/>
                                        <p:tgtEl>
                                          <p:spTgt spid="1126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p:cTn id="3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424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120655"/>
      </p:ext>
    </p:extLst>
  </p:cSld>
  <p:clrMapOvr>
    <a:masterClrMapping/>
  </p:clrMapOvr>
  <p:transition spd="slow">
    <p:push dir="u"/>
    <p:sndAc>
      <p:stSnd>
        <p:snd r:embed="rId2"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933056"/>
            <a:ext cx="2880320"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Autofit/>
          </a:bodyPr>
          <a:lstStyle/>
          <a:p>
            <a:r>
              <a:rPr lang="en-US" sz="6600" dirty="0" smtClean="0"/>
              <a:t>   Hermitage </a:t>
            </a:r>
            <a:r>
              <a:rPr lang="en-US" sz="6600" dirty="0"/>
              <a:t>Museum</a:t>
            </a:r>
            <a:endParaRPr lang="ru-RU" sz="6600" dirty="0"/>
          </a:p>
        </p:txBody>
      </p:sp>
      <p:sp>
        <p:nvSpPr>
          <p:cNvPr id="3" name="Объект 2"/>
          <p:cNvSpPr>
            <a:spLocks noGrp="1"/>
          </p:cNvSpPr>
          <p:nvPr>
            <p:ph sz="quarter" idx="13"/>
          </p:nvPr>
        </p:nvSpPr>
        <p:spPr>
          <a:xfrm>
            <a:off x="6012160" y="1298448"/>
            <a:ext cx="3024336" cy="5370912"/>
          </a:xfrm>
        </p:spPr>
        <p:txBody>
          <a:bodyPr>
            <a:normAutofit/>
          </a:bodyPr>
          <a:lstStyle/>
          <a:p>
            <a:r>
              <a:rPr lang="en-US" sz="2400" dirty="0"/>
              <a:t>Founded in 1764 by Catherine the Great, the Hermitage Museum in Saint Petersburg, Russia is a massive museum of art and culture showing the highlights of a collection of over 3 million items spanning the </a:t>
            </a:r>
            <a:r>
              <a:rPr lang="en-US" sz="2400" dirty="0" smtClean="0"/>
              <a:t>globe</a:t>
            </a:r>
            <a:endParaRPr lang="ru-RU" sz="2400" dirty="0"/>
          </a:p>
        </p:txBody>
      </p:sp>
      <p:sp>
        <p:nvSpPr>
          <p:cNvPr id="4" name="8-конечная звезда 3"/>
          <p:cNvSpPr/>
          <p:nvPr/>
        </p:nvSpPr>
        <p:spPr>
          <a:xfrm>
            <a:off x="107504" y="188640"/>
            <a:ext cx="864096" cy="1152128"/>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7</a:t>
            </a:r>
            <a:endParaRPr lang="ru-RU" sz="6000"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0768"/>
            <a:ext cx="313184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340768"/>
            <a:ext cx="288032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933056"/>
            <a:ext cx="3131840"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62723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arn(inVertical)">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000"/>
                                        <p:tgtEl>
                                          <p:spTgt spid="13314"/>
                                        </p:tgtEl>
                                      </p:cBhvr>
                                    </p:animEffect>
                                    <p:anim calcmode="lin" valueType="num">
                                      <p:cBhvr>
                                        <p:cTn id="13" dur="1000" fill="hold"/>
                                        <p:tgtEl>
                                          <p:spTgt spid="13314"/>
                                        </p:tgtEl>
                                        <p:attrNameLst>
                                          <p:attrName>ppt_x</p:attrName>
                                        </p:attrNameLst>
                                      </p:cBhvr>
                                      <p:tavLst>
                                        <p:tav tm="0">
                                          <p:val>
                                            <p:strVal val="#ppt_x"/>
                                          </p:val>
                                        </p:tav>
                                        <p:tav tm="100000">
                                          <p:val>
                                            <p:strVal val="#ppt_x"/>
                                          </p:val>
                                        </p:tav>
                                      </p:tavLst>
                                    </p:anim>
                                    <p:anim calcmode="lin" valueType="num">
                                      <p:cBhvr>
                                        <p:cTn id="14"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317"/>
                                        </p:tgtEl>
                                        <p:attrNameLst>
                                          <p:attrName>style.visibility</p:attrName>
                                        </p:attrNameLst>
                                      </p:cBhvr>
                                      <p:to>
                                        <p:strVal val="visible"/>
                                      </p:to>
                                    </p:set>
                                    <p:anim calcmode="lin" valueType="num">
                                      <p:cBhvr additive="base">
                                        <p:cTn id="23" dur="500" fill="hold"/>
                                        <p:tgtEl>
                                          <p:spTgt spid="13317"/>
                                        </p:tgtEl>
                                        <p:attrNameLst>
                                          <p:attrName>ppt_x</p:attrName>
                                        </p:attrNameLst>
                                      </p:cBhvr>
                                      <p:tavLst>
                                        <p:tav tm="0">
                                          <p:val>
                                            <p:strVal val="#ppt_x"/>
                                          </p:val>
                                        </p:tav>
                                        <p:tav tm="100000">
                                          <p:val>
                                            <p:strVal val="#ppt_x"/>
                                          </p:val>
                                        </p:tav>
                                      </p:tavLst>
                                    </p:anim>
                                    <p:anim calcmode="lin" valueType="num">
                                      <p:cBhvr additive="base">
                                        <p:cTn id="24"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fade">
                                      <p:cBhvr>
                                        <p:cTn id="40" dur="2000"/>
                                        <p:tgtEl>
                                          <p:spTgt spid="3">
                                            <p:txEl>
                                              <p:pRg st="0" end="0"/>
                                            </p:txEl>
                                          </p:spTgt>
                                        </p:tgtEl>
                                      </p:cBhvr>
                                    </p:animEffect>
                                    <p:anim calcmode="lin" valueType="num">
                                      <p:cBhvr>
                                        <p:cTn id="41"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42"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9" y="0"/>
            <a:ext cx="91177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044931"/>
      </p:ext>
    </p:extLst>
  </p:cSld>
  <p:clrMapOvr>
    <a:masterClrMapping/>
  </p:clrMapOvr>
  <p:transition spd="slow">
    <p:push dir="u"/>
    <p:sndAc>
      <p:stSnd>
        <p:snd r:embed="rId2"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6000" dirty="0" smtClean="0"/>
              <a:t>    Museum </a:t>
            </a:r>
            <a:r>
              <a:rPr lang="en-US" sz="6000" dirty="0"/>
              <a:t>of Modern Art</a:t>
            </a:r>
            <a:endParaRPr lang="ru-RU" sz="6000" dirty="0"/>
          </a:p>
        </p:txBody>
      </p:sp>
      <p:sp>
        <p:nvSpPr>
          <p:cNvPr id="3" name="Объект 2"/>
          <p:cNvSpPr>
            <a:spLocks noGrp="1"/>
          </p:cNvSpPr>
          <p:nvPr>
            <p:ph sz="quarter" idx="13"/>
          </p:nvPr>
        </p:nvSpPr>
        <p:spPr>
          <a:xfrm>
            <a:off x="5508104" y="1298448"/>
            <a:ext cx="3528392" cy="5442920"/>
          </a:xfrm>
        </p:spPr>
        <p:txBody>
          <a:bodyPr>
            <a:normAutofit/>
          </a:bodyPr>
          <a:lstStyle/>
          <a:p>
            <a:r>
              <a:rPr lang="en-US" sz="2800" dirty="0"/>
              <a:t>The Museum of Modern Art (</a:t>
            </a:r>
            <a:r>
              <a:rPr lang="en-US" sz="2800" dirty="0" err="1"/>
              <a:t>MoMA</a:t>
            </a:r>
            <a:r>
              <a:rPr lang="en-US" sz="2800" dirty="0"/>
              <a:t>), located in Midtown Manhattan in New York City, is often identified as the most influential museum of modern art in the world. </a:t>
            </a:r>
            <a:endParaRPr lang="ru-RU" sz="2800" dirty="0"/>
          </a:p>
        </p:txBody>
      </p:sp>
      <p:sp>
        <p:nvSpPr>
          <p:cNvPr id="4" name="8-конечная звезда 3"/>
          <p:cNvSpPr/>
          <p:nvPr/>
        </p:nvSpPr>
        <p:spPr>
          <a:xfrm>
            <a:off x="0" y="116632"/>
            <a:ext cx="1043608" cy="108012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8</a:t>
            </a:r>
            <a:endParaRPr lang="ru-RU" sz="5400" dirty="0"/>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0" y="1184354"/>
            <a:ext cx="2430372" cy="256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244263"/>
            <a:ext cx="324036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49338"/>
            <a:ext cx="2762250" cy="310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453" y="3749338"/>
            <a:ext cx="2853668" cy="310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654928"/>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2000"/>
                                        <p:tgtEl>
                                          <p:spTgt spid="15362"/>
                                        </p:tgtEl>
                                      </p:cBhvr>
                                    </p:animEffect>
                                    <p:anim calcmode="lin" valueType="num">
                                      <p:cBhvr>
                                        <p:cTn id="18" dur="2000" fill="hold"/>
                                        <p:tgtEl>
                                          <p:spTgt spid="15362"/>
                                        </p:tgtEl>
                                        <p:attrNameLst>
                                          <p:attrName>ppt_w</p:attrName>
                                        </p:attrNameLst>
                                      </p:cBhvr>
                                      <p:tavLst>
                                        <p:tav tm="0" fmla="#ppt_w*sin(2.5*pi*$)">
                                          <p:val>
                                            <p:fltVal val="0"/>
                                          </p:val>
                                        </p:tav>
                                        <p:tav tm="100000">
                                          <p:val>
                                            <p:fltVal val="1"/>
                                          </p:val>
                                        </p:tav>
                                      </p:tavLst>
                                    </p:anim>
                                    <p:anim calcmode="lin" valueType="num">
                                      <p:cBhvr>
                                        <p:cTn id="19" dur="2000" fill="hold"/>
                                        <p:tgtEl>
                                          <p:spTgt spid="1536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363"/>
                                        </p:tgtEl>
                                        <p:attrNameLst>
                                          <p:attrName>style.visibility</p:attrName>
                                        </p:attrNameLst>
                                      </p:cBhvr>
                                      <p:to>
                                        <p:strVal val="visible"/>
                                      </p:to>
                                    </p:set>
                                    <p:animEffect transition="in" filter="randombar(horizontal)">
                                      <p:cBhvr>
                                        <p:cTn id="24" dur="500"/>
                                        <p:tgtEl>
                                          <p:spTgt spid="1536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5365"/>
                                        </p:tgtEl>
                                        <p:attrNameLst>
                                          <p:attrName>style.visibility</p:attrName>
                                        </p:attrNameLst>
                                      </p:cBhvr>
                                      <p:to>
                                        <p:strVal val="visible"/>
                                      </p:to>
                                    </p:set>
                                    <p:animEffect transition="in" filter="wheel(1)">
                                      <p:cBhvr>
                                        <p:cTn id="29" dur="2000"/>
                                        <p:tgtEl>
                                          <p:spTgt spid="1536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5366"/>
                                        </p:tgtEl>
                                        <p:attrNameLst>
                                          <p:attrName>style.visibility</p:attrName>
                                        </p:attrNameLst>
                                      </p:cBhvr>
                                      <p:to>
                                        <p:strVal val="visible"/>
                                      </p:to>
                                    </p:set>
                                    <p:animEffect transition="in" filter="circle(in)">
                                      <p:cBhvr>
                                        <p:cTn id="34" dur="2000"/>
                                        <p:tgtEl>
                                          <p:spTgt spid="1536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 y="0"/>
            <a:ext cx="915424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263850"/>
      </p:ext>
    </p:extLst>
  </p:cSld>
  <p:clrMapOvr>
    <a:masterClrMapping/>
  </p:clrMapOvr>
  <p:transition spd="slow">
    <p:push dir="u"/>
    <p:sndAc>
      <p:stSnd>
        <p:snd r:embed="rId2"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8867775" cy="1066801"/>
          </a:xfrm>
        </p:spPr>
        <p:txBody>
          <a:bodyPr>
            <a:normAutofit/>
          </a:bodyPr>
          <a:lstStyle/>
          <a:p>
            <a:r>
              <a:rPr lang="en-US" sz="5400" dirty="0" smtClean="0"/>
              <a:t>        National </a:t>
            </a:r>
            <a:r>
              <a:rPr lang="en-US" sz="5400" dirty="0"/>
              <a:t>Palace Museum</a:t>
            </a:r>
            <a:endParaRPr lang="ru-RU" sz="5400" dirty="0"/>
          </a:p>
        </p:txBody>
      </p:sp>
      <p:sp>
        <p:nvSpPr>
          <p:cNvPr id="3" name="Объект 2"/>
          <p:cNvSpPr>
            <a:spLocks noGrp="1"/>
          </p:cNvSpPr>
          <p:nvPr>
            <p:ph sz="quarter" idx="13"/>
          </p:nvPr>
        </p:nvSpPr>
        <p:spPr>
          <a:xfrm>
            <a:off x="5796136" y="1298448"/>
            <a:ext cx="3240360" cy="5559552"/>
          </a:xfrm>
        </p:spPr>
        <p:txBody>
          <a:bodyPr>
            <a:normAutofit/>
          </a:bodyPr>
          <a:lstStyle/>
          <a:p>
            <a:r>
              <a:rPr lang="en-US" sz="3200" dirty="0"/>
              <a:t>The National Palace Museum in Taipei has the largest collection of ancient Chinese artifacts and artworks in the world. </a:t>
            </a:r>
            <a:endParaRPr lang="ru-RU" sz="3200" dirty="0"/>
          </a:p>
        </p:txBody>
      </p:sp>
      <p:sp>
        <p:nvSpPr>
          <p:cNvPr id="4" name="8-конечная звезда 3"/>
          <p:cNvSpPr/>
          <p:nvPr/>
        </p:nvSpPr>
        <p:spPr>
          <a:xfrm>
            <a:off x="179512" y="188640"/>
            <a:ext cx="1008112" cy="108012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9</a:t>
            </a:r>
            <a:endParaRPr lang="ru-RU" sz="48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8280"/>
            <a:ext cx="2771800" cy="287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268760"/>
            <a:ext cx="3096344"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4" y="4182770"/>
            <a:ext cx="5847020" cy="267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3591717"/>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7410"/>
                                        </p:tgtEl>
                                        <p:attrNameLst>
                                          <p:attrName>style.visibility</p:attrName>
                                        </p:attrNameLst>
                                      </p:cBhvr>
                                      <p:to>
                                        <p:strVal val="visible"/>
                                      </p:to>
                                    </p:set>
                                    <p:animEffect transition="in" filter="wipe(down)">
                                      <p:cBhvr>
                                        <p:cTn id="18" dur="580">
                                          <p:stCondLst>
                                            <p:cond delay="0"/>
                                          </p:stCondLst>
                                        </p:cTn>
                                        <p:tgtEl>
                                          <p:spTgt spid="17410"/>
                                        </p:tgtEl>
                                      </p:cBhvr>
                                    </p:animEffect>
                                    <p:anim calcmode="lin" valueType="num">
                                      <p:cBhvr>
                                        <p:cTn id="19" dur="1822" tmFilter="0,0; 0.14,0.36; 0.43,0.73; 0.71,0.91; 1.0,1.0">
                                          <p:stCondLst>
                                            <p:cond delay="0"/>
                                          </p:stCondLst>
                                        </p:cTn>
                                        <p:tgtEl>
                                          <p:spTgt spid="1741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741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741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741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7410"/>
                                        </p:tgtEl>
                                        <p:attrNameLst>
                                          <p:attrName>ppt_y</p:attrName>
                                        </p:attrNameLst>
                                      </p:cBhvr>
                                      <p:tavLst>
                                        <p:tav tm="0" fmla="#ppt_y-sin(pi*$)/81">
                                          <p:val>
                                            <p:fltVal val="0"/>
                                          </p:val>
                                        </p:tav>
                                        <p:tav tm="100000">
                                          <p:val>
                                            <p:fltVal val="1"/>
                                          </p:val>
                                        </p:tav>
                                      </p:tavLst>
                                    </p:anim>
                                    <p:animScale>
                                      <p:cBhvr>
                                        <p:cTn id="24" dur="26">
                                          <p:stCondLst>
                                            <p:cond delay="650"/>
                                          </p:stCondLst>
                                        </p:cTn>
                                        <p:tgtEl>
                                          <p:spTgt spid="17410"/>
                                        </p:tgtEl>
                                      </p:cBhvr>
                                      <p:to x="100000" y="60000"/>
                                    </p:animScale>
                                    <p:animScale>
                                      <p:cBhvr>
                                        <p:cTn id="25" dur="166" decel="50000">
                                          <p:stCondLst>
                                            <p:cond delay="676"/>
                                          </p:stCondLst>
                                        </p:cTn>
                                        <p:tgtEl>
                                          <p:spTgt spid="17410"/>
                                        </p:tgtEl>
                                      </p:cBhvr>
                                      <p:to x="100000" y="100000"/>
                                    </p:animScale>
                                    <p:animScale>
                                      <p:cBhvr>
                                        <p:cTn id="26" dur="26">
                                          <p:stCondLst>
                                            <p:cond delay="1312"/>
                                          </p:stCondLst>
                                        </p:cTn>
                                        <p:tgtEl>
                                          <p:spTgt spid="17410"/>
                                        </p:tgtEl>
                                      </p:cBhvr>
                                      <p:to x="100000" y="80000"/>
                                    </p:animScale>
                                    <p:animScale>
                                      <p:cBhvr>
                                        <p:cTn id="27" dur="166" decel="50000">
                                          <p:stCondLst>
                                            <p:cond delay="1338"/>
                                          </p:stCondLst>
                                        </p:cTn>
                                        <p:tgtEl>
                                          <p:spTgt spid="17410"/>
                                        </p:tgtEl>
                                      </p:cBhvr>
                                      <p:to x="100000" y="100000"/>
                                    </p:animScale>
                                    <p:animScale>
                                      <p:cBhvr>
                                        <p:cTn id="28" dur="26">
                                          <p:stCondLst>
                                            <p:cond delay="1642"/>
                                          </p:stCondLst>
                                        </p:cTn>
                                        <p:tgtEl>
                                          <p:spTgt spid="17410"/>
                                        </p:tgtEl>
                                      </p:cBhvr>
                                      <p:to x="100000" y="90000"/>
                                    </p:animScale>
                                    <p:animScale>
                                      <p:cBhvr>
                                        <p:cTn id="29" dur="166" decel="50000">
                                          <p:stCondLst>
                                            <p:cond delay="1668"/>
                                          </p:stCondLst>
                                        </p:cTn>
                                        <p:tgtEl>
                                          <p:spTgt spid="17410"/>
                                        </p:tgtEl>
                                      </p:cBhvr>
                                      <p:to x="100000" y="100000"/>
                                    </p:animScale>
                                    <p:animScale>
                                      <p:cBhvr>
                                        <p:cTn id="30" dur="26">
                                          <p:stCondLst>
                                            <p:cond delay="1808"/>
                                          </p:stCondLst>
                                        </p:cTn>
                                        <p:tgtEl>
                                          <p:spTgt spid="17410"/>
                                        </p:tgtEl>
                                      </p:cBhvr>
                                      <p:to x="100000" y="95000"/>
                                    </p:animScale>
                                    <p:animScale>
                                      <p:cBhvr>
                                        <p:cTn id="31" dur="166" decel="50000">
                                          <p:stCondLst>
                                            <p:cond delay="1834"/>
                                          </p:stCondLst>
                                        </p:cTn>
                                        <p:tgtEl>
                                          <p:spTgt spid="17410"/>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7411"/>
                                        </p:tgtEl>
                                        <p:attrNameLst>
                                          <p:attrName>style.visibility</p:attrName>
                                        </p:attrNameLst>
                                      </p:cBhvr>
                                      <p:to>
                                        <p:strVal val="visible"/>
                                      </p:to>
                                    </p:set>
                                    <p:animEffect transition="in" filter="wheel(1)">
                                      <p:cBhvr>
                                        <p:cTn id="36" dur="2000"/>
                                        <p:tgtEl>
                                          <p:spTgt spid="17411"/>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7412"/>
                                        </p:tgtEl>
                                        <p:attrNameLst>
                                          <p:attrName>style.visibility</p:attrName>
                                        </p:attrNameLst>
                                      </p:cBhvr>
                                      <p:to>
                                        <p:strVal val="visible"/>
                                      </p:to>
                                    </p:set>
                                    <p:anim calcmode="lin" valueType="num">
                                      <p:cBhvr>
                                        <p:cTn id="41" dur="1000" fill="hold"/>
                                        <p:tgtEl>
                                          <p:spTgt spid="17412"/>
                                        </p:tgtEl>
                                        <p:attrNameLst>
                                          <p:attrName>ppt_w</p:attrName>
                                        </p:attrNameLst>
                                      </p:cBhvr>
                                      <p:tavLst>
                                        <p:tav tm="0">
                                          <p:val>
                                            <p:fltVal val="0"/>
                                          </p:val>
                                        </p:tav>
                                        <p:tav tm="100000">
                                          <p:val>
                                            <p:strVal val="#ppt_w"/>
                                          </p:val>
                                        </p:tav>
                                      </p:tavLst>
                                    </p:anim>
                                    <p:anim calcmode="lin" valueType="num">
                                      <p:cBhvr>
                                        <p:cTn id="42" dur="1000" fill="hold"/>
                                        <p:tgtEl>
                                          <p:spTgt spid="17412"/>
                                        </p:tgtEl>
                                        <p:attrNameLst>
                                          <p:attrName>ppt_h</p:attrName>
                                        </p:attrNameLst>
                                      </p:cBhvr>
                                      <p:tavLst>
                                        <p:tav tm="0">
                                          <p:val>
                                            <p:fltVal val="0"/>
                                          </p:val>
                                        </p:tav>
                                        <p:tav tm="100000">
                                          <p:val>
                                            <p:strVal val="#ppt_h"/>
                                          </p:val>
                                        </p:tav>
                                      </p:tavLst>
                                    </p:anim>
                                    <p:anim calcmode="lin" valueType="num">
                                      <p:cBhvr>
                                        <p:cTn id="43" dur="1000" fill="hold"/>
                                        <p:tgtEl>
                                          <p:spTgt spid="17412"/>
                                        </p:tgtEl>
                                        <p:attrNameLst>
                                          <p:attrName>style.rotation</p:attrName>
                                        </p:attrNameLst>
                                      </p:cBhvr>
                                      <p:tavLst>
                                        <p:tav tm="0">
                                          <p:val>
                                            <p:fltVal val="90"/>
                                          </p:val>
                                        </p:tav>
                                        <p:tav tm="100000">
                                          <p:val>
                                            <p:fltVal val="0"/>
                                          </p:val>
                                        </p:tav>
                                      </p:tavLst>
                                    </p:anim>
                                    <p:animEffect transition="in" filter="fade">
                                      <p:cBhvr>
                                        <p:cTn id="44" dur="1000"/>
                                        <p:tgtEl>
                                          <p:spTgt spid="1741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circle(in)">
                                      <p:cBhvr>
                                        <p:cTn id="4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98097"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085777"/>
      </p:ext>
    </p:extLst>
  </p:cSld>
  <p:clrMapOvr>
    <a:masterClrMapping/>
  </p:clrMapOvr>
  <p:transition spd="slow">
    <p:push dir="u"/>
    <p:sndAc>
      <p:stSnd>
        <p:snd r:embed="rId2"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8800" b="1" dirty="0" smtClean="0"/>
              <a:t>   Louvre</a:t>
            </a:r>
            <a:endParaRPr lang="ru-RU" sz="8800" b="1" dirty="0"/>
          </a:p>
        </p:txBody>
      </p:sp>
      <p:sp>
        <p:nvSpPr>
          <p:cNvPr id="4" name="8-конечная звезда 3"/>
          <p:cNvSpPr/>
          <p:nvPr/>
        </p:nvSpPr>
        <p:spPr>
          <a:xfrm>
            <a:off x="0" y="83064"/>
            <a:ext cx="864096" cy="1008112"/>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t>1</a:t>
            </a:r>
            <a:endParaRPr lang="ru-RU" sz="8800" dirty="0"/>
          </a:p>
        </p:txBody>
      </p:sp>
      <p:sp>
        <p:nvSpPr>
          <p:cNvPr id="3" name="Объект 2"/>
          <p:cNvSpPr>
            <a:spLocks noGrp="1"/>
          </p:cNvSpPr>
          <p:nvPr>
            <p:ph sz="quarter" idx="13"/>
          </p:nvPr>
        </p:nvSpPr>
        <p:spPr>
          <a:xfrm>
            <a:off x="0" y="1298448"/>
            <a:ext cx="3779912" cy="5559552"/>
          </a:xfrm>
        </p:spPr>
        <p:txBody>
          <a:bodyPr>
            <a:normAutofit/>
          </a:bodyPr>
          <a:lstStyle/>
          <a:p>
            <a:r>
              <a:rPr lang="en-US" sz="2400" dirty="0"/>
              <a:t>The Louvre in Paris is one of the world’s largest and most visited art museums in the world. </a:t>
            </a:r>
            <a:r>
              <a:rPr lang="en-US" sz="2400" dirty="0" smtClean="0"/>
              <a:t>Its </a:t>
            </a:r>
            <a:r>
              <a:rPr lang="en-US" sz="2400" dirty="0"/>
              <a:t>exhibits come from such diverse origins as ancient Egypt, classical Greece and Rome, medieval Europe and Napoleonic France. Its most famous exhibit, of course, is Leonardo da Vinci’s painting of the Mona </a:t>
            </a:r>
            <a:r>
              <a:rPr lang="en-US" sz="2400" dirty="0" smtClean="0"/>
              <a:t>Lisa.</a:t>
            </a:r>
            <a:endParaRPr lang="ru-RU" sz="2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387132"/>
            <a:ext cx="3184345" cy="238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858" y="3053292"/>
            <a:ext cx="2647950" cy="181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
            <a:ext cx="4682302" cy="305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4869161"/>
            <a:ext cx="5594920" cy="198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365105"/>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1029"/>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randombar(horizontal)">
                                      <p:cBhvr>
                                        <p:cTn id="32" dur="500"/>
                                        <p:tgtEl>
                                          <p:spTgt spid="1027"/>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down)">
                                      <p:cBhvr>
                                        <p:cTn id="37" dur="580">
                                          <p:stCondLst>
                                            <p:cond delay="0"/>
                                          </p:stCondLst>
                                        </p:cTn>
                                        <p:tgtEl>
                                          <p:spTgt spid="1028"/>
                                        </p:tgtEl>
                                      </p:cBhvr>
                                    </p:animEffect>
                                    <p:anim calcmode="lin" valueType="num">
                                      <p:cBhvr>
                                        <p:cTn id="3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43" dur="26">
                                          <p:stCondLst>
                                            <p:cond delay="650"/>
                                          </p:stCondLst>
                                        </p:cTn>
                                        <p:tgtEl>
                                          <p:spTgt spid="1028"/>
                                        </p:tgtEl>
                                      </p:cBhvr>
                                      <p:to x="100000" y="60000"/>
                                    </p:animScale>
                                    <p:animScale>
                                      <p:cBhvr>
                                        <p:cTn id="44" dur="166" decel="50000">
                                          <p:stCondLst>
                                            <p:cond delay="676"/>
                                          </p:stCondLst>
                                        </p:cTn>
                                        <p:tgtEl>
                                          <p:spTgt spid="1028"/>
                                        </p:tgtEl>
                                      </p:cBhvr>
                                      <p:to x="100000" y="100000"/>
                                    </p:animScale>
                                    <p:animScale>
                                      <p:cBhvr>
                                        <p:cTn id="45" dur="26">
                                          <p:stCondLst>
                                            <p:cond delay="1312"/>
                                          </p:stCondLst>
                                        </p:cTn>
                                        <p:tgtEl>
                                          <p:spTgt spid="1028"/>
                                        </p:tgtEl>
                                      </p:cBhvr>
                                      <p:to x="100000" y="80000"/>
                                    </p:animScale>
                                    <p:animScale>
                                      <p:cBhvr>
                                        <p:cTn id="46" dur="166" decel="50000">
                                          <p:stCondLst>
                                            <p:cond delay="1338"/>
                                          </p:stCondLst>
                                        </p:cTn>
                                        <p:tgtEl>
                                          <p:spTgt spid="1028"/>
                                        </p:tgtEl>
                                      </p:cBhvr>
                                      <p:to x="100000" y="100000"/>
                                    </p:animScale>
                                    <p:animScale>
                                      <p:cBhvr>
                                        <p:cTn id="47" dur="26">
                                          <p:stCondLst>
                                            <p:cond delay="1642"/>
                                          </p:stCondLst>
                                        </p:cTn>
                                        <p:tgtEl>
                                          <p:spTgt spid="1028"/>
                                        </p:tgtEl>
                                      </p:cBhvr>
                                      <p:to x="100000" y="90000"/>
                                    </p:animScale>
                                    <p:animScale>
                                      <p:cBhvr>
                                        <p:cTn id="48" dur="166" decel="50000">
                                          <p:stCondLst>
                                            <p:cond delay="1668"/>
                                          </p:stCondLst>
                                        </p:cTn>
                                        <p:tgtEl>
                                          <p:spTgt spid="1028"/>
                                        </p:tgtEl>
                                      </p:cBhvr>
                                      <p:to x="100000" y="100000"/>
                                    </p:animScale>
                                    <p:animScale>
                                      <p:cBhvr>
                                        <p:cTn id="49" dur="26">
                                          <p:stCondLst>
                                            <p:cond delay="1808"/>
                                          </p:stCondLst>
                                        </p:cTn>
                                        <p:tgtEl>
                                          <p:spTgt spid="1028"/>
                                        </p:tgtEl>
                                      </p:cBhvr>
                                      <p:to x="100000" y="95000"/>
                                    </p:animScale>
                                    <p:animScale>
                                      <p:cBhvr>
                                        <p:cTn id="50" dur="166" decel="50000">
                                          <p:stCondLst>
                                            <p:cond delay="1834"/>
                                          </p:stCondLst>
                                        </p:cTn>
                                        <p:tgtEl>
                                          <p:spTgt spid="1028"/>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10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6600" dirty="0" smtClean="0"/>
              <a:t>         Prado </a:t>
            </a:r>
            <a:r>
              <a:rPr lang="en-US" sz="6600" dirty="0"/>
              <a:t>Museum</a:t>
            </a:r>
            <a:endParaRPr lang="ru-RU" sz="6600" dirty="0"/>
          </a:p>
        </p:txBody>
      </p:sp>
      <p:sp>
        <p:nvSpPr>
          <p:cNvPr id="3" name="Объект 2"/>
          <p:cNvSpPr>
            <a:spLocks noGrp="1"/>
          </p:cNvSpPr>
          <p:nvPr>
            <p:ph sz="quarter" idx="13"/>
          </p:nvPr>
        </p:nvSpPr>
        <p:spPr>
          <a:xfrm>
            <a:off x="5220072" y="1298448"/>
            <a:ext cx="3923928" cy="5442920"/>
          </a:xfrm>
        </p:spPr>
        <p:txBody>
          <a:bodyPr>
            <a:normAutofit/>
          </a:bodyPr>
          <a:lstStyle/>
          <a:p>
            <a:r>
              <a:rPr lang="en-US" sz="3200" dirty="0"/>
              <a:t>One of the top museums in Spain, The Prado Museum in Madrid features some of the best collections of European art, from the 12th century to the early 19th century. </a:t>
            </a:r>
            <a:endParaRPr lang="ru-RU" sz="3200" dirty="0"/>
          </a:p>
        </p:txBody>
      </p:sp>
      <p:sp>
        <p:nvSpPr>
          <p:cNvPr id="4" name="8-конечная звезда 3"/>
          <p:cNvSpPr/>
          <p:nvPr/>
        </p:nvSpPr>
        <p:spPr>
          <a:xfrm>
            <a:off x="539552" y="188640"/>
            <a:ext cx="1080120" cy="1008112"/>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10</a:t>
            </a:r>
            <a:endParaRPr lang="ru-RU" sz="4800"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6088"/>
            <a:ext cx="5364088" cy="301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6752"/>
            <a:ext cx="2505075" cy="2654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613" y="1197823"/>
            <a:ext cx="2851475" cy="265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0551491"/>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19460"/>
                                        </p:tgtEl>
                                        <p:attrNameLst>
                                          <p:attrName>style.visibility</p:attrName>
                                        </p:attrNameLst>
                                      </p:cBhvr>
                                      <p:to>
                                        <p:strVal val="visible"/>
                                      </p:to>
                                    </p:set>
                                    <p:animEffect transition="in" filter="fade">
                                      <p:cBhvr>
                                        <p:cTn id="17" dur="2000"/>
                                        <p:tgtEl>
                                          <p:spTgt spid="19460"/>
                                        </p:tgtEl>
                                      </p:cBhvr>
                                    </p:animEffect>
                                    <p:anim calcmode="lin" valueType="num">
                                      <p:cBhvr>
                                        <p:cTn id="18" dur="2000" fill="hold"/>
                                        <p:tgtEl>
                                          <p:spTgt spid="19460"/>
                                        </p:tgtEl>
                                        <p:attrNameLst>
                                          <p:attrName>ppt_w</p:attrName>
                                        </p:attrNameLst>
                                      </p:cBhvr>
                                      <p:tavLst>
                                        <p:tav tm="0" fmla="#ppt_w*sin(2.5*pi*$)">
                                          <p:val>
                                            <p:fltVal val="0"/>
                                          </p:val>
                                        </p:tav>
                                        <p:tav tm="100000">
                                          <p:val>
                                            <p:fltVal val="1"/>
                                          </p:val>
                                        </p:tav>
                                      </p:tavLst>
                                    </p:anim>
                                    <p:anim calcmode="lin" valueType="num">
                                      <p:cBhvr>
                                        <p:cTn id="19" dur="2000" fill="hold"/>
                                        <p:tgtEl>
                                          <p:spTgt spid="19460"/>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9461"/>
                                        </p:tgtEl>
                                        <p:attrNameLst>
                                          <p:attrName>style.visibility</p:attrName>
                                        </p:attrNameLst>
                                      </p:cBhvr>
                                      <p:to>
                                        <p:strVal val="visible"/>
                                      </p:to>
                                    </p:set>
                                    <p:anim calcmode="lin" valueType="num">
                                      <p:cBhvr>
                                        <p:cTn id="24" dur="1000" fill="hold"/>
                                        <p:tgtEl>
                                          <p:spTgt spid="19461"/>
                                        </p:tgtEl>
                                        <p:attrNameLst>
                                          <p:attrName>ppt_w</p:attrName>
                                        </p:attrNameLst>
                                      </p:cBhvr>
                                      <p:tavLst>
                                        <p:tav tm="0">
                                          <p:val>
                                            <p:fltVal val="0"/>
                                          </p:val>
                                        </p:tav>
                                        <p:tav tm="100000">
                                          <p:val>
                                            <p:strVal val="#ppt_w"/>
                                          </p:val>
                                        </p:tav>
                                      </p:tavLst>
                                    </p:anim>
                                    <p:anim calcmode="lin" valueType="num">
                                      <p:cBhvr>
                                        <p:cTn id="25" dur="1000" fill="hold"/>
                                        <p:tgtEl>
                                          <p:spTgt spid="19461"/>
                                        </p:tgtEl>
                                        <p:attrNameLst>
                                          <p:attrName>ppt_h</p:attrName>
                                        </p:attrNameLst>
                                      </p:cBhvr>
                                      <p:tavLst>
                                        <p:tav tm="0">
                                          <p:val>
                                            <p:fltVal val="0"/>
                                          </p:val>
                                        </p:tav>
                                        <p:tav tm="100000">
                                          <p:val>
                                            <p:strVal val="#ppt_h"/>
                                          </p:val>
                                        </p:tav>
                                      </p:tavLst>
                                    </p:anim>
                                    <p:anim calcmode="lin" valueType="num">
                                      <p:cBhvr>
                                        <p:cTn id="26" dur="1000" fill="hold"/>
                                        <p:tgtEl>
                                          <p:spTgt spid="19461"/>
                                        </p:tgtEl>
                                        <p:attrNameLst>
                                          <p:attrName>style.rotation</p:attrName>
                                        </p:attrNameLst>
                                      </p:cBhvr>
                                      <p:tavLst>
                                        <p:tav tm="0">
                                          <p:val>
                                            <p:fltVal val="90"/>
                                          </p:val>
                                        </p:tav>
                                        <p:tav tm="100000">
                                          <p:val>
                                            <p:fltVal val="0"/>
                                          </p:val>
                                        </p:tav>
                                      </p:tavLst>
                                    </p:anim>
                                    <p:animEffect transition="in" filter="fade">
                                      <p:cBhvr>
                                        <p:cTn id="27" dur="1000"/>
                                        <p:tgtEl>
                                          <p:spTgt spid="194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459"/>
                                        </p:tgtEl>
                                        <p:attrNameLst>
                                          <p:attrName>style.visibility</p:attrName>
                                        </p:attrNameLst>
                                      </p:cBhvr>
                                      <p:to>
                                        <p:strVal val="visible"/>
                                      </p:to>
                                    </p:set>
                                    <p:anim calcmode="lin" valueType="num">
                                      <p:cBhvr>
                                        <p:cTn id="32" dur="500" fill="hold"/>
                                        <p:tgtEl>
                                          <p:spTgt spid="19459"/>
                                        </p:tgtEl>
                                        <p:attrNameLst>
                                          <p:attrName>ppt_w</p:attrName>
                                        </p:attrNameLst>
                                      </p:cBhvr>
                                      <p:tavLst>
                                        <p:tav tm="0">
                                          <p:val>
                                            <p:fltVal val="0"/>
                                          </p:val>
                                        </p:tav>
                                        <p:tav tm="100000">
                                          <p:val>
                                            <p:strVal val="#ppt_w"/>
                                          </p:val>
                                        </p:tav>
                                      </p:tavLst>
                                    </p:anim>
                                    <p:anim calcmode="lin" valueType="num">
                                      <p:cBhvr>
                                        <p:cTn id="33" dur="500" fill="hold"/>
                                        <p:tgtEl>
                                          <p:spTgt spid="19459"/>
                                        </p:tgtEl>
                                        <p:attrNameLst>
                                          <p:attrName>ppt_h</p:attrName>
                                        </p:attrNameLst>
                                      </p:cBhvr>
                                      <p:tavLst>
                                        <p:tav tm="0">
                                          <p:val>
                                            <p:fltVal val="0"/>
                                          </p:val>
                                        </p:tav>
                                        <p:tav tm="100000">
                                          <p:val>
                                            <p:strVal val="#ppt_h"/>
                                          </p:val>
                                        </p:tav>
                                      </p:tavLst>
                                    </p:anim>
                                    <p:animEffect transition="in" filter="fade">
                                      <p:cBhvr>
                                        <p:cTn id="34" dur="500"/>
                                        <p:tgtEl>
                                          <p:spTgt spid="19459"/>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6" y="-78040"/>
            <a:ext cx="9033245" cy="6958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211116"/>
      </p:ext>
    </p:extLst>
  </p:cSld>
  <p:clrMapOvr>
    <a:masterClrMapping/>
  </p:clrMapOvr>
  <p:transition spd="slow">
    <p:push dir="u"/>
    <p:sndAc>
      <p:stSnd>
        <p:snd r:embed="rId2" name="chimes.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31643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 y="1052736"/>
            <a:ext cx="346036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rmAutofit fontScale="90000"/>
          </a:bodyPr>
          <a:lstStyle/>
          <a:p>
            <a:r>
              <a:rPr lang="en-US" dirty="0"/>
              <a:t>          </a:t>
            </a:r>
            <a:r>
              <a:rPr lang="en-US" sz="7200" dirty="0"/>
              <a:t>Egyptian Museum</a:t>
            </a:r>
            <a:endParaRPr lang="ru-RU" sz="7200" dirty="0"/>
          </a:p>
        </p:txBody>
      </p:sp>
      <p:sp>
        <p:nvSpPr>
          <p:cNvPr id="3" name="Объект 2"/>
          <p:cNvSpPr>
            <a:spLocks noGrp="1"/>
          </p:cNvSpPr>
          <p:nvPr>
            <p:ph sz="quarter" idx="13"/>
          </p:nvPr>
        </p:nvSpPr>
        <p:spPr>
          <a:xfrm>
            <a:off x="6516216" y="1298448"/>
            <a:ext cx="2627784" cy="5442920"/>
          </a:xfrm>
        </p:spPr>
        <p:txBody>
          <a:bodyPr>
            <a:normAutofit/>
          </a:bodyPr>
          <a:lstStyle/>
          <a:p>
            <a:r>
              <a:rPr lang="en-US" sz="2800" dirty="0"/>
              <a:t>Home to at least 120,000 items of ancient Egyptian antiquities, the Egyptian Museum in Cairo is one of the world’s best museums. </a:t>
            </a:r>
            <a:endParaRPr lang="ru-RU" sz="2800" dirty="0"/>
          </a:p>
        </p:txBody>
      </p:sp>
      <p:sp>
        <p:nvSpPr>
          <p:cNvPr id="4" name="8-конечная звезда 3"/>
          <p:cNvSpPr/>
          <p:nvPr/>
        </p:nvSpPr>
        <p:spPr>
          <a:xfrm>
            <a:off x="344724" y="260648"/>
            <a:ext cx="936104" cy="93610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t>2</a:t>
            </a:r>
            <a:endParaRPr lang="ru-RU" sz="6600"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1052735"/>
            <a:ext cx="3096344" cy="273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3" y="3789041"/>
            <a:ext cx="3748400" cy="306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3519" y="3789041"/>
            <a:ext cx="2784705" cy="306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6863179"/>
      </p:ext>
    </p:extLst>
  </p:cSld>
  <p:clrMapOvr>
    <a:masterClrMapping/>
  </p:clrMapOvr>
  <p:transition spd="slow">
    <p:push dir="u"/>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6" y="0"/>
            <a:ext cx="9127054"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862940"/>
      </p:ext>
    </p:extLst>
  </p:cSld>
  <p:clrMapOvr>
    <a:masterClrMapping/>
  </p:clrMapOvr>
  <p:transition spd="slow">
    <p:push dir="u"/>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              </a:t>
            </a:r>
            <a:r>
              <a:rPr lang="en-US" dirty="0" smtClean="0"/>
              <a:t> </a:t>
            </a:r>
            <a:r>
              <a:rPr lang="en-US" sz="7200" dirty="0" smtClean="0"/>
              <a:t>Vatican </a:t>
            </a:r>
            <a:r>
              <a:rPr lang="en-US" sz="7200" dirty="0"/>
              <a:t>Museums</a:t>
            </a:r>
            <a:endParaRPr lang="ru-RU" sz="7200" dirty="0"/>
          </a:p>
        </p:txBody>
      </p:sp>
      <p:sp>
        <p:nvSpPr>
          <p:cNvPr id="3" name="Объект 2"/>
          <p:cNvSpPr>
            <a:spLocks noGrp="1"/>
          </p:cNvSpPr>
          <p:nvPr>
            <p:ph sz="quarter" idx="13"/>
          </p:nvPr>
        </p:nvSpPr>
        <p:spPr>
          <a:xfrm>
            <a:off x="5508104" y="1298448"/>
            <a:ext cx="3635896" cy="5442920"/>
          </a:xfrm>
        </p:spPr>
        <p:txBody>
          <a:bodyPr>
            <a:normAutofit/>
          </a:bodyPr>
          <a:lstStyle/>
          <a:p>
            <a:r>
              <a:rPr lang="en-US" dirty="0"/>
              <a:t>Founded by Pope Julius II in the 6th century, the Vatican Museums inside the Vatican City in Rome are among the best museums in the world. The museums are most famous for the spiral staircase, the Raphael Rooms and the exquisitely decorated Sistine Chapel. Under the patronage of Pope Julius II, Michelangelo painted the </a:t>
            </a:r>
            <a:r>
              <a:rPr lang="en-US" dirty="0" smtClean="0"/>
              <a:t>chapel.</a:t>
            </a:r>
            <a:endParaRPr lang="ru-RU" dirty="0"/>
          </a:p>
        </p:txBody>
      </p:sp>
      <p:sp>
        <p:nvSpPr>
          <p:cNvPr id="4" name="8-конечная звезда 3"/>
          <p:cNvSpPr/>
          <p:nvPr/>
        </p:nvSpPr>
        <p:spPr>
          <a:xfrm>
            <a:off x="395536" y="0"/>
            <a:ext cx="1224136" cy="1224136"/>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3</a:t>
            </a:r>
            <a:endParaRPr lang="ru-RU" sz="5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 y="1224136"/>
            <a:ext cx="246697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008" y="1244918"/>
            <a:ext cx="3099104" cy="264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 y="3888432"/>
            <a:ext cx="5566079" cy="296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914248"/>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gtEl>
                                        <p:attrNameLst>
                                          <p:attrName>style.visibility</p:attrName>
                                        </p:attrNameLst>
                                      </p:cBhvr>
                                      <p:to>
                                        <p:strVal val="visible"/>
                                      </p:to>
                                    </p:set>
                                    <p:animEffect transition="in" filter="fade">
                                      <p:cBhvr>
                                        <p:cTn id="22" dur="500"/>
                                        <p:tgtEl>
                                          <p:spTgt spid="51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 calcmode="lin" valueType="num">
                                      <p:cBhvr additive="base">
                                        <p:cTn id="27" dur="500" fill="hold"/>
                                        <p:tgtEl>
                                          <p:spTgt spid="5124"/>
                                        </p:tgtEl>
                                        <p:attrNameLst>
                                          <p:attrName>ppt_x</p:attrName>
                                        </p:attrNameLst>
                                      </p:cBhvr>
                                      <p:tavLst>
                                        <p:tav tm="0">
                                          <p:val>
                                            <p:strVal val="#ppt_x"/>
                                          </p:val>
                                        </p:tav>
                                        <p:tav tm="100000">
                                          <p:val>
                                            <p:strVal val="#ppt_x"/>
                                          </p:val>
                                        </p:tav>
                                      </p:tavLst>
                                    </p:anim>
                                    <p:anim calcmode="lin" valueType="num">
                                      <p:cBhvr additive="base">
                                        <p:cTn id="2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667815"/>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down)">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57943"/>
            <a:ext cx="8591550" cy="1066801"/>
          </a:xfrm>
        </p:spPr>
        <p:txBody>
          <a:bodyPr>
            <a:normAutofit/>
          </a:bodyPr>
          <a:lstStyle/>
          <a:p>
            <a:r>
              <a:rPr lang="en-US" sz="4800" dirty="0" smtClean="0"/>
              <a:t>     Metropolitan </a:t>
            </a:r>
            <a:r>
              <a:rPr lang="en-US" sz="4800" dirty="0"/>
              <a:t>Museum of Art</a:t>
            </a:r>
            <a:endParaRPr lang="ru-RU" sz="4800" dirty="0"/>
          </a:p>
        </p:txBody>
      </p:sp>
      <p:sp>
        <p:nvSpPr>
          <p:cNvPr id="3" name="Объект 2"/>
          <p:cNvSpPr>
            <a:spLocks noGrp="1"/>
          </p:cNvSpPr>
          <p:nvPr>
            <p:ph sz="quarter" idx="13"/>
          </p:nvPr>
        </p:nvSpPr>
        <p:spPr>
          <a:xfrm>
            <a:off x="5796136" y="1298448"/>
            <a:ext cx="3240360" cy="5370912"/>
          </a:xfrm>
        </p:spPr>
        <p:txBody>
          <a:bodyPr>
            <a:normAutofit/>
          </a:bodyPr>
          <a:lstStyle/>
          <a:p>
            <a:r>
              <a:rPr lang="en-US" sz="3200" dirty="0"/>
              <a:t>The Metropolitan Museum of Art, also known as The Met, is an art museum located on the eastern edge of Central Park in New York City. </a:t>
            </a:r>
            <a:endParaRPr lang="ru-RU" sz="3200" dirty="0"/>
          </a:p>
        </p:txBody>
      </p:sp>
      <p:sp>
        <p:nvSpPr>
          <p:cNvPr id="4" name="8-конечная звезда 3"/>
          <p:cNvSpPr/>
          <p:nvPr/>
        </p:nvSpPr>
        <p:spPr>
          <a:xfrm>
            <a:off x="395536" y="332656"/>
            <a:ext cx="576064" cy="792088"/>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4</a:t>
            </a:r>
            <a:endParaRPr lang="ru-RU" sz="40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6" y="1101761"/>
            <a:ext cx="5898410" cy="326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 y="4365104"/>
            <a:ext cx="2910733" cy="247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735" y="4365104"/>
            <a:ext cx="2924409" cy="247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593642"/>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down)">
                                      <p:cBhvr>
                                        <p:cTn id="12" dur="580">
                                          <p:stCondLst>
                                            <p:cond delay="0"/>
                                          </p:stCondLst>
                                        </p:cTn>
                                        <p:tgtEl>
                                          <p:spTgt spid="7170"/>
                                        </p:tgtEl>
                                      </p:cBhvr>
                                    </p:animEffect>
                                    <p:anim calcmode="lin" valueType="num">
                                      <p:cBhvr>
                                        <p:cTn id="13"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8" dur="26">
                                          <p:stCondLst>
                                            <p:cond delay="650"/>
                                          </p:stCondLst>
                                        </p:cTn>
                                        <p:tgtEl>
                                          <p:spTgt spid="7170"/>
                                        </p:tgtEl>
                                      </p:cBhvr>
                                      <p:to x="100000" y="60000"/>
                                    </p:animScale>
                                    <p:animScale>
                                      <p:cBhvr>
                                        <p:cTn id="19" dur="166" decel="50000">
                                          <p:stCondLst>
                                            <p:cond delay="676"/>
                                          </p:stCondLst>
                                        </p:cTn>
                                        <p:tgtEl>
                                          <p:spTgt spid="7170"/>
                                        </p:tgtEl>
                                      </p:cBhvr>
                                      <p:to x="100000" y="100000"/>
                                    </p:animScale>
                                    <p:animScale>
                                      <p:cBhvr>
                                        <p:cTn id="20" dur="26">
                                          <p:stCondLst>
                                            <p:cond delay="1312"/>
                                          </p:stCondLst>
                                        </p:cTn>
                                        <p:tgtEl>
                                          <p:spTgt spid="7170"/>
                                        </p:tgtEl>
                                      </p:cBhvr>
                                      <p:to x="100000" y="80000"/>
                                    </p:animScale>
                                    <p:animScale>
                                      <p:cBhvr>
                                        <p:cTn id="21" dur="166" decel="50000">
                                          <p:stCondLst>
                                            <p:cond delay="1338"/>
                                          </p:stCondLst>
                                        </p:cTn>
                                        <p:tgtEl>
                                          <p:spTgt spid="7170"/>
                                        </p:tgtEl>
                                      </p:cBhvr>
                                      <p:to x="100000" y="100000"/>
                                    </p:animScale>
                                    <p:animScale>
                                      <p:cBhvr>
                                        <p:cTn id="22" dur="26">
                                          <p:stCondLst>
                                            <p:cond delay="1642"/>
                                          </p:stCondLst>
                                        </p:cTn>
                                        <p:tgtEl>
                                          <p:spTgt spid="7170"/>
                                        </p:tgtEl>
                                      </p:cBhvr>
                                      <p:to x="100000" y="90000"/>
                                    </p:animScale>
                                    <p:animScale>
                                      <p:cBhvr>
                                        <p:cTn id="23" dur="166" decel="50000">
                                          <p:stCondLst>
                                            <p:cond delay="1668"/>
                                          </p:stCondLst>
                                        </p:cTn>
                                        <p:tgtEl>
                                          <p:spTgt spid="7170"/>
                                        </p:tgtEl>
                                      </p:cBhvr>
                                      <p:to x="100000" y="100000"/>
                                    </p:animScale>
                                    <p:animScale>
                                      <p:cBhvr>
                                        <p:cTn id="24" dur="26">
                                          <p:stCondLst>
                                            <p:cond delay="1808"/>
                                          </p:stCondLst>
                                        </p:cTn>
                                        <p:tgtEl>
                                          <p:spTgt spid="7170"/>
                                        </p:tgtEl>
                                      </p:cBhvr>
                                      <p:to x="100000" y="95000"/>
                                    </p:animScale>
                                    <p:animScale>
                                      <p:cBhvr>
                                        <p:cTn id="25" dur="166" decel="50000">
                                          <p:stCondLst>
                                            <p:cond delay="1834"/>
                                          </p:stCondLst>
                                        </p:cTn>
                                        <p:tgtEl>
                                          <p:spTgt spid="717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7171"/>
                                        </p:tgtEl>
                                        <p:attrNameLst>
                                          <p:attrName>r</p:attrName>
                                        </p:attrNameLst>
                                      </p:cBhvr>
                                    </p:animRot>
                                    <p:animRot by="-240000">
                                      <p:cBhvr>
                                        <p:cTn id="30" dur="200" fill="hold">
                                          <p:stCondLst>
                                            <p:cond delay="200"/>
                                          </p:stCondLst>
                                        </p:cTn>
                                        <p:tgtEl>
                                          <p:spTgt spid="7171"/>
                                        </p:tgtEl>
                                        <p:attrNameLst>
                                          <p:attrName>r</p:attrName>
                                        </p:attrNameLst>
                                      </p:cBhvr>
                                    </p:animRot>
                                    <p:animRot by="240000">
                                      <p:cBhvr>
                                        <p:cTn id="31" dur="200" fill="hold">
                                          <p:stCondLst>
                                            <p:cond delay="400"/>
                                          </p:stCondLst>
                                        </p:cTn>
                                        <p:tgtEl>
                                          <p:spTgt spid="7171"/>
                                        </p:tgtEl>
                                        <p:attrNameLst>
                                          <p:attrName>r</p:attrName>
                                        </p:attrNameLst>
                                      </p:cBhvr>
                                    </p:animRot>
                                    <p:animRot by="-240000">
                                      <p:cBhvr>
                                        <p:cTn id="32" dur="200" fill="hold">
                                          <p:stCondLst>
                                            <p:cond delay="600"/>
                                          </p:stCondLst>
                                        </p:cTn>
                                        <p:tgtEl>
                                          <p:spTgt spid="7171"/>
                                        </p:tgtEl>
                                        <p:attrNameLst>
                                          <p:attrName>r</p:attrName>
                                        </p:attrNameLst>
                                      </p:cBhvr>
                                    </p:animRot>
                                    <p:animRot by="120000">
                                      <p:cBhvr>
                                        <p:cTn id="33" dur="200" fill="hold">
                                          <p:stCondLst>
                                            <p:cond delay="800"/>
                                          </p:stCondLst>
                                        </p:cTn>
                                        <p:tgtEl>
                                          <p:spTgt spid="7171"/>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wheel(1)">
                                      <p:cBhvr>
                                        <p:cTn id="38" dur="2000"/>
                                        <p:tgtEl>
                                          <p:spTgt spid="717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fade">
                                      <p:cBhvr>
                                        <p:cTn id="43" dur="1000"/>
                                        <p:tgtEl>
                                          <p:spTgt spid="3">
                                            <p:txEl>
                                              <p:pRg st="0" end="0"/>
                                            </p:txEl>
                                          </p:spTgt>
                                        </p:tgtEl>
                                      </p:cBhvr>
                                    </p:animEffect>
                                    <p:anim calcmode="lin" valueType="num">
                                      <p:cBhvr>
                                        <p:cTn id="4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84"/>
            <a:ext cx="9144000" cy="6848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809617"/>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SOHO</Template>
  <TotalTime>103</TotalTime>
  <Words>418</Words>
  <Application>Microsoft Office PowerPoint</Application>
  <PresentationFormat>Экран (4:3)</PresentationFormat>
  <Paragraphs>31</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Soho</vt:lpstr>
      <vt:lpstr>The best museums in the world</vt:lpstr>
      <vt:lpstr>   Louvre</vt:lpstr>
      <vt:lpstr>Презентация PowerPoint</vt:lpstr>
      <vt:lpstr>          Egyptian Museum</vt:lpstr>
      <vt:lpstr>Презентация PowerPoint</vt:lpstr>
      <vt:lpstr>               Vatican Museums</vt:lpstr>
      <vt:lpstr>Презентация PowerPoint</vt:lpstr>
      <vt:lpstr>     Metropolitan Museum of Art</vt:lpstr>
      <vt:lpstr>Презентация PowerPoint</vt:lpstr>
      <vt:lpstr>   British Museum</vt:lpstr>
      <vt:lpstr>Презентация PowerPoint</vt:lpstr>
      <vt:lpstr>     Uffizi Gallery</vt:lpstr>
      <vt:lpstr>Презентация PowerPoint</vt:lpstr>
      <vt:lpstr>   Hermitage Museum</vt:lpstr>
      <vt:lpstr>Презентация PowerPoint</vt:lpstr>
      <vt:lpstr>    Museum of Modern Art</vt:lpstr>
      <vt:lpstr>Презентация PowerPoint</vt:lpstr>
      <vt:lpstr>        National Palace Museum</vt:lpstr>
      <vt:lpstr>Презентация PowerPoint</vt:lpstr>
      <vt:lpstr>         Prado Museum</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museums in the world</dc:title>
  <dc:creator>Yulya</dc:creator>
  <cp:lastModifiedBy>Yulya</cp:lastModifiedBy>
  <cp:revision>11</cp:revision>
  <dcterms:created xsi:type="dcterms:W3CDTF">2014-03-10T09:04:10Z</dcterms:created>
  <dcterms:modified xsi:type="dcterms:W3CDTF">2014-03-10T10:59:21Z</dcterms:modified>
</cp:coreProperties>
</file>