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8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B56CF8-466D-4867-8C11-9D8F232681A1}" type="datetimeFigureOut">
              <a:rPr lang="ru-RU" smtClean="0"/>
              <a:pPr/>
              <a:t>31.10.2013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356751-FCB3-483C-9E2D-7F2703C73D28}" type="slidenum">
              <a:rPr lang="ru-RU" smtClean="0"/>
              <a:pPr/>
              <a:t>‹#›</a:t>
            </a:fld>
            <a:endParaRPr lang="ru-R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4E36C1-4C30-40E9-905C-581F0A534295}" type="datetimeFigureOut">
              <a:rPr lang="ru-RU" smtClean="0"/>
              <a:pPr/>
              <a:t>31.10.2013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DFCCB-3510-4574-9FDC-9124B0BCF1C4}" type="slidenum">
              <a:rPr lang="ru-RU" smtClean="0"/>
              <a:pPr/>
              <a:t>‹#›</a:t>
            </a:fld>
            <a:endParaRPr lang="ru-RU"/>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81DFCCB-3510-4574-9FDC-9124B0BCF1C4}"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4EDFC9FE-75B4-4EBC-A050-F6D75CF1D978}" type="datetime1">
              <a:rPr lang="ru-RU" smtClean="0"/>
              <a:pPr/>
              <a:t>31.10.2013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27EFDB73-61C6-4AE6-82E7-0C03800A059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31EBD8-85BB-4087-8260-6F3AA0A00CA1}" type="datetime1">
              <a:rPr lang="ru-RU" smtClean="0"/>
              <a:pPr/>
              <a:t>31.10.2013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EFDB73-61C6-4AE6-82E7-0C03800A059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E8EC7F3-2497-45A0-8A21-4AC4C3D4EDD8}" type="datetime1">
              <a:rPr lang="ru-RU" smtClean="0"/>
              <a:pPr/>
              <a:t>31.10.2013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EFDB73-61C6-4AE6-82E7-0C03800A059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C632E42-B0D2-4100-94A8-6D7F0B1F853B}" type="datetime1">
              <a:rPr lang="ru-RU" smtClean="0"/>
              <a:pPr/>
              <a:t>31.10.2013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27EFDB73-61C6-4AE6-82E7-0C03800A059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C1B27D2D-A593-4251-AB1C-18975736D78E}" type="datetime1">
              <a:rPr lang="ru-RU" smtClean="0"/>
              <a:pPr/>
              <a:t>31.10.2013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27EFDB73-61C6-4AE6-82E7-0C03800A0594}"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17DF4420-033E-4515-B99A-32DAB2A2108F}" type="datetime1">
              <a:rPr lang="ru-RU" smtClean="0"/>
              <a:pPr/>
              <a:t>31.10.2013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7EFDB73-61C6-4AE6-82E7-0C03800A059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2C25C29-A2A9-4571-9BBC-3CC965ECF84E}" type="datetime1">
              <a:rPr lang="ru-RU" smtClean="0"/>
              <a:pPr/>
              <a:t>31.10.2013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27EFDB73-61C6-4AE6-82E7-0C03800A0594}"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BAC5297-159D-4D43-B66F-18D0C84A93D5}" type="datetime1">
              <a:rPr lang="ru-RU" smtClean="0"/>
              <a:pPr/>
              <a:t>31.10.2013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EFDB73-61C6-4AE6-82E7-0C03800A059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C437D4F-89B1-4574-A470-AAFD9F0FEFD0}" type="datetime1">
              <a:rPr lang="ru-RU" smtClean="0"/>
              <a:pPr/>
              <a:t>31.10.2013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EFDB73-61C6-4AE6-82E7-0C03800A059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ECDA769-CF63-4A45-8B7D-6E6060048F93}" type="datetime1">
              <a:rPr lang="ru-RU" smtClean="0"/>
              <a:pPr/>
              <a:t>31.10.2013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EFDB73-61C6-4AE6-82E7-0C03800A059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A3033C2B-9C49-4BC9-9331-7439E473401A}" type="datetime1">
              <a:rPr lang="ru-RU" smtClean="0"/>
              <a:pPr/>
              <a:t>31.10.2013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7EFDB73-61C6-4AE6-82E7-0C03800A0594}"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8AA3382-F7B9-46DC-AD4C-76507EAA552F}" type="datetime1">
              <a:rPr lang="ru-RU" smtClean="0"/>
              <a:pPr/>
              <a:t>31.10.2013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7EFDB73-61C6-4AE6-82E7-0C03800A0594}"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D:\&#1052;&#1091;&#1079;&#1099;&#1082;&#1072;\Other\Ernesto%20Cortazar%20II%20-%20Missing%20You.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moikompas.ru/compas/crochet" TargetMode="External"/><Relationship Id="rId3" Type="http://schemas.openxmlformats.org/officeDocument/2006/relationships/hyperlink" Target="http://remeslo.okis.ru/kryjok.html" TargetMode="External"/><Relationship Id="rId7" Type="http://schemas.openxmlformats.org/officeDocument/2006/relationships/hyperlink" Target="http://www.krestiki.info/" TargetMode="External"/><Relationship Id="rId2" Type="http://schemas.openxmlformats.org/officeDocument/2006/relationships/hyperlink" Target="http://crochetclub.net/blog/2008/02/03/istoriya-vyazaniya-kryuchkom/" TargetMode="External"/><Relationship Id="rId1" Type="http://schemas.openxmlformats.org/officeDocument/2006/relationships/slideLayout" Target="../slideLayouts/slideLayout2.xml"/><Relationship Id="rId6" Type="http://schemas.openxmlformats.org/officeDocument/2006/relationships/hyperlink" Target="http://www.uzelok.in/?Istoriya_vyazaniya_kryuchkom" TargetMode="External"/><Relationship Id="rId5" Type="http://schemas.openxmlformats.org/officeDocument/2006/relationships/hyperlink" Target="http://ppt4web.ru/tekhnologija/vjazanie-krjuchkom0.html" TargetMode="External"/><Relationship Id="rId4" Type="http://schemas.openxmlformats.org/officeDocument/2006/relationships/hyperlink" Target="http://www.myjane.ru/" TargetMode="External"/><Relationship Id="rId9" Type="http://schemas.openxmlformats.org/officeDocument/2006/relationships/hyperlink" Target="http://www.knitting.needle-work.ru/h_1.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620688"/>
            <a:ext cx="8458200" cy="2808312"/>
          </a:xfrm>
        </p:spPr>
        <p:txBody>
          <a:bodyPr>
            <a:normAutofit fontScale="90000"/>
          </a:bodyPr>
          <a:lstStyle/>
          <a:p>
            <a:pPr algn="ctr"/>
            <a:r>
              <a:rPr lang="ru-RU" dirty="0" smtClean="0"/>
              <a:t> </a:t>
            </a:r>
            <a:r>
              <a:rPr lang="ru-RU" sz="4900" dirty="0" smtClean="0"/>
              <a:t>Презентация на тему :</a:t>
            </a:r>
            <a:r>
              <a:rPr lang="ru-RU" dirty="0" smtClean="0"/>
              <a:t/>
            </a:r>
            <a:br>
              <a:rPr lang="ru-RU" dirty="0" smtClean="0"/>
            </a:br>
            <a:r>
              <a:rPr lang="ru-RU" dirty="0" smtClean="0"/>
              <a:t/>
            </a:r>
            <a:br>
              <a:rPr lang="ru-RU" dirty="0" smtClean="0"/>
            </a:br>
            <a:r>
              <a:rPr lang="ru-RU" dirty="0" smtClean="0"/>
              <a:t> </a:t>
            </a:r>
            <a:r>
              <a:rPr lang="ru-RU" sz="6000" b="1" dirty="0" smtClean="0"/>
              <a:t>« Техника вязания крючком»</a:t>
            </a:r>
            <a:endParaRPr lang="ru-RU" sz="6000" b="1" dirty="0"/>
          </a:p>
        </p:txBody>
      </p:sp>
      <p:sp>
        <p:nvSpPr>
          <p:cNvPr id="3" name="Подзаголовок 2"/>
          <p:cNvSpPr>
            <a:spLocks noGrp="1"/>
          </p:cNvSpPr>
          <p:nvPr>
            <p:ph type="subTitle" idx="1"/>
          </p:nvPr>
        </p:nvSpPr>
        <p:spPr>
          <a:xfrm>
            <a:off x="685800" y="4221088"/>
            <a:ext cx="8458200" cy="1656184"/>
          </a:xfrm>
        </p:spPr>
        <p:txBody>
          <a:bodyPr>
            <a:normAutofit fontScale="92500"/>
          </a:bodyPr>
          <a:lstStyle/>
          <a:p>
            <a:r>
              <a:rPr lang="ru-RU" dirty="0" smtClean="0"/>
              <a:t>                                                                                </a:t>
            </a:r>
            <a:r>
              <a:rPr lang="ru-RU" sz="2800" dirty="0" smtClean="0"/>
              <a:t>Выполнила: </a:t>
            </a:r>
          </a:p>
          <a:p>
            <a:r>
              <a:rPr lang="ru-RU" sz="2800" dirty="0" smtClean="0"/>
              <a:t>                                                              ученица 11 класса</a:t>
            </a:r>
          </a:p>
          <a:p>
            <a:r>
              <a:rPr lang="ru-RU" dirty="0" smtClean="0">
                <a:solidFill>
                  <a:srgbClr val="FF0000"/>
                </a:solidFill>
              </a:rPr>
              <a:t>                                                                         </a:t>
            </a:r>
            <a:r>
              <a:rPr lang="ru-RU" sz="3000" dirty="0" smtClean="0">
                <a:solidFill>
                  <a:schemeClr val="tx1"/>
                </a:solidFill>
              </a:rPr>
              <a:t>Иванисова Анна</a:t>
            </a:r>
            <a:endParaRPr lang="ru-RU" sz="3000" dirty="0">
              <a:solidFill>
                <a:srgbClr val="FF0000"/>
              </a:solidFill>
            </a:endParaRPr>
          </a:p>
        </p:txBody>
      </p:sp>
      <p:pic>
        <p:nvPicPr>
          <p:cNvPr id="4" name="Ernesto Cortazar II - Missing You.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 presetClass="mediacall" presetSubtype="0" fill="hold" nodeType="afterEffect">
                                  <p:stCondLst>
                                    <p:cond delay="0"/>
                                  </p:stCondLst>
                                  <p:childTnLst>
                                    <p:cmd type="call" cmd="playFrom(0.0)">
                                      <p:cBhvr>
                                        <p:cTn id="2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2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tx2">
                    <a:satMod val="130000"/>
                  </a:schemeClr>
                </a:solidFill>
              </a:rPr>
              <a:t>Вязание объемных </a:t>
            </a:r>
            <a:r>
              <a:rPr lang="ru-RU" sz="3200" dirty="0" smtClean="0">
                <a:solidFill>
                  <a:schemeClr val="accent3">
                    <a:lumMod val="50000"/>
                  </a:schemeClr>
                </a:solidFill>
              </a:rPr>
              <a:t>фигур </a:t>
            </a:r>
            <a:r>
              <a:rPr lang="ru-RU" sz="2400" dirty="0" smtClean="0">
                <a:solidFill>
                  <a:schemeClr val="tx2">
                    <a:satMod val="130000"/>
                  </a:schemeClr>
                </a:solidFill>
              </a:rPr>
              <a:t>(игрушек)</a:t>
            </a:r>
            <a:endParaRPr lang="ru-RU" sz="2400" dirty="0"/>
          </a:p>
        </p:txBody>
      </p:sp>
      <p:pic>
        <p:nvPicPr>
          <p:cNvPr id="4" name="Содержимое 3" descr="DSC04174.JPG"/>
          <p:cNvPicPr>
            <a:picLocks noGrp="1" noChangeAspect="1"/>
          </p:cNvPicPr>
          <p:nvPr>
            <p:ph idx="1"/>
          </p:nvPr>
        </p:nvPicPr>
        <p:blipFill>
          <a:blip r:embed="rId2" cstate="print"/>
          <a:srcRect/>
          <a:stretch>
            <a:fillRect/>
          </a:stretch>
        </p:blipFill>
        <p:spPr bwMode="auto">
          <a:xfrm>
            <a:off x="1259632" y="2492896"/>
            <a:ext cx="2701636" cy="3599411"/>
          </a:xfrm>
          <a:prstGeom prst="rect">
            <a:avLst/>
          </a:prstGeom>
          <a:noFill/>
          <a:ln w="9525">
            <a:noFill/>
            <a:miter lim="800000"/>
            <a:headEnd/>
            <a:tailEnd/>
          </a:ln>
        </p:spPr>
      </p:pic>
      <p:pic>
        <p:nvPicPr>
          <p:cNvPr id="5" name="Содержимое 4" descr="DSC04166.JPG"/>
          <p:cNvPicPr>
            <a:picLocks noChangeAspect="1"/>
          </p:cNvPicPr>
          <p:nvPr/>
        </p:nvPicPr>
        <p:blipFill>
          <a:blip r:embed="rId3" cstate="print"/>
          <a:srcRect/>
          <a:stretch>
            <a:fillRect/>
          </a:stretch>
        </p:blipFill>
        <p:spPr>
          <a:xfrm>
            <a:off x="5651500" y="2420938"/>
            <a:ext cx="2700338" cy="3600450"/>
          </a:xfrm>
          <a:prstGeom prst="rect">
            <a:avLst/>
          </a:prstGeom>
        </p:spPr>
      </p:pic>
      <p:sp>
        <p:nvSpPr>
          <p:cNvPr id="6" name="Номер слайда 5"/>
          <p:cNvSpPr>
            <a:spLocks noGrp="1"/>
          </p:cNvSpPr>
          <p:nvPr>
            <p:ph type="sldNum" sz="quarter" idx="12"/>
          </p:nvPr>
        </p:nvSpPr>
        <p:spPr/>
        <p:txBody>
          <a:bodyPr/>
          <a:lstStyle/>
          <a:p>
            <a:fld id="{27EFDB73-61C6-4AE6-82E7-0C03800A0594}" type="slidenum">
              <a:rPr lang="ru-RU" smtClean="0"/>
              <a:pPr/>
              <a:t>10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2000"/>
                            </p:stCondLst>
                            <p:childTnLst>
                              <p:par>
                                <p:cTn id="12" presetID="24"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to="" calcmode="lin" valueType="num">
                                      <p:cBhvr>
                                        <p:cTn id="14" dur="1" fill="hold"/>
                                        <p:tgtEl>
                                          <p:spTgt spid="2"/>
                                        </p:tgtEl>
                                        <p:attrNameLst>
                                          <p:attrName/>
                                        </p:attrNameLst>
                                      </p:cBhvr>
                                    </p:anim>
                                  </p:childTnLst>
                                </p:cTn>
                              </p:par>
                              <p:par>
                                <p:cTn id="15" presetID="3"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accent3">
                    <a:lumMod val="50000"/>
                  </a:schemeClr>
                </a:solidFill>
              </a:rPr>
              <a:t>История вязания</a:t>
            </a:r>
            <a:endParaRPr lang="ru-RU" sz="3200" dirty="0">
              <a:solidFill>
                <a:schemeClr val="accent3">
                  <a:lumMod val="50000"/>
                </a:schemeClr>
              </a:solidFill>
            </a:endParaRPr>
          </a:p>
        </p:txBody>
      </p:sp>
      <p:sp>
        <p:nvSpPr>
          <p:cNvPr id="3" name="Содержимое 2"/>
          <p:cNvSpPr>
            <a:spLocks noGrp="1"/>
          </p:cNvSpPr>
          <p:nvPr>
            <p:ph idx="1"/>
          </p:nvPr>
        </p:nvSpPr>
        <p:spPr>
          <a:xfrm>
            <a:off x="3851920" y="1268760"/>
            <a:ext cx="5139680" cy="5184576"/>
          </a:xfrm>
        </p:spPr>
        <p:txBody>
          <a:bodyPr>
            <a:normAutofit fontScale="47500" lnSpcReduction="20000"/>
          </a:bodyPr>
          <a:lstStyle/>
          <a:p>
            <a:pPr algn="just">
              <a:buNone/>
            </a:pPr>
            <a:r>
              <a:rPr lang="ru-RU" sz="4000" dirty="0" smtClean="0"/>
              <a:t>    </a:t>
            </a:r>
            <a:r>
              <a:rPr lang="ru-RU" sz="4200" dirty="0" smtClean="0"/>
              <a:t>         Издавна, стараясь украсить свой дом,     разнообразить быт, люди стремились использовать самые     простые     материалы для сочетания несложных форм и средств с  неприхотливыми узорами, достигнув при этом высокого мастерства. Ручное вязание изначально появилось как простая утилитарная необходимость, в дальнейшем   превратилось в настоящее искусство. </a:t>
            </a:r>
            <a:br>
              <a:rPr lang="ru-RU" sz="4200" dirty="0" smtClean="0"/>
            </a:br>
            <a:r>
              <a:rPr lang="ru-RU" sz="4200" dirty="0" smtClean="0"/>
              <a:t>Кто и когда придумал первую петельку, никто не знает, но уже давно известно, что родилась эта чудо-петелька задолго до нашей эры. В Египте в одной из гробниц найдена детская вязаная туфелька, археологи установили, что ей более четырех тысяч лет. А уже в начале нашей эры техника и принципы вязания находились на очень высоком уровне.</a:t>
            </a:r>
            <a:r>
              <a:rPr lang="ru-RU" sz="3600" dirty="0" smtClean="0"/>
              <a:t/>
            </a:r>
            <a:br>
              <a:rPr lang="ru-RU" sz="3600" dirty="0" smtClean="0"/>
            </a:br>
            <a:endParaRPr lang="ru-RU" sz="3600" dirty="0" smtClean="0"/>
          </a:p>
          <a:p>
            <a:endParaRPr lang="ru-RU" dirty="0"/>
          </a:p>
        </p:txBody>
      </p:sp>
      <p:pic>
        <p:nvPicPr>
          <p:cNvPr id="4" name="Рисунок 3" descr="AG4DT3.jpg"/>
          <p:cNvPicPr>
            <a:picLocks noChangeAspect="1"/>
          </p:cNvPicPr>
          <p:nvPr/>
        </p:nvPicPr>
        <p:blipFill>
          <a:blip r:embed="rId2" cstate="print"/>
          <a:stretch>
            <a:fillRect/>
          </a:stretch>
        </p:blipFill>
        <p:spPr>
          <a:xfrm>
            <a:off x="179512" y="1556792"/>
            <a:ext cx="3810000" cy="4392488"/>
          </a:xfrm>
          <a:prstGeom prst="rect">
            <a:avLst/>
          </a:prstGeom>
        </p:spPr>
      </p:pic>
      <p:sp>
        <p:nvSpPr>
          <p:cNvPr id="5" name="Номер слайда 4"/>
          <p:cNvSpPr>
            <a:spLocks noGrp="1"/>
          </p:cNvSpPr>
          <p:nvPr>
            <p:ph type="sldNum" sz="quarter" idx="12"/>
          </p:nvPr>
        </p:nvSpPr>
        <p:spPr/>
        <p:txBody>
          <a:bodyPr/>
          <a:lstStyle/>
          <a:p>
            <a:fld id="{27EFDB73-61C6-4AE6-82E7-0C03800A0594}" type="slidenum">
              <a:rPr lang="ru-RU" smtClean="0"/>
              <a:pPr/>
              <a:t>11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300"/>
                            </p:stCondLst>
                            <p:childTnLst>
                              <p:par>
                                <p:cTn id="11" presetID="50" presetClass="entr" presetSubtype="0" decel="10000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 История вязания</a:t>
            </a:r>
            <a:endParaRPr lang="ru-RU" sz="3200" dirty="0"/>
          </a:p>
        </p:txBody>
      </p:sp>
      <p:sp>
        <p:nvSpPr>
          <p:cNvPr id="3" name="Содержимое 2"/>
          <p:cNvSpPr>
            <a:spLocks noGrp="1"/>
          </p:cNvSpPr>
          <p:nvPr>
            <p:ph idx="1"/>
          </p:nvPr>
        </p:nvSpPr>
        <p:spPr/>
        <p:txBody>
          <a:bodyPr>
            <a:normAutofit fontScale="85000" lnSpcReduction="20000"/>
          </a:bodyPr>
          <a:lstStyle/>
          <a:p>
            <a:pPr>
              <a:buNone/>
            </a:pPr>
            <a:r>
              <a:rPr lang="ru-RU" dirty="0" smtClean="0"/>
              <a:t>    </a:t>
            </a:r>
            <a:r>
              <a:rPr lang="ru-RU" sz="3300" dirty="0" smtClean="0"/>
              <a:t>Интересно, что вязание сначала было мужским ремеслом, и мужчины</a:t>
            </a:r>
            <a:br>
              <a:rPr lang="ru-RU" sz="3300" dirty="0" smtClean="0"/>
            </a:br>
            <a:r>
              <a:rPr lang="ru-RU" sz="3300" dirty="0" smtClean="0"/>
              <a:t>боролись с женской конкуренцией специальными договорами. В 1612 году Пражские чулочники заявили, что под страхом денежного взыскания не примут на работу ни одной женщины! Лишь позднее, когда вязание  широко распространилось, им стали заниматься прежде всего женщины. И все равно мужчины не потеряли интереса к вязанию. В 1946 году национальный американский конкурс по вязанию крючком выиграл мужчина, а приз - Золотой крючок - ему вручала лично Эсте </a:t>
            </a:r>
            <a:r>
              <a:rPr lang="ru-RU" sz="3300" dirty="0" err="1" smtClean="0"/>
              <a:t>Лаудер</a:t>
            </a:r>
            <a:r>
              <a:rPr lang="ru-RU" sz="3300" dirty="0" smtClean="0"/>
              <a:t>.</a:t>
            </a:r>
            <a:endParaRPr lang="ru-RU" sz="3300" dirty="0"/>
          </a:p>
        </p:txBody>
      </p:sp>
      <p:sp>
        <p:nvSpPr>
          <p:cNvPr id="4" name="Номер слайда 3"/>
          <p:cNvSpPr>
            <a:spLocks noGrp="1"/>
          </p:cNvSpPr>
          <p:nvPr>
            <p:ph type="sldNum" sz="quarter" idx="12"/>
          </p:nvPr>
        </p:nvSpPr>
        <p:spPr/>
        <p:txBody>
          <a:bodyPr/>
          <a:lstStyle/>
          <a:p>
            <a:fld id="{27EFDB73-61C6-4AE6-82E7-0C03800A0594}" type="slidenum">
              <a:rPr lang="ru-RU" smtClean="0"/>
              <a:pPr/>
              <a:t>12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300"/>
                            </p:stCondLst>
                            <p:childTnLst>
                              <p:par>
                                <p:cTn id="11" presetID="50" presetClass="entr" presetSubtype="0" decel="10000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 История вязания</a:t>
            </a:r>
            <a:endParaRPr lang="ru-RU" sz="3200" dirty="0"/>
          </a:p>
        </p:txBody>
      </p:sp>
      <p:sp>
        <p:nvSpPr>
          <p:cNvPr id="3" name="Содержимое 2"/>
          <p:cNvSpPr>
            <a:spLocks noGrp="1"/>
          </p:cNvSpPr>
          <p:nvPr>
            <p:ph idx="1"/>
          </p:nvPr>
        </p:nvSpPr>
        <p:spPr/>
        <p:txBody>
          <a:bodyPr>
            <a:normAutofit fontScale="85000" lnSpcReduction="20000"/>
          </a:bodyPr>
          <a:lstStyle/>
          <a:p>
            <a:pPr>
              <a:buNone/>
            </a:pPr>
            <a:r>
              <a:rPr lang="ru-RU" dirty="0" smtClean="0"/>
              <a:t>    </a:t>
            </a:r>
            <a:r>
              <a:rPr lang="ru-RU" sz="3300" dirty="0" smtClean="0"/>
              <a:t>В России вязание крючком получило распространение с конца </a:t>
            </a:r>
            <a:r>
              <a:rPr lang="en-US" sz="3300" dirty="0" smtClean="0"/>
              <a:t>XIX</a:t>
            </a:r>
            <a:r>
              <a:rPr lang="ru-RU" sz="3300" dirty="0" smtClean="0"/>
              <a:t> века и стало действительно модным во время Первой мировой войны.  Вязание крючком у наших прапрабабушек даже не называлось вязанием, а было «тамбурной работой», потому что  цепочка из воздушных петель, с которой начинается вязание крючком, похожа на тамбурный шов при вышивании. В Узбекистане, где очень распространена вышивка тамбурным швом, вышивали не иглой, а остро заточенным крючком. В средней полосе и на севере России вязание крючком считалось рукоделием от безделья. </a:t>
            </a:r>
          </a:p>
          <a:p>
            <a:endParaRPr lang="ru-RU" dirty="0"/>
          </a:p>
        </p:txBody>
      </p:sp>
      <p:sp>
        <p:nvSpPr>
          <p:cNvPr id="4" name="Номер слайда 3"/>
          <p:cNvSpPr>
            <a:spLocks noGrp="1"/>
          </p:cNvSpPr>
          <p:nvPr>
            <p:ph type="sldNum" sz="quarter" idx="12"/>
          </p:nvPr>
        </p:nvSpPr>
        <p:spPr/>
        <p:txBody>
          <a:bodyPr/>
          <a:lstStyle/>
          <a:p>
            <a:fld id="{27EFDB73-61C6-4AE6-82E7-0C03800A0594}" type="slidenum">
              <a:rPr lang="ru-RU" smtClean="0"/>
              <a:pPr/>
              <a:t>13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300"/>
                            </p:stCondLst>
                            <p:childTnLst>
                              <p:par>
                                <p:cTn id="11" presetID="50" presetClass="entr" presetSubtype="0" decel="10000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 История вязания</a:t>
            </a:r>
            <a:endParaRPr lang="ru-RU" sz="3200" dirty="0"/>
          </a:p>
        </p:txBody>
      </p:sp>
      <p:sp>
        <p:nvSpPr>
          <p:cNvPr id="3" name="Содержимое 2"/>
          <p:cNvSpPr>
            <a:spLocks noGrp="1"/>
          </p:cNvSpPr>
          <p:nvPr>
            <p:ph idx="1"/>
          </p:nvPr>
        </p:nvSpPr>
        <p:spPr/>
        <p:txBody>
          <a:bodyPr>
            <a:normAutofit fontScale="92500"/>
          </a:bodyPr>
          <a:lstStyle/>
          <a:p>
            <a:pPr>
              <a:buNone/>
            </a:pPr>
            <a:r>
              <a:rPr lang="ru-RU" sz="3000" dirty="0" smtClean="0"/>
              <a:t>    Записывать узоры и рисунки и издавать их первыми начали голландцы, в выходившем в 1824 году журнале «</a:t>
            </a:r>
            <a:r>
              <a:rPr lang="en-US" sz="3000" dirty="0" smtClean="0"/>
              <a:t>Penelope</a:t>
            </a:r>
            <a:r>
              <a:rPr lang="ru-RU" sz="3000" dirty="0" smtClean="0"/>
              <a:t>». К концу </a:t>
            </a:r>
            <a:r>
              <a:rPr lang="en-US" sz="3000" dirty="0" smtClean="0"/>
              <a:t>XIX</a:t>
            </a:r>
            <a:r>
              <a:rPr lang="ru-RU" sz="3000" dirty="0" smtClean="0"/>
              <a:t> века закончилась унификация знаков и символов и были выработаны две системы обозначений: британская и американская. В России, Европе, Америке, Африке и Азии для записывания условными знаками узоров использовали одну систему (американскую), а в Австралии, в Великобритании и некоторых странах Британского содружества – другую, британскую. </a:t>
            </a:r>
          </a:p>
          <a:p>
            <a:endParaRPr lang="ru-RU" dirty="0"/>
          </a:p>
        </p:txBody>
      </p:sp>
      <p:sp>
        <p:nvSpPr>
          <p:cNvPr id="4" name="Номер слайда 3"/>
          <p:cNvSpPr>
            <a:spLocks noGrp="1"/>
          </p:cNvSpPr>
          <p:nvPr>
            <p:ph type="sldNum" sz="quarter" idx="12"/>
          </p:nvPr>
        </p:nvSpPr>
        <p:spPr/>
        <p:txBody>
          <a:bodyPr/>
          <a:lstStyle/>
          <a:p>
            <a:fld id="{27EFDB73-61C6-4AE6-82E7-0C03800A0594}" type="slidenum">
              <a:rPr lang="ru-RU" smtClean="0"/>
              <a:pPr/>
              <a:t>14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300"/>
                            </p:stCondLst>
                            <p:childTnLst>
                              <p:par>
                                <p:cTn id="11" presetID="50" presetClass="entr" presetSubtype="0" decel="10000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2">
                    <a:satMod val="130000"/>
                  </a:schemeClr>
                </a:solidFill>
              </a:rPr>
              <a:t/>
            </a:r>
            <a:br>
              <a:rPr lang="ru-RU" dirty="0" smtClean="0">
                <a:solidFill>
                  <a:schemeClr val="tx2">
                    <a:satMod val="130000"/>
                  </a:schemeClr>
                </a:solidFill>
              </a:rPr>
            </a:br>
            <a:r>
              <a:rPr lang="ru-RU" dirty="0" smtClean="0">
                <a:solidFill>
                  <a:schemeClr val="tx2">
                    <a:satMod val="130000"/>
                  </a:schemeClr>
                </a:solidFill>
              </a:rPr>
              <a:t>  Условные обозначения</a:t>
            </a:r>
            <a:br>
              <a:rPr lang="ru-RU" dirty="0" smtClean="0">
                <a:solidFill>
                  <a:schemeClr val="tx2">
                    <a:satMod val="130000"/>
                  </a:schemeClr>
                </a:solidFill>
              </a:rPr>
            </a:br>
            <a:endParaRPr lang="ru-RU" dirty="0"/>
          </a:p>
        </p:txBody>
      </p:sp>
      <p:sp>
        <p:nvSpPr>
          <p:cNvPr id="3" name="Содержимое 2"/>
          <p:cNvSpPr>
            <a:spLocks noGrp="1"/>
          </p:cNvSpPr>
          <p:nvPr>
            <p:ph idx="1"/>
          </p:nvPr>
        </p:nvSpPr>
        <p:spPr/>
        <p:txBody>
          <a:bodyPr>
            <a:normAutofit fontScale="47500" lnSpcReduction="20000"/>
          </a:bodyPr>
          <a:lstStyle/>
          <a:p>
            <a:pPr marL="26988" indent="422275">
              <a:buNone/>
              <a:defRPr/>
            </a:pPr>
            <a:r>
              <a:rPr lang="ru-RU" b="1" dirty="0" smtClean="0"/>
              <a:t> </a:t>
            </a:r>
            <a:r>
              <a:rPr lang="ru-RU" sz="4200" dirty="0" smtClean="0"/>
              <a:t>Воздушная петля     </a:t>
            </a:r>
          </a:p>
          <a:p>
            <a:pPr marL="26988" indent="422275">
              <a:buNone/>
              <a:defRPr/>
            </a:pPr>
            <a:r>
              <a:rPr lang="ru-RU" dirty="0" smtClean="0"/>
              <a:t>        </a:t>
            </a:r>
          </a:p>
          <a:p>
            <a:pPr marL="26988" indent="422275">
              <a:buNone/>
              <a:defRPr/>
            </a:pPr>
            <a:r>
              <a:rPr lang="ru-RU" dirty="0" smtClean="0"/>
              <a:t>  </a:t>
            </a:r>
            <a:r>
              <a:rPr lang="ru-RU" sz="4200" dirty="0" err="1" smtClean="0"/>
              <a:t>Полустолбик</a:t>
            </a:r>
            <a:endParaRPr lang="ru-RU" sz="4200" dirty="0" smtClean="0"/>
          </a:p>
          <a:p>
            <a:pPr marL="26988" indent="422275">
              <a:buNone/>
              <a:defRPr/>
            </a:pPr>
            <a:r>
              <a:rPr lang="ru-RU" dirty="0" smtClean="0"/>
              <a:t> </a:t>
            </a:r>
          </a:p>
          <a:p>
            <a:pPr marL="26988" indent="422275">
              <a:buNone/>
              <a:defRPr/>
            </a:pPr>
            <a:r>
              <a:rPr lang="ru-RU" dirty="0" smtClean="0"/>
              <a:t>  </a:t>
            </a:r>
            <a:r>
              <a:rPr lang="ru-RU" sz="4200" dirty="0" smtClean="0"/>
              <a:t>Столбик без </a:t>
            </a:r>
            <a:r>
              <a:rPr lang="ru-RU" sz="4200" dirty="0" err="1" smtClean="0"/>
              <a:t>накида</a:t>
            </a:r>
            <a:endParaRPr lang="ru-RU" sz="4200" dirty="0" smtClean="0"/>
          </a:p>
          <a:p>
            <a:pPr marL="26988" indent="422275">
              <a:buNone/>
              <a:defRPr/>
            </a:pPr>
            <a:r>
              <a:rPr lang="ru-RU" dirty="0" smtClean="0"/>
              <a:t>       </a:t>
            </a:r>
          </a:p>
          <a:p>
            <a:pPr marL="26988" indent="422275">
              <a:buNone/>
              <a:defRPr/>
            </a:pPr>
            <a:r>
              <a:rPr lang="ru-RU" dirty="0" smtClean="0"/>
              <a:t>   </a:t>
            </a:r>
          </a:p>
          <a:p>
            <a:pPr marL="26988" indent="422275">
              <a:buNone/>
              <a:defRPr/>
            </a:pPr>
            <a:r>
              <a:rPr lang="ru-RU" dirty="0" smtClean="0"/>
              <a:t>  </a:t>
            </a:r>
            <a:r>
              <a:rPr lang="ru-RU" sz="4200" dirty="0" smtClean="0"/>
              <a:t>Столбик с </a:t>
            </a:r>
            <a:r>
              <a:rPr lang="ru-RU" sz="4200" dirty="0" err="1" smtClean="0"/>
              <a:t>накидом</a:t>
            </a:r>
            <a:endParaRPr lang="ru-RU" sz="4200" dirty="0" smtClean="0"/>
          </a:p>
          <a:p>
            <a:pPr marL="26988" indent="422275">
              <a:buNone/>
              <a:defRPr/>
            </a:pPr>
            <a:r>
              <a:rPr lang="ru-RU" dirty="0" smtClean="0"/>
              <a:t>       </a:t>
            </a:r>
          </a:p>
          <a:p>
            <a:pPr marL="26988" indent="422275">
              <a:buNone/>
              <a:defRPr/>
            </a:pPr>
            <a:r>
              <a:rPr lang="ru-RU" dirty="0" smtClean="0"/>
              <a:t> </a:t>
            </a:r>
          </a:p>
          <a:p>
            <a:pPr marL="26988" indent="422275">
              <a:buNone/>
              <a:defRPr/>
            </a:pPr>
            <a:r>
              <a:rPr lang="ru-RU" dirty="0" smtClean="0"/>
              <a:t>  </a:t>
            </a:r>
            <a:r>
              <a:rPr lang="ru-RU" sz="4200" dirty="0" smtClean="0"/>
              <a:t>Столбик с двумя </a:t>
            </a:r>
            <a:r>
              <a:rPr lang="ru-RU" sz="4200" dirty="0" err="1" smtClean="0"/>
              <a:t>накидами</a:t>
            </a:r>
            <a:endParaRPr lang="ru-RU" sz="4200" dirty="0" smtClean="0"/>
          </a:p>
          <a:p>
            <a:pPr marL="26988" indent="422275">
              <a:buNone/>
              <a:defRPr/>
            </a:pPr>
            <a:r>
              <a:rPr lang="ru-RU" dirty="0" smtClean="0"/>
              <a:t>       </a:t>
            </a:r>
          </a:p>
          <a:p>
            <a:pPr marL="26988" indent="422275">
              <a:buNone/>
              <a:defRPr/>
            </a:pPr>
            <a:r>
              <a:rPr lang="ru-RU" dirty="0" smtClean="0"/>
              <a:t> </a:t>
            </a:r>
          </a:p>
          <a:p>
            <a:pPr marL="26988" indent="422275">
              <a:buNone/>
              <a:defRPr/>
            </a:pPr>
            <a:r>
              <a:rPr lang="ru-RU" sz="3400" dirty="0" smtClean="0"/>
              <a:t>  </a:t>
            </a:r>
            <a:r>
              <a:rPr lang="ru-RU" sz="4200" dirty="0" smtClean="0"/>
              <a:t>Столбик с тремя </a:t>
            </a:r>
            <a:r>
              <a:rPr lang="ru-RU" sz="4200" dirty="0" err="1" smtClean="0"/>
              <a:t>накидами</a:t>
            </a:r>
            <a:endParaRPr lang="ru-RU" sz="4200" dirty="0" smtClean="0"/>
          </a:p>
          <a:p>
            <a:pPr marL="26988" indent="422275">
              <a:buNone/>
              <a:defRPr/>
            </a:pPr>
            <a:r>
              <a:rPr lang="ru-RU" dirty="0" smtClean="0"/>
              <a:t> </a:t>
            </a:r>
          </a:p>
          <a:p>
            <a:pPr marL="26988" indent="422275">
              <a:buNone/>
              <a:defRPr/>
            </a:pPr>
            <a:r>
              <a:rPr lang="ru-RU" dirty="0" smtClean="0"/>
              <a:t>     </a:t>
            </a:r>
            <a:endParaRPr lang="ru-RU" dirty="0" smtClean="0"/>
          </a:p>
          <a:p>
            <a:pPr marL="26988" indent="422275">
              <a:buNone/>
              <a:defRPr/>
            </a:pPr>
            <a:r>
              <a:rPr lang="ru-RU" dirty="0" smtClean="0"/>
              <a:t>  </a:t>
            </a:r>
            <a:r>
              <a:rPr lang="ru-RU" sz="4200" dirty="0" smtClean="0"/>
              <a:t>Колечко, воздушные петли связанные в кольцо</a:t>
            </a:r>
          </a:p>
          <a:p>
            <a:pPr>
              <a:buNone/>
              <a:defRPr/>
            </a:pPr>
            <a:endParaRPr lang="ru-RU" dirty="0" smtClean="0"/>
          </a:p>
          <a:p>
            <a:endParaRPr lang="ru-RU" dirty="0"/>
          </a:p>
        </p:txBody>
      </p:sp>
      <p:sp>
        <p:nvSpPr>
          <p:cNvPr id="8" name="Овал 7"/>
          <p:cNvSpPr/>
          <p:nvPr/>
        </p:nvSpPr>
        <p:spPr>
          <a:xfrm>
            <a:off x="467544" y="5157192"/>
            <a:ext cx="360362" cy="358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9" name="Прямая соединительная линия 8"/>
          <p:cNvCxnSpPr/>
          <p:nvPr/>
        </p:nvCxnSpPr>
        <p:spPr>
          <a:xfrm>
            <a:off x="467544" y="4653136"/>
            <a:ext cx="2889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467544" y="4509120"/>
            <a:ext cx="2889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467544" y="4581128"/>
            <a:ext cx="2889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5400000">
            <a:off x="431379" y="4617293"/>
            <a:ext cx="36036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5400000">
            <a:off x="431379" y="3969221"/>
            <a:ext cx="36036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67544" y="3861048"/>
            <a:ext cx="2889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67544" y="3933056"/>
            <a:ext cx="2889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467097" y="3357439"/>
            <a:ext cx="2889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467544" y="3284984"/>
            <a:ext cx="287734" cy="7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5400000">
            <a:off x="503610" y="2600846"/>
            <a:ext cx="2159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467544" y="2132856"/>
            <a:ext cx="2159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a:off x="539552" y="16288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Номер слайда 17"/>
          <p:cNvSpPr>
            <a:spLocks noGrp="1"/>
          </p:cNvSpPr>
          <p:nvPr>
            <p:ph type="sldNum" sz="quarter" idx="12"/>
          </p:nvPr>
        </p:nvSpPr>
        <p:spPr/>
        <p:txBody>
          <a:bodyPr/>
          <a:lstStyle/>
          <a:p>
            <a:fld id="{27EFDB73-61C6-4AE6-82E7-0C03800A0594}" type="slidenum">
              <a:rPr lang="ru-RU" smtClean="0"/>
              <a:pPr/>
              <a:t>15</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5000"/>
                            </p:stCondLst>
                            <p:childTnLst>
                              <p:par>
                                <p:cTn id="13" presetID="56" presetClass="entr" presetSubtype="0" fill="hold"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3">
                                            <p:txEl>
                                              <p:pRg st="0" end="0"/>
                                            </p:txEl>
                                          </p:spTgt>
                                        </p:tgtEl>
                                        <p:attrNameLst>
                                          <p:attrName>ppt_w</p:attrName>
                                        </p:attrNameLst>
                                      </p:cBhvr>
                                    </p:anim>
                                    <p:anim by="(#ppt_w*0.50)" calcmode="lin" valueType="num">
                                      <p:cBhvr>
                                        <p:cTn id="16" dur="250" decel="50000" autoRev="1" fill="hold">
                                          <p:stCondLst>
                                            <p:cond delay="0"/>
                                          </p:stCondLst>
                                        </p:cTn>
                                        <p:tgtEl>
                                          <p:spTgt spid="3">
                                            <p:txEl>
                                              <p:pRg st="0" end="0"/>
                                            </p:txEl>
                                          </p:spTgt>
                                        </p:tgtEl>
                                        <p:attrNameLst>
                                          <p:attrName>ppt_x</p:attrName>
                                        </p:attrNameLst>
                                      </p:cBhvr>
                                    </p:anim>
                                    <p:anim from="(-#ppt_h/2)" to="(#ppt_y)" calcmode="lin" valueType="num">
                                      <p:cBhvr>
                                        <p:cTn id="17" dur="500" fill="hold">
                                          <p:stCondLst>
                                            <p:cond delay="0"/>
                                          </p:stCondLst>
                                        </p:cTn>
                                        <p:tgtEl>
                                          <p:spTgt spid="3">
                                            <p:txEl>
                                              <p:pRg st="0" end="0"/>
                                            </p:txEl>
                                          </p:spTgt>
                                        </p:tgtEl>
                                        <p:attrNameLst>
                                          <p:attrName>ppt_y</p:attrName>
                                        </p:attrNameLst>
                                      </p:cBhvr>
                                    </p:anim>
                                    <p:animRot by="21600000">
                                      <p:cBhvr>
                                        <p:cTn id="18" dur="500" fill="hold">
                                          <p:stCondLst>
                                            <p:cond delay="0"/>
                                          </p:stCondLst>
                                        </p:cTn>
                                        <p:tgtEl>
                                          <p:spTgt spid="3">
                                            <p:txEl>
                                              <p:pRg st="0" end="0"/>
                                            </p:txEl>
                                          </p:spTgt>
                                        </p:tgtEl>
                                        <p:attrNameLst>
                                          <p:attrName>r</p:attrName>
                                        </p:attrNameLst>
                                      </p:cBhvr>
                                    </p:animRot>
                                  </p:childTnLst>
                                </p:cTn>
                              </p:par>
                            </p:childTnLst>
                          </p:cTn>
                        </p:par>
                        <p:par>
                          <p:cTn id="19" fill="hold">
                            <p:stCondLst>
                              <p:cond delay="6150"/>
                            </p:stCondLst>
                            <p:childTnLst>
                              <p:par>
                                <p:cTn id="20" presetID="56" presetClass="entr" presetSubtype="0" fill="hold" nodeType="after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by="(-#ppt_w*2)" calcmode="lin" valueType="num">
                                      <p:cBhvr rctx="PPT">
                                        <p:cTn id="22" dur="250" autoRev="1" fill="hold">
                                          <p:stCondLst>
                                            <p:cond delay="0"/>
                                          </p:stCondLst>
                                        </p:cTn>
                                        <p:tgtEl>
                                          <p:spTgt spid="3">
                                            <p:txEl>
                                              <p:pRg st="1" end="1"/>
                                            </p:txEl>
                                          </p:spTgt>
                                        </p:tgtEl>
                                        <p:attrNameLst>
                                          <p:attrName>ppt_w</p:attrName>
                                        </p:attrNameLst>
                                      </p:cBhvr>
                                    </p:anim>
                                    <p:anim by="(#ppt_w*0.50)" calcmode="lin" valueType="num">
                                      <p:cBhvr>
                                        <p:cTn id="23" dur="250" decel="50000" autoRev="1" fill="hold">
                                          <p:stCondLst>
                                            <p:cond delay="0"/>
                                          </p:stCondLst>
                                        </p:cTn>
                                        <p:tgtEl>
                                          <p:spTgt spid="3">
                                            <p:txEl>
                                              <p:pRg st="1" end="1"/>
                                            </p:txEl>
                                          </p:spTgt>
                                        </p:tgtEl>
                                        <p:attrNameLst>
                                          <p:attrName>ppt_x</p:attrName>
                                        </p:attrNameLst>
                                      </p:cBhvr>
                                    </p:anim>
                                    <p:anim from="(-#ppt_h/2)" to="(#ppt_y)" calcmode="lin" valueType="num">
                                      <p:cBhvr>
                                        <p:cTn id="24" dur="500" fill="hold">
                                          <p:stCondLst>
                                            <p:cond delay="0"/>
                                          </p:stCondLst>
                                        </p:cTn>
                                        <p:tgtEl>
                                          <p:spTgt spid="3">
                                            <p:txEl>
                                              <p:pRg st="1" end="1"/>
                                            </p:txEl>
                                          </p:spTgt>
                                        </p:tgtEl>
                                        <p:attrNameLst>
                                          <p:attrName>ppt_y</p:attrName>
                                        </p:attrNameLst>
                                      </p:cBhvr>
                                    </p:anim>
                                    <p:animRot by="21600000">
                                      <p:cBhvr>
                                        <p:cTn id="25" dur="500" fill="hold">
                                          <p:stCondLst>
                                            <p:cond delay="0"/>
                                          </p:stCondLst>
                                        </p:cTn>
                                        <p:tgtEl>
                                          <p:spTgt spid="3">
                                            <p:txEl>
                                              <p:pRg st="1" end="1"/>
                                            </p:txEl>
                                          </p:spTgt>
                                        </p:tgtEl>
                                        <p:attrNameLst>
                                          <p:attrName>r</p:attrName>
                                        </p:attrNameLst>
                                      </p:cBhvr>
                                    </p:animRot>
                                  </p:childTnLst>
                                </p:cTn>
                              </p:par>
                            </p:childTnLst>
                          </p:cTn>
                        </p:par>
                        <p:par>
                          <p:cTn id="26" fill="hold">
                            <p:stCondLst>
                              <p:cond delay="6600"/>
                            </p:stCondLst>
                            <p:childTnLst>
                              <p:par>
                                <p:cTn id="27" presetID="56" presetClass="entr" presetSubtype="0" fill="hold" nodeType="after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by="(-#ppt_w*2)" calcmode="lin" valueType="num">
                                      <p:cBhvr rctx="PPT">
                                        <p:cTn id="29" dur="250" autoRev="1" fill="hold">
                                          <p:stCondLst>
                                            <p:cond delay="0"/>
                                          </p:stCondLst>
                                        </p:cTn>
                                        <p:tgtEl>
                                          <p:spTgt spid="3">
                                            <p:txEl>
                                              <p:pRg st="2" end="2"/>
                                            </p:txEl>
                                          </p:spTgt>
                                        </p:tgtEl>
                                        <p:attrNameLst>
                                          <p:attrName>ppt_w</p:attrName>
                                        </p:attrNameLst>
                                      </p:cBhvr>
                                    </p:anim>
                                    <p:anim by="(#ppt_w*0.50)" calcmode="lin" valueType="num">
                                      <p:cBhvr>
                                        <p:cTn id="30" dur="250" decel="50000" autoRev="1" fill="hold">
                                          <p:stCondLst>
                                            <p:cond delay="0"/>
                                          </p:stCondLst>
                                        </p:cTn>
                                        <p:tgtEl>
                                          <p:spTgt spid="3">
                                            <p:txEl>
                                              <p:pRg st="2" end="2"/>
                                            </p:txEl>
                                          </p:spTgt>
                                        </p:tgtEl>
                                        <p:attrNameLst>
                                          <p:attrName>ppt_x</p:attrName>
                                        </p:attrNameLst>
                                      </p:cBhvr>
                                    </p:anim>
                                    <p:anim from="(-#ppt_h/2)" to="(#ppt_y)" calcmode="lin" valueType="num">
                                      <p:cBhvr>
                                        <p:cTn id="31" dur="500" fill="hold">
                                          <p:stCondLst>
                                            <p:cond delay="0"/>
                                          </p:stCondLst>
                                        </p:cTn>
                                        <p:tgtEl>
                                          <p:spTgt spid="3">
                                            <p:txEl>
                                              <p:pRg st="2" end="2"/>
                                            </p:txEl>
                                          </p:spTgt>
                                        </p:tgtEl>
                                        <p:attrNameLst>
                                          <p:attrName>ppt_y</p:attrName>
                                        </p:attrNameLst>
                                      </p:cBhvr>
                                    </p:anim>
                                    <p:animRot by="21600000">
                                      <p:cBhvr>
                                        <p:cTn id="32" dur="500" fill="hold">
                                          <p:stCondLst>
                                            <p:cond delay="0"/>
                                          </p:stCondLst>
                                        </p:cTn>
                                        <p:tgtEl>
                                          <p:spTgt spid="3">
                                            <p:txEl>
                                              <p:pRg st="2" end="2"/>
                                            </p:txEl>
                                          </p:spTgt>
                                        </p:tgtEl>
                                        <p:attrNameLst>
                                          <p:attrName>r</p:attrName>
                                        </p:attrNameLst>
                                      </p:cBhvr>
                                    </p:animRot>
                                  </p:childTnLst>
                                </p:cTn>
                              </p:par>
                            </p:childTnLst>
                          </p:cTn>
                        </p:par>
                        <p:par>
                          <p:cTn id="33" fill="hold">
                            <p:stCondLst>
                              <p:cond delay="7600"/>
                            </p:stCondLst>
                            <p:childTnLst>
                              <p:par>
                                <p:cTn id="34" presetID="56" presetClass="entr" presetSubtype="0" fill="hold" nodeType="afterEffect">
                                  <p:stCondLst>
                                    <p:cond delay="0"/>
                                  </p:stCondLst>
                                  <p:iterate type="lt">
                                    <p:tmPct val="10000"/>
                                  </p:iterate>
                                  <p:childTnLst>
                                    <p:set>
                                      <p:cBhvr>
                                        <p:cTn id="35" dur="1" fill="hold">
                                          <p:stCondLst>
                                            <p:cond delay="0"/>
                                          </p:stCondLst>
                                        </p:cTn>
                                        <p:tgtEl>
                                          <p:spTgt spid="3">
                                            <p:txEl>
                                              <p:pRg st="3" end="3"/>
                                            </p:txEl>
                                          </p:spTgt>
                                        </p:tgtEl>
                                        <p:attrNameLst>
                                          <p:attrName>style.visibility</p:attrName>
                                        </p:attrNameLst>
                                      </p:cBhvr>
                                      <p:to>
                                        <p:strVal val="visible"/>
                                      </p:to>
                                    </p:set>
                                    <p:anim by="(-#ppt_w*2)" calcmode="lin" valueType="num">
                                      <p:cBhvr rctx="PPT">
                                        <p:cTn id="36" dur="250" autoRev="1" fill="hold">
                                          <p:stCondLst>
                                            <p:cond delay="0"/>
                                          </p:stCondLst>
                                        </p:cTn>
                                        <p:tgtEl>
                                          <p:spTgt spid="3">
                                            <p:txEl>
                                              <p:pRg st="3" end="3"/>
                                            </p:txEl>
                                          </p:spTgt>
                                        </p:tgtEl>
                                        <p:attrNameLst>
                                          <p:attrName>ppt_w</p:attrName>
                                        </p:attrNameLst>
                                      </p:cBhvr>
                                    </p:anim>
                                    <p:anim by="(#ppt_w*0.50)" calcmode="lin" valueType="num">
                                      <p:cBhvr>
                                        <p:cTn id="37" dur="250" decel="50000" autoRev="1" fill="hold">
                                          <p:stCondLst>
                                            <p:cond delay="0"/>
                                          </p:stCondLst>
                                        </p:cTn>
                                        <p:tgtEl>
                                          <p:spTgt spid="3">
                                            <p:txEl>
                                              <p:pRg st="3" end="3"/>
                                            </p:txEl>
                                          </p:spTgt>
                                        </p:tgtEl>
                                        <p:attrNameLst>
                                          <p:attrName>ppt_x</p:attrName>
                                        </p:attrNameLst>
                                      </p:cBhvr>
                                    </p:anim>
                                    <p:anim from="(-#ppt_h/2)" to="(#ppt_y)" calcmode="lin" valueType="num">
                                      <p:cBhvr>
                                        <p:cTn id="38" dur="500" fill="hold">
                                          <p:stCondLst>
                                            <p:cond delay="0"/>
                                          </p:stCondLst>
                                        </p:cTn>
                                        <p:tgtEl>
                                          <p:spTgt spid="3">
                                            <p:txEl>
                                              <p:pRg st="3" end="3"/>
                                            </p:txEl>
                                          </p:spTgt>
                                        </p:tgtEl>
                                        <p:attrNameLst>
                                          <p:attrName>ppt_y</p:attrName>
                                        </p:attrNameLst>
                                      </p:cBhvr>
                                    </p:anim>
                                    <p:animRot by="21600000">
                                      <p:cBhvr>
                                        <p:cTn id="39" dur="500" fill="hold">
                                          <p:stCondLst>
                                            <p:cond delay="0"/>
                                          </p:stCondLst>
                                        </p:cTn>
                                        <p:tgtEl>
                                          <p:spTgt spid="3">
                                            <p:txEl>
                                              <p:pRg st="3" end="3"/>
                                            </p:txEl>
                                          </p:spTgt>
                                        </p:tgtEl>
                                        <p:attrNameLst>
                                          <p:attrName>r</p:attrName>
                                        </p:attrNameLst>
                                      </p:cBhvr>
                                    </p:animRot>
                                  </p:childTnLst>
                                </p:cTn>
                              </p:par>
                            </p:childTnLst>
                          </p:cTn>
                        </p:par>
                        <p:par>
                          <p:cTn id="40" fill="hold">
                            <p:stCondLst>
                              <p:cond delay="8050"/>
                            </p:stCondLst>
                            <p:childTnLst>
                              <p:par>
                                <p:cTn id="41" presetID="56" presetClass="entr" presetSubtype="0" fill="hold" nodeType="after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by="(-#ppt_w*2)" calcmode="lin" valueType="num">
                                      <p:cBhvr rctx="PPT">
                                        <p:cTn id="43" dur="250" autoRev="1" fill="hold">
                                          <p:stCondLst>
                                            <p:cond delay="0"/>
                                          </p:stCondLst>
                                        </p:cTn>
                                        <p:tgtEl>
                                          <p:spTgt spid="3">
                                            <p:txEl>
                                              <p:pRg st="4" end="4"/>
                                            </p:txEl>
                                          </p:spTgt>
                                        </p:tgtEl>
                                        <p:attrNameLst>
                                          <p:attrName>ppt_w</p:attrName>
                                        </p:attrNameLst>
                                      </p:cBhvr>
                                    </p:anim>
                                    <p:anim by="(#ppt_w*0.50)" calcmode="lin" valueType="num">
                                      <p:cBhvr>
                                        <p:cTn id="44" dur="250" decel="50000" autoRev="1" fill="hold">
                                          <p:stCondLst>
                                            <p:cond delay="0"/>
                                          </p:stCondLst>
                                        </p:cTn>
                                        <p:tgtEl>
                                          <p:spTgt spid="3">
                                            <p:txEl>
                                              <p:pRg st="4" end="4"/>
                                            </p:txEl>
                                          </p:spTgt>
                                        </p:tgtEl>
                                        <p:attrNameLst>
                                          <p:attrName>ppt_x</p:attrName>
                                        </p:attrNameLst>
                                      </p:cBhvr>
                                    </p:anim>
                                    <p:anim from="(-#ppt_h/2)" to="(#ppt_y)" calcmode="lin" valueType="num">
                                      <p:cBhvr>
                                        <p:cTn id="45" dur="500" fill="hold">
                                          <p:stCondLst>
                                            <p:cond delay="0"/>
                                          </p:stCondLst>
                                        </p:cTn>
                                        <p:tgtEl>
                                          <p:spTgt spid="3">
                                            <p:txEl>
                                              <p:pRg st="4" end="4"/>
                                            </p:txEl>
                                          </p:spTgt>
                                        </p:tgtEl>
                                        <p:attrNameLst>
                                          <p:attrName>ppt_y</p:attrName>
                                        </p:attrNameLst>
                                      </p:cBhvr>
                                    </p:anim>
                                    <p:animRot by="21600000">
                                      <p:cBhvr>
                                        <p:cTn id="46" dur="500" fill="hold">
                                          <p:stCondLst>
                                            <p:cond delay="0"/>
                                          </p:stCondLst>
                                        </p:cTn>
                                        <p:tgtEl>
                                          <p:spTgt spid="3">
                                            <p:txEl>
                                              <p:pRg st="4" end="4"/>
                                            </p:txEl>
                                          </p:spTgt>
                                        </p:tgtEl>
                                        <p:attrNameLst>
                                          <p:attrName>r</p:attrName>
                                        </p:attrNameLst>
                                      </p:cBhvr>
                                    </p:animRot>
                                  </p:childTnLst>
                                </p:cTn>
                              </p:par>
                            </p:childTnLst>
                          </p:cTn>
                        </p:par>
                        <p:par>
                          <p:cTn id="47" fill="hold">
                            <p:stCondLst>
                              <p:cond delay="9300"/>
                            </p:stCondLst>
                            <p:childTnLst>
                              <p:par>
                                <p:cTn id="48" presetID="56" presetClass="entr" presetSubtype="0" fill="hold" nodeType="afterEffect">
                                  <p:stCondLst>
                                    <p:cond delay="0"/>
                                  </p:stCondLst>
                                  <p:iterate type="lt">
                                    <p:tmPct val="10000"/>
                                  </p:iterate>
                                  <p:childTnLst>
                                    <p:set>
                                      <p:cBhvr>
                                        <p:cTn id="49" dur="1" fill="hold">
                                          <p:stCondLst>
                                            <p:cond delay="0"/>
                                          </p:stCondLst>
                                        </p:cTn>
                                        <p:tgtEl>
                                          <p:spTgt spid="3">
                                            <p:txEl>
                                              <p:pRg st="5" end="5"/>
                                            </p:txEl>
                                          </p:spTgt>
                                        </p:tgtEl>
                                        <p:attrNameLst>
                                          <p:attrName>style.visibility</p:attrName>
                                        </p:attrNameLst>
                                      </p:cBhvr>
                                      <p:to>
                                        <p:strVal val="visible"/>
                                      </p:to>
                                    </p:set>
                                    <p:anim by="(-#ppt_w*2)" calcmode="lin" valueType="num">
                                      <p:cBhvr rctx="PPT">
                                        <p:cTn id="50" dur="250" autoRev="1" fill="hold">
                                          <p:stCondLst>
                                            <p:cond delay="0"/>
                                          </p:stCondLst>
                                        </p:cTn>
                                        <p:tgtEl>
                                          <p:spTgt spid="3">
                                            <p:txEl>
                                              <p:pRg st="5" end="5"/>
                                            </p:txEl>
                                          </p:spTgt>
                                        </p:tgtEl>
                                        <p:attrNameLst>
                                          <p:attrName>ppt_w</p:attrName>
                                        </p:attrNameLst>
                                      </p:cBhvr>
                                    </p:anim>
                                    <p:anim by="(#ppt_w*0.50)" calcmode="lin" valueType="num">
                                      <p:cBhvr>
                                        <p:cTn id="51" dur="250" decel="50000" autoRev="1" fill="hold">
                                          <p:stCondLst>
                                            <p:cond delay="0"/>
                                          </p:stCondLst>
                                        </p:cTn>
                                        <p:tgtEl>
                                          <p:spTgt spid="3">
                                            <p:txEl>
                                              <p:pRg st="5" end="5"/>
                                            </p:txEl>
                                          </p:spTgt>
                                        </p:tgtEl>
                                        <p:attrNameLst>
                                          <p:attrName>ppt_x</p:attrName>
                                        </p:attrNameLst>
                                      </p:cBhvr>
                                    </p:anim>
                                    <p:anim from="(-#ppt_h/2)" to="(#ppt_y)" calcmode="lin" valueType="num">
                                      <p:cBhvr>
                                        <p:cTn id="52" dur="500" fill="hold">
                                          <p:stCondLst>
                                            <p:cond delay="0"/>
                                          </p:stCondLst>
                                        </p:cTn>
                                        <p:tgtEl>
                                          <p:spTgt spid="3">
                                            <p:txEl>
                                              <p:pRg st="5" end="5"/>
                                            </p:txEl>
                                          </p:spTgt>
                                        </p:tgtEl>
                                        <p:attrNameLst>
                                          <p:attrName>ppt_y</p:attrName>
                                        </p:attrNameLst>
                                      </p:cBhvr>
                                    </p:anim>
                                    <p:animRot by="21600000">
                                      <p:cBhvr>
                                        <p:cTn id="53" dur="500" fill="hold">
                                          <p:stCondLst>
                                            <p:cond delay="0"/>
                                          </p:stCondLst>
                                        </p:cTn>
                                        <p:tgtEl>
                                          <p:spTgt spid="3">
                                            <p:txEl>
                                              <p:pRg st="5" end="5"/>
                                            </p:txEl>
                                          </p:spTgt>
                                        </p:tgtEl>
                                        <p:attrNameLst>
                                          <p:attrName>r</p:attrName>
                                        </p:attrNameLst>
                                      </p:cBhvr>
                                    </p:animRot>
                                  </p:childTnLst>
                                </p:cTn>
                              </p:par>
                            </p:childTnLst>
                          </p:cTn>
                        </p:par>
                        <p:par>
                          <p:cTn id="54" fill="hold">
                            <p:stCondLst>
                              <p:cond delay="9750"/>
                            </p:stCondLst>
                            <p:childTnLst>
                              <p:par>
                                <p:cTn id="55" presetID="56" presetClass="entr" presetSubtype="0" fill="hold" nodeType="afterEffect">
                                  <p:stCondLst>
                                    <p:cond delay="0"/>
                                  </p:stCondLst>
                                  <p:iterate type="lt">
                                    <p:tmPct val="10000"/>
                                  </p:iterate>
                                  <p:childTnLst>
                                    <p:set>
                                      <p:cBhvr>
                                        <p:cTn id="56" dur="1" fill="hold">
                                          <p:stCondLst>
                                            <p:cond delay="0"/>
                                          </p:stCondLst>
                                        </p:cTn>
                                        <p:tgtEl>
                                          <p:spTgt spid="3">
                                            <p:txEl>
                                              <p:pRg st="6" end="6"/>
                                            </p:txEl>
                                          </p:spTgt>
                                        </p:tgtEl>
                                        <p:attrNameLst>
                                          <p:attrName>style.visibility</p:attrName>
                                        </p:attrNameLst>
                                      </p:cBhvr>
                                      <p:to>
                                        <p:strVal val="visible"/>
                                      </p:to>
                                    </p:set>
                                    <p:anim by="(-#ppt_w*2)" calcmode="lin" valueType="num">
                                      <p:cBhvr rctx="PPT">
                                        <p:cTn id="57" dur="250" autoRev="1" fill="hold">
                                          <p:stCondLst>
                                            <p:cond delay="0"/>
                                          </p:stCondLst>
                                        </p:cTn>
                                        <p:tgtEl>
                                          <p:spTgt spid="3">
                                            <p:txEl>
                                              <p:pRg st="6" end="6"/>
                                            </p:txEl>
                                          </p:spTgt>
                                        </p:tgtEl>
                                        <p:attrNameLst>
                                          <p:attrName>ppt_w</p:attrName>
                                        </p:attrNameLst>
                                      </p:cBhvr>
                                    </p:anim>
                                    <p:anim by="(#ppt_w*0.50)" calcmode="lin" valueType="num">
                                      <p:cBhvr>
                                        <p:cTn id="58" dur="250" decel="50000" autoRev="1" fill="hold">
                                          <p:stCondLst>
                                            <p:cond delay="0"/>
                                          </p:stCondLst>
                                        </p:cTn>
                                        <p:tgtEl>
                                          <p:spTgt spid="3">
                                            <p:txEl>
                                              <p:pRg st="6" end="6"/>
                                            </p:txEl>
                                          </p:spTgt>
                                        </p:tgtEl>
                                        <p:attrNameLst>
                                          <p:attrName>ppt_x</p:attrName>
                                        </p:attrNameLst>
                                      </p:cBhvr>
                                    </p:anim>
                                    <p:anim from="(-#ppt_h/2)" to="(#ppt_y)" calcmode="lin" valueType="num">
                                      <p:cBhvr>
                                        <p:cTn id="59" dur="500" fill="hold">
                                          <p:stCondLst>
                                            <p:cond delay="0"/>
                                          </p:stCondLst>
                                        </p:cTn>
                                        <p:tgtEl>
                                          <p:spTgt spid="3">
                                            <p:txEl>
                                              <p:pRg st="6" end="6"/>
                                            </p:txEl>
                                          </p:spTgt>
                                        </p:tgtEl>
                                        <p:attrNameLst>
                                          <p:attrName>ppt_y</p:attrName>
                                        </p:attrNameLst>
                                      </p:cBhvr>
                                    </p:anim>
                                    <p:animRot by="21600000">
                                      <p:cBhvr>
                                        <p:cTn id="60" dur="500" fill="hold">
                                          <p:stCondLst>
                                            <p:cond delay="0"/>
                                          </p:stCondLst>
                                        </p:cTn>
                                        <p:tgtEl>
                                          <p:spTgt spid="3">
                                            <p:txEl>
                                              <p:pRg st="6" end="6"/>
                                            </p:txEl>
                                          </p:spTgt>
                                        </p:tgtEl>
                                        <p:attrNameLst>
                                          <p:attrName>r</p:attrName>
                                        </p:attrNameLst>
                                      </p:cBhvr>
                                    </p:animRot>
                                  </p:childTnLst>
                                </p:cTn>
                              </p:par>
                            </p:childTnLst>
                          </p:cTn>
                        </p:par>
                        <p:par>
                          <p:cTn id="61" fill="hold">
                            <p:stCondLst>
                              <p:cond delay="10200"/>
                            </p:stCondLst>
                            <p:childTnLst>
                              <p:par>
                                <p:cTn id="62" presetID="56" presetClass="entr" presetSubtype="0" fill="hold" nodeType="afterEffect">
                                  <p:stCondLst>
                                    <p:cond delay="0"/>
                                  </p:stCondLst>
                                  <p:iterate type="lt">
                                    <p:tmPct val="10000"/>
                                  </p:iterate>
                                  <p:childTnLst>
                                    <p:set>
                                      <p:cBhvr>
                                        <p:cTn id="63" dur="1" fill="hold">
                                          <p:stCondLst>
                                            <p:cond delay="0"/>
                                          </p:stCondLst>
                                        </p:cTn>
                                        <p:tgtEl>
                                          <p:spTgt spid="3">
                                            <p:txEl>
                                              <p:pRg st="7" end="7"/>
                                            </p:txEl>
                                          </p:spTgt>
                                        </p:tgtEl>
                                        <p:attrNameLst>
                                          <p:attrName>style.visibility</p:attrName>
                                        </p:attrNameLst>
                                      </p:cBhvr>
                                      <p:to>
                                        <p:strVal val="visible"/>
                                      </p:to>
                                    </p:set>
                                    <p:anim by="(-#ppt_w*2)" calcmode="lin" valueType="num">
                                      <p:cBhvr rctx="PPT">
                                        <p:cTn id="64" dur="250" autoRev="1" fill="hold">
                                          <p:stCondLst>
                                            <p:cond delay="0"/>
                                          </p:stCondLst>
                                        </p:cTn>
                                        <p:tgtEl>
                                          <p:spTgt spid="3">
                                            <p:txEl>
                                              <p:pRg st="7" end="7"/>
                                            </p:txEl>
                                          </p:spTgt>
                                        </p:tgtEl>
                                        <p:attrNameLst>
                                          <p:attrName>ppt_w</p:attrName>
                                        </p:attrNameLst>
                                      </p:cBhvr>
                                    </p:anim>
                                    <p:anim by="(#ppt_w*0.50)" calcmode="lin" valueType="num">
                                      <p:cBhvr>
                                        <p:cTn id="65" dur="250" decel="50000" autoRev="1" fill="hold">
                                          <p:stCondLst>
                                            <p:cond delay="0"/>
                                          </p:stCondLst>
                                        </p:cTn>
                                        <p:tgtEl>
                                          <p:spTgt spid="3">
                                            <p:txEl>
                                              <p:pRg st="7" end="7"/>
                                            </p:txEl>
                                          </p:spTgt>
                                        </p:tgtEl>
                                        <p:attrNameLst>
                                          <p:attrName>ppt_x</p:attrName>
                                        </p:attrNameLst>
                                      </p:cBhvr>
                                    </p:anim>
                                    <p:anim from="(-#ppt_h/2)" to="(#ppt_y)" calcmode="lin" valueType="num">
                                      <p:cBhvr>
                                        <p:cTn id="66" dur="500" fill="hold">
                                          <p:stCondLst>
                                            <p:cond delay="0"/>
                                          </p:stCondLst>
                                        </p:cTn>
                                        <p:tgtEl>
                                          <p:spTgt spid="3">
                                            <p:txEl>
                                              <p:pRg st="7" end="7"/>
                                            </p:txEl>
                                          </p:spTgt>
                                        </p:tgtEl>
                                        <p:attrNameLst>
                                          <p:attrName>ppt_y</p:attrName>
                                        </p:attrNameLst>
                                      </p:cBhvr>
                                    </p:anim>
                                    <p:animRot by="21600000">
                                      <p:cBhvr>
                                        <p:cTn id="67" dur="500" fill="hold">
                                          <p:stCondLst>
                                            <p:cond delay="0"/>
                                          </p:stCondLst>
                                        </p:cTn>
                                        <p:tgtEl>
                                          <p:spTgt spid="3">
                                            <p:txEl>
                                              <p:pRg st="7" end="7"/>
                                            </p:txEl>
                                          </p:spTgt>
                                        </p:tgtEl>
                                        <p:attrNameLst>
                                          <p:attrName>r</p:attrName>
                                        </p:attrNameLst>
                                      </p:cBhvr>
                                    </p:animRot>
                                  </p:childTnLst>
                                </p:cTn>
                              </p:par>
                            </p:childTnLst>
                          </p:cTn>
                        </p:par>
                        <p:par>
                          <p:cTn id="68" fill="hold">
                            <p:stCondLst>
                              <p:cond delay="11400"/>
                            </p:stCondLst>
                            <p:childTnLst>
                              <p:par>
                                <p:cTn id="69" presetID="56" presetClass="entr" presetSubtype="0" fill="hold" nodeType="afterEffect">
                                  <p:stCondLst>
                                    <p:cond delay="0"/>
                                  </p:stCondLst>
                                  <p:iterate type="lt">
                                    <p:tmPct val="10000"/>
                                  </p:iterate>
                                  <p:childTnLst>
                                    <p:set>
                                      <p:cBhvr>
                                        <p:cTn id="70" dur="1" fill="hold">
                                          <p:stCondLst>
                                            <p:cond delay="0"/>
                                          </p:stCondLst>
                                        </p:cTn>
                                        <p:tgtEl>
                                          <p:spTgt spid="3">
                                            <p:txEl>
                                              <p:pRg st="8" end="8"/>
                                            </p:txEl>
                                          </p:spTgt>
                                        </p:tgtEl>
                                        <p:attrNameLst>
                                          <p:attrName>style.visibility</p:attrName>
                                        </p:attrNameLst>
                                      </p:cBhvr>
                                      <p:to>
                                        <p:strVal val="visible"/>
                                      </p:to>
                                    </p:set>
                                    <p:anim by="(-#ppt_w*2)" calcmode="lin" valueType="num">
                                      <p:cBhvr rctx="PPT">
                                        <p:cTn id="71" dur="250" autoRev="1" fill="hold">
                                          <p:stCondLst>
                                            <p:cond delay="0"/>
                                          </p:stCondLst>
                                        </p:cTn>
                                        <p:tgtEl>
                                          <p:spTgt spid="3">
                                            <p:txEl>
                                              <p:pRg st="8" end="8"/>
                                            </p:txEl>
                                          </p:spTgt>
                                        </p:tgtEl>
                                        <p:attrNameLst>
                                          <p:attrName>ppt_w</p:attrName>
                                        </p:attrNameLst>
                                      </p:cBhvr>
                                    </p:anim>
                                    <p:anim by="(#ppt_w*0.50)" calcmode="lin" valueType="num">
                                      <p:cBhvr>
                                        <p:cTn id="72" dur="250" decel="50000" autoRev="1" fill="hold">
                                          <p:stCondLst>
                                            <p:cond delay="0"/>
                                          </p:stCondLst>
                                        </p:cTn>
                                        <p:tgtEl>
                                          <p:spTgt spid="3">
                                            <p:txEl>
                                              <p:pRg st="8" end="8"/>
                                            </p:txEl>
                                          </p:spTgt>
                                        </p:tgtEl>
                                        <p:attrNameLst>
                                          <p:attrName>ppt_x</p:attrName>
                                        </p:attrNameLst>
                                      </p:cBhvr>
                                    </p:anim>
                                    <p:anim from="(-#ppt_h/2)" to="(#ppt_y)" calcmode="lin" valueType="num">
                                      <p:cBhvr>
                                        <p:cTn id="73" dur="500" fill="hold">
                                          <p:stCondLst>
                                            <p:cond delay="0"/>
                                          </p:stCondLst>
                                        </p:cTn>
                                        <p:tgtEl>
                                          <p:spTgt spid="3">
                                            <p:txEl>
                                              <p:pRg st="8" end="8"/>
                                            </p:txEl>
                                          </p:spTgt>
                                        </p:tgtEl>
                                        <p:attrNameLst>
                                          <p:attrName>ppt_y</p:attrName>
                                        </p:attrNameLst>
                                      </p:cBhvr>
                                    </p:anim>
                                    <p:animRot by="21600000">
                                      <p:cBhvr>
                                        <p:cTn id="74" dur="500" fill="hold">
                                          <p:stCondLst>
                                            <p:cond delay="0"/>
                                          </p:stCondLst>
                                        </p:cTn>
                                        <p:tgtEl>
                                          <p:spTgt spid="3">
                                            <p:txEl>
                                              <p:pRg st="8" end="8"/>
                                            </p:txEl>
                                          </p:spTgt>
                                        </p:tgtEl>
                                        <p:attrNameLst>
                                          <p:attrName>r</p:attrName>
                                        </p:attrNameLst>
                                      </p:cBhvr>
                                    </p:animRot>
                                  </p:childTnLst>
                                </p:cTn>
                              </p:par>
                            </p:childTnLst>
                          </p:cTn>
                        </p:par>
                        <p:par>
                          <p:cTn id="75" fill="hold">
                            <p:stCondLst>
                              <p:cond delay="11850"/>
                            </p:stCondLst>
                            <p:childTnLst>
                              <p:par>
                                <p:cTn id="76" presetID="56" presetClass="entr" presetSubtype="0" fill="hold" nodeType="afterEffect">
                                  <p:stCondLst>
                                    <p:cond delay="0"/>
                                  </p:stCondLst>
                                  <p:iterate type="lt">
                                    <p:tmPct val="10000"/>
                                  </p:iterate>
                                  <p:childTnLst>
                                    <p:set>
                                      <p:cBhvr>
                                        <p:cTn id="77" dur="1" fill="hold">
                                          <p:stCondLst>
                                            <p:cond delay="0"/>
                                          </p:stCondLst>
                                        </p:cTn>
                                        <p:tgtEl>
                                          <p:spTgt spid="3">
                                            <p:txEl>
                                              <p:pRg st="9" end="9"/>
                                            </p:txEl>
                                          </p:spTgt>
                                        </p:tgtEl>
                                        <p:attrNameLst>
                                          <p:attrName>style.visibility</p:attrName>
                                        </p:attrNameLst>
                                      </p:cBhvr>
                                      <p:to>
                                        <p:strVal val="visible"/>
                                      </p:to>
                                    </p:set>
                                    <p:anim by="(-#ppt_w*2)" calcmode="lin" valueType="num">
                                      <p:cBhvr rctx="PPT">
                                        <p:cTn id="78" dur="250" autoRev="1" fill="hold">
                                          <p:stCondLst>
                                            <p:cond delay="0"/>
                                          </p:stCondLst>
                                        </p:cTn>
                                        <p:tgtEl>
                                          <p:spTgt spid="3">
                                            <p:txEl>
                                              <p:pRg st="9" end="9"/>
                                            </p:txEl>
                                          </p:spTgt>
                                        </p:tgtEl>
                                        <p:attrNameLst>
                                          <p:attrName>ppt_w</p:attrName>
                                        </p:attrNameLst>
                                      </p:cBhvr>
                                    </p:anim>
                                    <p:anim by="(#ppt_w*0.50)" calcmode="lin" valueType="num">
                                      <p:cBhvr>
                                        <p:cTn id="79" dur="250" decel="50000" autoRev="1" fill="hold">
                                          <p:stCondLst>
                                            <p:cond delay="0"/>
                                          </p:stCondLst>
                                        </p:cTn>
                                        <p:tgtEl>
                                          <p:spTgt spid="3">
                                            <p:txEl>
                                              <p:pRg st="9" end="9"/>
                                            </p:txEl>
                                          </p:spTgt>
                                        </p:tgtEl>
                                        <p:attrNameLst>
                                          <p:attrName>ppt_x</p:attrName>
                                        </p:attrNameLst>
                                      </p:cBhvr>
                                    </p:anim>
                                    <p:anim from="(-#ppt_h/2)" to="(#ppt_y)" calcmode="lin" valueType="num">
                                      <p:cBhvr>
                                        <p:cTn id="80" dur="500" fill="hold">
                                          <p:stCondLst>
                                            <p:cond delay="0"/>
                                          </p:stCondLst>
                                        </p:cTn>
                                        <p:tgtEl>
                                          <p:spTgt spid="3">
                                            <p:txEl>
                                              <p:pRg st="9" end="9"/>
                                            </p:txEl>
                                          </p:spTgt>
                                        </p:tgtEl>
                                        <p:attrNameLst>
                                          <p:attrName>ppt_y</p:attrName>
                                        </p:attrNameLst>
                                      </p:cBhvr>
                                    </p:anim>
                                    <p:animRot by="21600000">
                                      <p:cBhvr>
                                        <p:cTn id="81" dur="500" fill="hold">
                                          <p:stCondLst>
                                            <p:cond delay="0"/>
                                          </p:stCondLst>
                                        </p:cTn>
                                        <p:tgtEl>
                                          <p:spTgt spid="3">
                                            <p:txEl>
                                              <p:pRg st="9" end="9"/>
                                            </p:txEl>
                                          </p:spTgt>
                                        </p:tgtEl>
                                        <p:attrNameLst>
                                          <p:attrName>r</p:attrName>
                                        </p:attrNameLst>
                                      </p:cBhvr>
                                    </p:animRot>
                                  </p:childTnLst>
                                </p:cTn>
                              </p:par>
                            </p:childTnLst>
                          </p:cTn>
                        </p:par>
                        <p:par>
                          <p:cTn id="82" fill="hold">
                            <p:stCondLst>
                              <p:cond delay="12300"/>
                            </p:stCondLst>
                            <p:childTnLst>
                              <p:par>
                                <p:cTn id="83" presetID="56" presetClass="entr" presetSubtype="0" fill="hold" nodeType="afterEffect">
                                  <p:stCondLst>
                                    <p:cond delay="0"/>
                                  </p:stCondLst>
                                  <p:iterate type="lt">
                                    <p:tmPct val="10000"/>
                                  </p:iterate>
                                  <p:childTnLst>
                                    <p:set>
                                      <p:cBhvr>
                                        <p:cTn id="84" dur="1" fill="hold">
                                          <p:stCondLst>
                                            <p:cond delay="0"/>
                                          </p:stCondLst>
                                        </p:cTn>
                                        <p:tgtEl>
                                          <p:spTgt spid="3">
                                            <p:txEl>
                                              <p:pRg st="10" end="10"/>
                                            </p:txEl>
                                          </p:spTgt>
                                        </p:tgtEl>
                                        <p:attrNameLst>
                                          <p:attrName>style.visibility</p:attrName>
                                        </p:attrNameLst>
                                      </p:cBhvr>
                                      <p:to>
                                        <p:strVal val="visible"/>
                                      </p:to>
                                    </p:set>
                                    <p:anim by="(-#ppt_w*2)" calcmode="lin" valueType="num">
                                      <p:cBhvr rctx="PPT">
                                        <p:cTn id="85" dur="250" autoRev="1" fill="hold">
                                          <p:stCondLst>
                                            <p:cond delay="0"/>
                                          </p:stCondLst>
                                        </p:cTn>
                                        <p:tgtEl>
                                          <p:spTgt spid="3">
                                            <p:txEl>
                                              <p:pRg st="10" end="10"/>
                                            </p:txEl>
                                          </p:spTgt>
                                        </p:tgtEl>
                                        <p:attrNameLst>
                                          <p:attrName>ppt_w</p:attrName>
                                        </p:attrNameLst>
                                      </p:cBhvr>
                                    </p:anim>
                                    <p:anim by="(#ppt_w*0.50)" calcmode="lin" valueType="num">
                                      <p:cBhvr>
                                        <p:cTn id="86" dur="250" decel="50000" autoRev="1" fill="hold">
                                          <p:stCondLst>
                                            <p:cond delay="0"/>
                                          </p:stCondLst>
                                        </p:cTn>
                                        <p:tgtEl>
                                          <p:spTgt spid="3">
                                            <p:txEl>
                                              <p:pRg st="10" end="10"/>
                                            </p:txEl>
                                          </p:spTgt>
                                        </p:tgtEl>
                                        <p:attrNameLst>
                                          <p:attrName>ppt_x</p:attrName>
                                        </p:attrNameLst>
                                      </p:cBhvr>
                                    </p:anim>
                                    <p:anim from="(-#ppt_h/2)" to="(#ppt_y)" calcmode="lin" valueType="num">
                                      <p:cBhvr>
                                        <p:cTn id="87" dur="500" fill="hold">
                                          <p:stCondLst>
                                            <p:cond delay="0"/>
                                          </p:stCondLst>
                                        </p:cTn>
                                        <p:tgtEl>
                                          <p:spTgt spid="3">
                                            <p:txEl>
                                              <p:pRg st="10" end="10"/>
                                            </p:txEl>
                                          </p:spTgt>
                                        </p:tgtEl>
                                        <p:attrNameLst>
                                          <p:attrName>ppt_y</p:attrName>
                                        </p:attrNameLst>
                                      </p:cBhvr>
                                    </p:anim>
                                    <p:animRot by="21600000">
                                      <p:cBhvr>
                                        <p:cTn id="88" dur="500" fill="hold">
                                          <p:stCondLst>
                                            <p:cond delay="0"/>
                                          </p:stCondLst>
                                        </p:cTn>
                                        <p:tgtEl>
                                          <p:spTgt spid="3">
                                            <p:txEl>
                                              <p:pRg st="10" end="10"/>
                                            </p:txEl>
                                          </p:spTgt>
                                        </p:tgtEl>
                                        <p:attrNameLst>
                                          <p:attrName>r</p:attrName>
                                        </p:attrNameLst>
                                      </p:cBhvr>
                                    </p:animRot>
                                  </p:childTnLst>
                                </p:cTn>
                              </p:par>
                            </p:childTnLst>
                          </p:cTn>
                        </p:par>
                        <p:par>
                          <p:cTn id="89" fill="hold">
                            <p:stCondLst>
                              <p:cond delay="13800"/>
                            </p:stCondLst>
                            <p:childTnLst>
                              <p:par>
                                <p:cTn id="90" presetID="56" presetClass="entr" presetSubtype="0" fill="hold" nodeType="afterEffect">
                                  <p:stCondLst>
                                    <p:cond delay="0"/>
                                  </p:stCondLst>
                                  <p:iterate type="lt">
                                    <p:tmPct val="10000"/>
                                  </p:iterate>
                                  <p:childTnLst>
                                    <p:set>
                                      <p:cBhvr>
                                        <p:cTn id="91" dur="1" fill="hold">
                                          <p:stCondLst>
                                            <p:cond delay="0"/>
                                          </p:stCondLst>
                                        </p:cTn>
                                        <p:tgtEl>
                                          <p:spTgt spid="3">
                                            <p:txEl>
                                              <p:pRg st="11" end="11"/>
                                            </p:txEl>
                                          </p:spTgt>
                                        </p:tgtEl>
                                        <p:attrNameLst>
                                          <p:attrName>style.visibility</p:attrName>
                                        </p:attrNameLst>
                                      </p:cBhvr>
                                      <p:to>
                                        <p:strVal val="visible"/>
                                      </p:to>
                                    </p:set>
                                    <p:anim by="(-#ppt_w*2)" calcmode="lin" valueType="num">
                                      <p:cBhvr rctx="PPT">
                                        <p:cTn id="92" dur="250" autoRev="1" fill="hold">
                                          <p:stCondLst>
                                            <p:cond delay="0"/>
                                          </p:stCondLst>
                                        </p:cTn>
                                        <p:tgtEl>
                                          <p:spTgt spid="3">
                                            <p:txEl>
                                              <p:pRg st="11" end="11"/>
                                            </p:txEl>
                                          </p:spTgt>
                                        </p:tgtEl>
                                        <p:attrNameLst>
                                          <p:attrName>ppt_w</p:attrName>
                                        </p:attrNameLst>
                                      </p:cBhvr>
                                    </p:anim>
                                    <p:anim by="(#ppt_w*0.50)" calcmode="lin" valueType="num">
                                      <p:cBhvr>
                                        <p:cTn id="93" dur="250" decel="50000" autoRev="1" fill="hold">
                                          <p:stCondLst>
                                            <p:cond delay="0"/>
                                          </p:stCondLst>
                                        </p:cTn>
                                        <p:tgtEl>
                                          <p:spTgt spid="3">
                                            <p:txEl>
                                              <p:pRg st="11" end="11"/>
                                            </p:txEl>
                                          </p:spTgt>
                                        </p:tgtEl>
                                        <p:attrNameLst>
                                          <p:attrName>ppt_x</p:attrName>
                                        </p:attrNameLst>
                                      </p:cBhvr>
                                    </p:anim>
                                    <p:anim from="(-#ppt_h/2)" to="(#ppt_y)" calcmode="lin" valueType="num">
                                      <p:cBhvr>
                                        <p:cTn id="94" dur="500" fill="hold">
                                          <p:stCondLst>
                                            <p:cond delay="0"/>
                                          </p:stCondLst>
                                        </p:cTn>
                                        <p:tgtEl>
                                          <p:spTgt spid="3">
                                            <p:txEl>
                                              <p:pRg st="11" end="11"/>
                                            </p:txEl>
                                          </p:spTgt>
                                        </p:tgtEl>
                                        <p:attrNameLst>
                                          <p:attrName>ppt_y</p:attrName>
                                        </p:attrNameLst>
                                      </p:cBhvr>
                                    </p:anim>
                                    <p:animRot by="21600000">
                                      <p:cBhvr>
                                        <p:cTn id="95" dur="500" fill="hold">
                                          <p:stCondLst>
                                            <p:cond delay="0"/>
                                          </p:stCondLst>
                                        </p:cTn>
                                        <p:tgtEl>
                                          <p:spTgt spid="3">
                                            <p:txEl>
                                              <p:pRg st="11" end="11"/>
                                            </p:txEl>
                                          </p:spTgt>
                                        </p:tgtEl>
                                        <p:attrNameLst>
                                          <p:attrName>r</p:attrName>
                                        </p:attrNameLst>
                                      </p:cBhvr>
                                    </p:animRot>
                                  </p:childTnLst>
                                </p:cTn>
                              </p:par>
                            </p:childTnLst>
                          </p:cTn>
                        </p:par>
                        <p:par>
                          <p:cTn id="96" fill="hold">
                            <p:stCondLst>
                              <p:cond delay="14250"/>
                            </p:stCondLst>
                            <p:childTnLst>
                              <p:par>
                                <p:cTn id="97" presetID="56" presetClass="entr" presetSubtype="0" fill="hold" nodeType="afterEffect">
                                  <p:stCondLst>
                                    <p:cond delay="0"/>
                                  </p:stCondLst>
                                  <p:iterate type="lt">
                                    <p:tmPct val="10000"/>
                                  </p:iterate>
                                  <p:childTnLst>
                                    <p:set>
                                      <p:cBhvr>
                                        <p:cTn id="98" dur="1" fill="hold">
                                          <p:stCondLst>
                                            <p:cond delay="0"/>
                                          </p:stCondLst>
                                        </p:cTn>
                                        <p:tgtEl>
                                          <p:spTgt spid="3">
                                            <p:txEl>
                                              <p:pRg st="12" end="12"/>
                                            </p:txEl>
                                          </p:spTgt>
                                        </p:tgtEl>
                                        <p:attrNameLst>
                                          <p:attrName>style.visibility</p:attrName>
                                        </p:attrNameLst>
                                      </p:cBhvr>
                                      <p:to>
                                        <p:strVal val="visible"/>
                                      </p:to>
                                    </p:set>
                                    <p:anim by="(-#ppt_w*2)" calcmode="lin" valueType="num">
                                      <p:cBhvr rctx="PPT">
                                        <p:cTn id="99" dur="250" autoRev="1" fill="hold">
                                          <p:stCondLst>
                                            <p:cond delay="0"/>
                                          </p:stCondLst>
                                        </p:cTn>
                                        <p:tgtEl>
                                          <p:spTgt spid="3">
                                            <p:txEl>
                                              <p:pRg st="12" end="12"/>
                                            </p:txEl>
                                          </p:spTgt>
                                        </p:tgtEl>
                                        <p:attrNameLst>
                                          <p:attrName>ppt_w</p:attrName>
                                        </p:attrNameLst>
                                      </p:cBhvr>
                                    </p:anim>
                                    <p:anim by="(#ppt_w*0.50)" calcmode="lin" valueType="num">
                                      <p:cBhvr>
                                        <p:cTn id="100" dur="250" decel="50000" autoRev="1" fill="hold">
                                          <p:stCondLst>
                                            <p:cond delay="0"/>
                                          </p:stCondLst>
                                        </p:cTn>
                                        <p:tgtEl>
                                          <p:spTgt spid="3">
                                            <p:txEl>
                                              <p:pRg st="12" end="12"/>
                                            </p:txEl>
                                          </p:spTgt>
                                        </p:tgtEl>
                                        <p:attrNameLst>
                                          <p:attrName>ppt_x</p:attrName>
                                        </p:attrNameLst>
                                      </p:cBhvr>
                                    </p:anim>
                                    <p:anim from="(-#ppt_h/2)" to="(#ppt_y)" calcmode="lin" valueType="num">
                                      <p:cBhvr>
                                        <p:cTn id="101" dur="500" fill="hold">
                                          <p:stCondLst>
                                            <p:cond delay="0"/>
                                          </p:stCondLst>
                                        </p:cTn>
                                        <p:tgtEl>
                                          <p:spTgt spid="3">
                                            <p:txEl>
                                              <p:pRg st="12" end="12"/>
                                            </p:txEl>
                                          </p:spTgt>
                                        </p:tgtEl>
                                        <p:attrNameLst>
                                          <p:attrName>ppt_y</p:attrName>
                                        </p:attrNameLst>
                                      </p:cBhvr>
                                    </p:anim>
                                    <p:animRot by="21600000">
                                      <p:cBhvr>
                                        <p:cTn id="102" dur="500" fill="hold">
                                          <p:stCondLst>
                                            <p:cond delay="0"/>
                                          </p:stCondLst>
                                        </p:cTn>
                                        <p:tgtEl>
                                          <p:spTgt spid="3">
                                            <p:txEl>
                                              <p:pRg st="12" end="12"/>
                                            </p:txEl>
                                          </p:spTgt>
                                        </p:tgtEl>
                                        <p:attrNameLst>
                                          <p:attrName>r</p:attrName>
                                        </p:attrNameLst>
                                      </p:cBhvr>
                                    </p:animRot>
                                  </p:childTnLst>
                                </p:cTn>
                              </p:par>
                            </p:childTnLst>
                          </p:cTn>
                        </p:par>
                        <p:par>
                          <p:cTn id="103" fill="hold">
                            <p:stCondLst>
                              <p:cond delay="14700"/>
                            </p:stCondLst>
                            <p:childTnLst>
                              <p:par>
                                <p:cTn id="104" presetID="56" presetClass="entr" presetSubtype="0" fill="hold" nodeType="afterEffect">
                                  <p:stCondLst>
                                    <p:cond delay="0"/>
                                  </p:stCondLst>
                                  <p:iterate type="lt">
                                    <p:tmPct val="10000"/>
                                  </p:iterate>
                                  <p:childTnLst>
                                    <p:set>
                                      <p:cBhvr>
                                        <p:cTn id="105" dur="1" fill="hold">
                                          <p:stCondLst>
                                            <p:cond delay="0"/>
                                          </p:stCondLst>
                                        </p:cTn>
                                        <p:tgtEl>
                                          <p:spTgt spid="3">
                                            <p:txEl>
                                              <p:pRg st="13" end="13"/>
                                            </p:txEl>
                                          </p:spTgt>
                                        </p:tgtEl>
                                        <p:attrNameLst>
                                          <p:attrName>style.visibility</p:attrName>
                                        </p:attrNameLst>
                                      </p:cBhvr>
                                      <p:to>
                                        <p:strVal val="visible"/>
                                      </p:to>
                                    </p:set>
                                    <p:anim by="(-#ppt_w*2)" calcmode="lin" valueType="num">
                                      <p:cBhvr rctx="PPT">
                                        <p:cTn id="106" dur="250" autoRev="1" fill="hold">
                                          <p:stCondLst>
                                            <p:cond delay="0"/>
                                          </p:stCondLst>
                                        </p:cTn>
                                        <p:tgtEl>
                                          <p:spTgt spid="3">
                                            <p:txEl>
                                              <p:pRg st="13" end="13"/>
                                            </p:txEl>
                                          </p:spTgt>
                                        </p:tgtEl>
                                        <p:attrNameLst>
                                          <p:attrName>ppt_w</p:attrName>
                                        </p:attrNameLst>
                                      </p:cBhvr>
                                    </p:anim>
                                    <p:anim by="(#ppt_w*0.50)" calcmode="lin" valueType="num">
                                      <p:cBhvr>
                                        <p:cTn id="107" dur="250" decel="50000" autoRev="1" fill="hold">
                                          <p:stCondLst>
                                            <p:cond delay="0"/>
                                          </p:stCondLst>
                                        </p:cTn>
                                        <p:tgtEl>
                                          <p:spTgt spid="3">
                                            <p:txEl>
                                              <p:pRg st="13" end="13"/>
                                            </p:txEl>
                                          </p:spTgt>
                                        </p:tgtEl>
                                        <p:attrNameLst>
                                          <p:attrName>ppt_x</p:attrName>
                                        </p:attrNameLst>
                                      </p:cBhvr>
                                    </p:anim>
                                    <p:anim from="(-#ppt_h/2)" to="(#ppt_y)" calcmode="lin" valueType="num">
                                      <p:cBhvr>
                                        <p:cTn id="108" dur="500" fill="hold">
                                          <p:stCondLst>
                                            <p:cond delay="0"/>
                                          </p:stCondLst>
                                        </p:cTn>
                                        <p:tgtEl>
                                          <p:spTgt spid="3">
                                            <p:txEl>
                                              <p:pRg st="13" end="13"/>
                                            </p:txEl>
                                          </p:spTgt>
                                        </p:tgtEl>
                                        <p:attrNameLst>
                                          <p:attrName>ppt_y</p:attrName>
                                        </p:attrNameLst>
                                      </p:cBhvr>
                                    </p:anim>
                                    <p:animRot by="21600000">
                                      <p:cBhvr>
                                        <p:cTn id="109" dur="500" fill="hold">
                                          <p:stCondLst>
                                            <p:cond delay="0"/>
                                          </p:stCondLst>
                                        </p:cTn>
                                        <p:tgtEl>
                                          <p:spTgt spid="3">
                                            <p:txEl>
                                              <p:pRg st="13" end="13"/>
                                            </p:txEl>
                                          </p:spTgt>
                                        </p:tgtEl>
                                        <p:attrNameLst>
                                          <p:attrName>r</p:attrName>
                                        </p:attrNameLst>
                                      </p:cBhvr>
                                    </p:animRot>
                                  </p:childTnLst>
                                </p:cTn>
                              </p:par>
                            </p:childTnLst>
                          </p:cTn>
                        </p:par>
                        <p:par>
                          <p:cTn id="110" fill="hold">
                            <p:stCondLst>
                              <p:cond delay="16200"/>
                            </p:stCondLst>
                            <p:childTnLst>
                              <p:par>
                                <p:cTn id="111" presetID="56" presetClass="entr" presetSubtype="0" fill="hold" nodeType="afterEffect">
                                  <p:stCondLst>
                                    <p:cond delay="0"/>
                                  </p:stCondLst>
                                  <p:iterate type="lt">
                                    <p:tmPct val="10000"/>
                                  </p:iterate>
                                  <p:childTnLst>
                                    <p:set>
                                      <p:cBhvr>
                                        <p:cTn id="112" dur="1" fill="hold">
                                          <p:stCondLst>
                                            <p:cond delay="0"/>
                                          </p:stCondLst>
                                        </p:cTn>
                                        <p:tgtEl>
                                          <p:spTgt spid="3">
                                            <p:txEl>
                                              <p:pRg st="14" end="14"/>
                                            </p:txEl>
                                          </p:spTgt>
                                        </p:tgtEl>
                                        <p:attrNameLst>
                                          <p:attrName>style.visibility</p:attrName>
                                        </p:attrNameLst>
                                      </p:cBhvr>
                                      <p:to>
                                        <p:strVal val="visible"/>
                                      </p:to>
                                    </p:set>
                                    <p:anim by="(-#ppt_w*2)" calcmode="lin" valueType="num">
                                      <p:cBhvr rctx="PPT">
                                        <p:cTn id="113" dur="250" autoRev="1" fill="hold">
                                          <p:stCondLst>
                                            <p:cond delay="0"/>
                                          </p:stCondLst>
                                        </p:cTn>
                                        <p:tgtEl>
                                          <p:spTgt spid="3">
                                            <p:txEl>
                                              <p:pRg st="14" end="14"/>
                                            </p:txEl>
                                          </p:spTgt>
                                        </p:tgtEl>
                                        <p:attrNameLst>
                                          <p:attrName>ppt_w</p:attrName>
                                        </p:attrNameLst>
                                      </p:cBhvr>
                                    </p:anim>
                                    <p:anim by="(#ppt_w*0.50)" calcmode="lin" valueType="num">
                                      <p:cBhvr>
                                        <p:cTn id="114" dur="250" decel="50000" autoRev="1" fill="hold">
                                          <p:stCondLst>
                                            <p:cond delay="0"/>
                                          </p:stCondLst>
                                        </p:cTn>
                                        <p:tgtEl>
                                          <p:spTgt spid="3">
                                            <p:txEl>
                                              <p:pRg st="14" end="14"/>
                                            </p:txEl>
                                          </p:spTgt>
                                        </p:tgtEl>
                                        <p:attrNameLst>
                                          <p:attrName>ppt_x</p:attrName>
                                        </p:attrNameLst>
                                      </p:cBhvr>
                                    </p:anim>
                                    <p:anim from="(-#ppt_h/2)" to="(#ppt_y)" calcmode="lin" valueType="num">
                                      <p:cBhvr>
                                        <p:cTn id="115" dur="500" fill="hold">
                                          <p:stCondLst>
                                            <p:cond delay="0"/>
                                          </p:stCondLst>
                                        </p:cTn>
                                        <p:tgtEl>
                                          <p:spTgt spid="3">
                                            <p:txEl>
                                              <p:pRg st="14" end="14"/>
                                            </p:txEl>
                                          </p:spTgt>
                                        </p:tgtEl>
                                        <p:attrNameLst>
                                          <p:attrName>ppt_y</p:attrName>
                                        </p:attrNameLst>
                                      </p:cBhvr>
                                    </p:anim>
                                    <p:animRot by="21600000">
                                      <p:cBhvr>
                                        <p:cTn id="116" dur="500" fill="hold">
                                          <p:stCondLst>
                                            <p:cond delay="0"/>
                                          </p:stCondLst>
                                        </p:cTn>
                                        <p:tgtEl>
                                          <p:spTgt spid="3">
                                            <p:txEl>
                                              <p:pRg st="14" end="14"/>
                                            </p:txEl>
                                          </p:spTgt>
                                        </p:tgtEl>
                                        <p:attrNameLst>
                                          <p:attrName>r</p:attrName>
                                        </p:attrNameLst>
                                      </p:cBhvr>
                                    </p:animRot>
                                  </p:childTnLst>
                                </p:cTn>
                              </p:par>
                            </p:childTnLst>
                          </p:cTn>
                        </p:par>
                        <p:par>
                          <p:cTn id="117" fill="hold">
                            <p:stCondLst>
                              <p:cond delay="16650"/>
                            </p:stCondLst>
                            <p:childTnLst>
                              <p:par>
                                <p:cTn id="118" presetID="56" presetClass="entr" presetSubtype="0" fill="hold" nodeType="afterEffect">
                                  <p:stCondLst>
                                    <p:cond delay="0"/>
                                  </p:stCondLst>
                                  <p:iterate type="lt">
                                    <p:tmPct val="10000"/>
                                  </p:iterate>
                                  <p:childTnLst>
                                    <p:set>
                                      <p:cBhvr>
                                        <p:cTn id="119" dur="1" fill="hold">
                                          <p:stCondLst>
                                            <p:cond delay="0"/>
                                          </p:stCondLst>
                                        </p:cTn>
                                        <p:tgtEl>
                                          <p:spTgt spid="3">
                                            <p:txEl>
                                              <p:pRg st="15" end="15"/>
                                            </p:txEl>
                                          </p:spTgt>
                                        </p:tgtEl>
                                        <p:attrNameLst>
                                          <p:attrName>style.visibility</p:attrName>
                                        </p:attrNameLst>
                                      </p:cBhvr>
                                      <p:to>
                                        <p:strVal val="visible"/>
                                      </p:to>
                                    </p:set>
                                    <p:anim by="(-#ppt_w*2)" calcmode="lin" valueType="num">
                                      <p:cBhvr rctx="PPT">
                                        <p:cTn id="120" dur="250" autoRev="1" fill="hold">
                                          <p:stCondLst>
                                            <p:cond delay="0"/>
                                          </p:stCondLst>
                                        </p:cTn>
                                        <p:tgtEl>
                                          <p:spTgt spid="3">
                                            <p:txEl>
                                              <p:pRg st="15" end="15"/>
                                            </p:txEl>
                                          </p:spTgt>
                                        </p:tgtEl>
                                        <p:attrNameLst>
                                          <p:attrName>ppt_w</p:attrName>
                                        </p:attrNameLst>
                                      </p:cBhvr>
                                    </p:anim>
                                    <p:anim by="(#ppt_w*0.50)" calcmode="lin" valueType="num">
                                      <p:cBhvr>
                                        <p:cTn id="121" dur="250" decel="50000" autoRev="1" fill="hold">
                                          <p:stCondLst>
                                            <p:cond delay="0"/>
                                          </p:stCondLst>
                                        </p:cTn>
                                        <p:tgtEl>
                                          <p:spTgt spid="3">
                                            <p:txEl>
                                              <p:pRg st="15" end="15"/>
                                            </p:txEl>
                                          </p:spTgt>
                                        </p:tgtEl>
                                        <p:attrNameLst>
                                          <p:attrName>ppt_x</p:attrName>
                                        </p:attrNameLst>
                                      </p:cBhvr>
                                    </p:anim>
                                    <p:anim from="(-#ppt_h/2)" to="(#ppt_y)" calcmode="lin" valueType="num">
                                      <p:cBhvr>
                                        <p:cTn id="122" dur="500" fill="hold">
                                          <p:stCondLst>
                                            <p:cond delay="0"/>
                                          </p:stCondLst>
                                        </p:cTn>
                                        <p:tgtEl>
                                          <p:spTgt spid="3">
                                            <p:txEl>
                                              <p:pRg st="15" end="15"/>
                                            </p:txEl>
                                          </p:spTgt>
                                        </p:tgtEl>
                                        <p:attrNameLst>
                                          <p:attrName>ppt_y</p:attrName>
                                        </p:attrNameLst>
                                      </p:cBhvr>
                                    </p:anim>
                                    <p:animRot by="21600000">
                                      <p:cBhvr>
                                        <p:cTn id="123" dur="500" fill="hold">
                                          <p:stCondLst>
                                            <p:cond delay="0"/>
                                          </p:stCondLst>
                                        </p:cTn>
                                        <p:tgtEl>
                                          <p:spTgt spid="3">
                                            <p:txEl>
                                              <p:pRg st="15" end="15"/>
                                            </p:txEl>
                                          </p:spTgt>
                                        </p:tgtEl>
                                        <p:attrNameLst>
                                          <p:attrName>r</p:attrName>
                                        </p:attrNameLst>
                                      </p:cBhvr>
                                    </p:animRot>
                                  </p:childTnLst>
                                </p:cTn>
                              </p:par>
                            </p:childTnLst>
                          </p:cTn>
                        </p:par>
                        <p:par>
                          <p:cTn id="124" fill="hold">
                            <p:stCondLst>
                              <p:cond delay="17100"/>
                            </p:stCondLst>
                            <p:childTnLst>
                              <p:par>
                                <p:cTn id="125" presetID="56" presetClass="entr" presetSubtype="0" fill="hold" nodeType="afterEffect">
                                  <p:stCondLst>
                                    <p:cond delay="0"/>
                                  </p:stCondLst>
                                  <p:iterate type="lt">
                                    <p:tmPct val="10000"/>
                                  </p:iterate>
                                  <p:childTnLst>
                                    <p:set>
                                      <p:cBhvr>
                                        <p:cTn id="126" dur="1" fill="hold">
                                          <p:stCondLst>
                                            <p:cond delay="0"/>
                                          </p:stCondLst>
                                        </p:cTn>
                                        <p:tgtEl>
                                          <p:spTgt spid="3">
                                            <p:txEl>
                                              <p:pRg st="16" end="16"/>
                                            </p:txEl>
                                          </p:spTgt>
                                        </p:tgtEl>
                                        <p:attrNameLst>
                                          <p:attrName>style.visibility</p:attrName>
                                        </p:attrNameLst>
                                      </p:cBhvr>
                                      <p:to>
                                        <p:strVal val="visible"/>
                                      </p:to>
                                    </p:set>
                                    <p:anim by="(-#ppt_w*2)" calcmode="lin" valueType="num">
                                      <p:cBhvr rctx="PPT">
                                        <p:cTn id="127" dur="250" autoRev="1" fill="hold">
                                          <p:stCondLst>
                                            <p:cond delay="0"/>
                                          </p:stCondLst>
                                        </p:cTn>
                                        <p:tgtEl>
                                          <p:spTgt spid="3">
                                            <p:txEl>
                                              <p:pRg st="16" end="16"/>
                                            </p:txEl>
                                          </p:spTgt>
                                        </p:tgtEl>
                                        <p:attrNameLst>
                                          <p:attrName>ppt_w</p:attrName>
                                        </p:attrNameLst>
                                      </p:cBhvr>
                                    </p:anim>
                                    <p:anim by="(#ppt_w*0.50)" calcmode="lin" valueType="num">
                                      <p:cBhvr>
                                        <p:cTn id="128" dur="250" decel="50000" autoRev="1" fill="hold">
                                          <p:stCondLst>
                                            <p:cond delay="0"/>
                                          </p:stCondLst>
                                        </p:cTn>
                                        <p:tgtEl>
                                          <p:spTgt spid="3">
                                            <p:txEl>
                                              <p:pRg st="16" end="16"/>
                                            </p:txEl>
                                          </p:spTgt>
                                        </p:tgtEl>
                                        <p:attrNameLst>
                                          <p:attrName>ppt_x</p:attrName>
                                        </p:attrNameLst>
                                      </p:cBhvr>
                                    </p:anim>
                                    <p:anim from="(-#ppt_h/2)" to="(#ppt_y)" calcmode="lin" valueType="num">
                                      <p:cBhvr>
                                        <p:cTn id="129" dur="500" fill="hold">
                                          <p:stCondLst>
                                            <p:cond delay="0"/>
                                          </p:stCondLst>
                                        </p:cTn>
                                        <p:tgtEl>
                                          <p:spTgt spid="3">
                                            <p:txEl>
                                              <p:pRg st="16" end="16"/>
                                            </p:txEl>
                                          </p:spTgt>
                                        </p:tgtEl>
                                        <p:attrNameLst>
                                          <p:attrName>ppt_y</p:attrName>
                                        </p:attrNameLst>
                                      </p:cBhvr>
                                    </p:anim>
                                    <p:animRot by="21600000">
                                      <p:cBhvr>
                                        <p:cTn id="130" dur="500" fill="hold">
                                          <p:stCondLst>
                                            <p:cond delay="0"/>
                                          </p:stCondLst>
                                        </p:cTn>
                                        <p:tgtEl>
                                          <p:spTgt spid="3">
                                            <p:txEl>
                                              <p:pRg st="16" end="1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accent3">
                    <a:lumMod val="50000"/>
                  </a:schemeClr>
                </a:solidFill>
              </a:rPr>
              <a:t>Материалы и инструменты</a:t>
            </a:r>
            <a:endParaRPr lang="ru-RU" sz="3200" dirty="0">
              <a:solidFill>
                <a:schemeClr val="accent3">
                  <a:lumMod val="50000"/>
                </a:schemeClr>
              </a:solidFill>
            </a:endParaRPr>
          </a:p>
        </p:txBody>
      </p:sp>
      <p:sp>
        <p:nvSpPr>
          <p:cNvPr id="3" name="Содержимое 2"/>
          <p:cNvSpPr>
            <a:spLocks noGrp="1"/>
          </p:cNvSpPr>
          <p:nvPr>
            <p:ph idx="1"/>
          </p:nvPr>
        </p:nvSpPr>
        <p:spPr>
          <a:xfrm>
            <a:off x="3563888" y="1554162"/>
            <a:ext cx="5427712" cy="4525963"/>
          </a:xfrm>
        </p:spPr>
        <p:txBody>
          <a:bodyPr>
            <a:normAutofit fontScale="70000" lnSpcReduction="20000"/>
          </a:bodyPr>
          <a:lstStyle/>
          <a:p>
            <a:pPr>
              <a:buNone/>
            </a:pPr>
            <a:r>
              <a:rPr lang="ru-RU" sz="3400" b="1" u="sng" dirty="0" smtClean="0"/>
              <a:t>Какие бывают крючки?</a:t>
            </a:r>
            <a:r>
              <a:rPr lang="ru-RU" dirty="0" smtClean="0"/>
              <a:t/>
            </a:r>
            <a:br>
              <a:rPr lang="ru-RU" dirty="0" smtClean="0"/>
            </a:br>
            <a:r>
              <a:rPr lang="ru-RU" dirty="0" smtClean="0"/>
              <a:t/>
            </a:r>
            <a:br>
              <a:rPr lang="ru-RU" dirty="0" smtClean="0"/>
            </a:br>
            <a:r>
              <a:rPr lang="ru-RU" i="1" dirty="0" smtClean="0"/>
              <a:t>История развития крючка, как инструмента, не менее интересна, чем история самого вязания крючком.</a:t>
            </a:r>
            <a:r>
              <a:rPr lang="ru-RU" dirty="0" smtClean="0"/>
              <a:t/>
            </a:r>
            <a:br>
              <a:rPr lang="ru-RU" dirty="0" smtClean="0"/>
            </a:br>
            <a:r>
              <a:rPr lang="ru-RU" dirty="0" smtClean="0"/>
              <a:t/>
            </a:r>
            <a:br>
              <a:rPr lang="ru-RU" dirty="0" smtClean="0"/>
            </a:br>
            <a:r>
              <a:rPr lang="ru-RU" dirty="0" smtClean="0"/>
              <a:t>Изначально вязальные крючки не были крючками в прямом смысле слова — это были ровные палочки. Позже форма, размер и материал крючка</a:t>
            </a:r>
            <a:br>
              <a:rPr lang="ru-RU" dirty="0" smtClean="0"/>
            </a:br>
            <a:r>
              <a:rPr lang="ru-RU" dirty="0" smtClean="0"/>
              <a:t>менялась вместе с тем как менялось его применение, появлялись новые</a:t>
            </a:r>
            <a:br>
              <a:rPr lang="ru-RU" dirty="0" smtClean="0"/>
            </a:br>
            <a:r>
              <a:rPr lang="ru-RU" dirty="0" smtClean="0"/>
              <a:t>техники и новые, более тонкие виды пряжи.</a:t>
            </a:r>
            <a:endParaRPr lang="ru-RU" dirty="0"/>
          </a:p>
        </p:txBody>
      </p:sp>
      <p:pic>
        <p:nvPicPr>
          <p:cNvPr id="4" name="Рисунок 3" descr="6951922_429pxCrohook.jpg"/>
          <p:cNvPicPr>
            <a:picLocks noChangeAspect="1"/>
          </p:cNvPicPr>
          <p:nvPr/>
        </p:nvPicPr>
        <p:blipFill>
          <a:blip r:embed="rId2" cstate="screen"/>
          <a:stretch>
            <a:fillRect/>
          </a:stretch>
        </p:blipFill>
        <p:spPr>
          <a:xfrm>
            <a:off x="571472" y="1857364"/>
            <a:ext cx="2404682" cy="3643338"/>
          </a:xfrm>
          <a:prstGeom prst="rect">
            <a:avLst/>
          </a:prstGeom>
        </p:spPr>
      </p:pic>
      <p:sp>
        <p:nvSpPr>
          <p:cNvPr id="5" name="Номер слайда 4"/>
          <p:cNvSpPr>
            <a:spLocks noGrp="1"/>
          </p:cNvSpPr>
          <p:nvPr>
            <p:ph type="sldNum" sz="quarter" idx="12"/>
          </p:nvPr>
        </p:nvSpPr>
        <p:spPr/>
        <p:txBody>
          <a:bodyPr/>
          <a:lstStyle/>
          <a:p>
            <a:fld id="{27EFDB73-61C6-4AE6-82E7-0C03800A0594}" type="slidenum">
              <a:rPr lang="ru-RU" smtClean="0"/>
              <a:pPr/>
              <a:t>16</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par>
                          <p:cTn id="12" fill="hold">
                            <p:stCondLst>
                              <p:cond delay="1000"/>
                            </p:stCondLst>
                            <p:childTnLst>
                              <p:par>
                                <p:cTn id="13" presetID="34"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556792"/>
            <a:ext cx="8686800" cy="4595341"/>
          </a:xfrm>
        </p:spPr>
        <p:txBody>
          <a:bodyPr>
            <a:normAutofit/>
          </a:bodyPr>
          <a:lstStyle/>
          <a:p>
            <a:pPr>
              <a:buNone/>
            </a:pPr>
            <a:r>
              <a:rPr lang="ru-RU" sz="2000" dirty="0" smtClean="0"/>
              <a:t>     Раньше крючки изготовлялись из: </a:t>
            </a:r>
            <a:r>
              <a:rPr lang="ru-RU" sz="2000" i="1" dirty="0" smtClean="0"/>
              <a:t>кости</a:t>
            </a:r>
            <a:r>
              <a:rPr lang="ru-RU" sz="2000" dirty="0" smtClean="0"/>
              <a:t> (слоновья кость, бивни, рог крупного рогатого скота), </a:t>
            </a:r>
            <a:r>
              <a:rPr lang="ru-RU" sz="2000" i="1" dirty="0" smtClean="0"/>
              <a:t>дерева</a:t>
            </a:r>
            <a:r>
              <a:rPr lang="ru-RU" sz="2000" dirty="0" smtClean="0"/>
              <a:t>. Позже их стали изготавливать из: </a:t>
            </a:r>
            <a:r>
              <a:rPr lang="ru-RU" sz="2000" i="1" dirty="0" smtClean="0"/>
              <a:t>меди и бронзы</a:t>
            </a:r>
            <a:r>
              <a:rPr lang="ru-RU" sz="2000" dirty="0" smtClean="0"/>
              <a:t>, а к началу прошлого века – из </a:t>
            </a:r>
            <a:r>
              <a:rPr lang="ru-RU" sz="2000" i="1" dirty="0" smtClean="0"/>
              <a:t>стали</a:t>
            </a:r>
            <a:r>
              <a:rPr lang="ru-RU" sz="2000" dirty="0" smtClean="0"/>
              <a:t>, тогда же в моду вошли и крючки с декоративным украшением на них (резьба на деревянных ручках, инкрустация ).</a:t>
            </a:r>
            <a:br>
              <a:rPr lang="ru-RU" sz="2000" dirty="0" smtClean="0"/>
            </a:br>
            <a:r>
              <a:rPr lang="ru-RU" sz="2000" dirty="0" smtClean="0"/>
              <a:t/>
            </a:r>
            <a:br>
              <a:rPr lang="ru-RU" sz="2000" dirty="0" smtClean="0"/>
            </a:br>
            <a:r>
              <a:rPr lang="ru-RU" sz="2000" dirty="0" smtClean="0"/>
              <a:t>Сейчас используются крючки из различных материалов: металлические,</a:t>
            </a:r>
            <a:br>
              <a:rPr lang="ru-RU" sz="2000" dirty="0" smtClean="0"/>
            </a:br>
            <a:r>
              <a:rPr lang="ru-RU" sz="2000" dirty="0" smtClean="0"/>
              <a:t>пластмассовые, деревянные, но в отличи от предыдущих мастеров,</a:t>
            </a:r>
            <a:br>
              <a:rPr lang="ru-RU" sz="2000" dirty="0" smtClean="0"/>
            </a:br>
            <a:r>
              <a:rPr lang="ru-RU" sz="2000" dirty="0" smtClean="0"/>
              <a:t>современные производители не менее радуют нас своими новинками, которые облегчают нам работу, такими как, например, крючки с подсветкой . Стоимость такого крючка 40 </a:t>
            </a:r>
            <a:r>
              <a:rPr lang="en-US" sz="2000" dirty="0" smtClean="0"/>
              <a:t>$</a:t>
            </a:r>
            <a:r>
              <a:rPr lang="ru-RU" sz="2000" dirty="0" smtClean="0"/>
              <a:t>.</a:t>
            </a:r>
            <a:endParaRPr lang="ru-RU" sz="2000" dirty="0"/>
          </a:p>
        </p:txBody>
      </p:sp>
      <p:pic>
        <p:nvPicPr>
          <p:cNvPr id="4" name="Рисунок 3" descr="2904.jpg"/>
          <p:cNvPicPr>
            <a:picLocks noChangeAspect="1"/>
          </p:cNvPicPr>
          <p:nvPr/>
        </p:nvPicPr>
        <p:blipFill>
          <a:blip r:embed="rId2" cstate="print"/>
          <a:stretch>
            <a:fillRect/>
          </a:stretch>
        </p:blipFill>
        <p:spPr>
          <a:xfrm>
            <a:off x="4644008" y="5029200"/>
            <a:ext cx="4286250" cy="1828800"/>
          </a:xfrm>
          <a:prstGeom prst="rect">
            <a:avLst/>
          </a:prstGeom>
        </p:spPr>
      </p:pic>
      <p:sp>
        <p:nvSpPr>
          <p:cNvPr id="5" name="Номер слайда 4"/>
          <p:cNvSpPr>
            <a:spLocks noGrp="1"/>
          </p:cNvSpPr>
          <p:nvPr>
            <p:ph type="sldNum" sz="quarter" idx="12"/>
          </p:nvPr>
        </p:nvSpPr>
        <p:spPr/>
        <p:txBody>
          <a:bodyPr/>
          <a:lstStyle/>
          <a:p>
            <a:fld id="{27EFDB73-61C6-4AE6-82E7-0C03800A0594}" type="slidenum">
              <a:rPr lang="ru-RU" smtClean="0"/>
              <a:pPr/>
              <a:t>17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686800" cy="838200"/>
          </a:xfrm>
        </p:spPr>
        <p:txBody>
          <a:bodyPr>
            <a:normAutofit fontScale="90000"/>
          </a:bodyPr>
          <a:lstStyle/>
          <a:p>
            <a:r>
              <a:rPr lang="ru-RU" b="1" dirty="0" smtClean="0">
                <a:solidFill>
                  <a:schemeClr val="accent2"/>
                </a:solidFill>
              </a:rPr>
              <a:t/>
            </a:r>
            <a:br>
              <a:rPr lang="ru-RU" b="1" dirty="0" smtClean="0">
                <a:solidFill>
                  <a:schemeClr val="accent2"/>
                </a:solidFill>
              </a:rPr>
            </a:br>
            <a:r>
              <a:rPr lang="ru-RU" dirty="0" smtClean="0">
                <a:solidFill>
                  <a:schemeClr val="accent3">
                    <a:lumMod val="50000"/>
                  </a:schemeClr>
                </a:solidFill>
              </a:rPr>
              <a:t>Какие нитки используют для вязания крючком? </a:t>
            </a:r>
            <a:r>
              <a:rPr lang="ru-RU" dirty="0" smtClean="0"/>
              <a:t/>
            </a:r>
            <a:br>
              <a:rPr lang="ru-RU" dirty="0" smtClean="0"/>
            </a:br>
            <a:endParaRPr lang="ru-RU" dirty="0"/>
          </a:p>
        </p:txBody>
      </p:sp>
      <p:sp>
        <p:nvSpPr>
          <p:cNvPr id="3" name="Содержимое 2"/>
          <p:cNvSpPr>
            <a:spLocks noGrp="1"/>
          </p:cNvSpPr>
          <p:nvPr>
            <p:ph idx="1"/>
          </p:nvPr>
        </p:nvSpPr>
        <p:spPr>
          <a:xfrm>
            <a:off x="3779912" y="1196752"/>
            <a:ext cx="5112568" cy="5328592"/>
          </a:xfrm>
        </p:spPr>
        <p:txBody>
          <a:bodyPr>
            <a:normAutofit fontScale="85000" lnSpcReduction="10000"/>
          </a:bodyPr>
          <a:lstStyle/>
          <a:p>
            <a:pPr>
              <a:buNone/>
            </a:pPr>
            <a:r>
              <a:rPr lang="ru-RU" sz="3300" dirty="0" smtClean="0"/>
              <a:t>   Качество вязаного изделия зависит от ниток, из которых оно выполнено. Нитки должны соответствовать назначению изделия, его фасону, стилю и т. п. Для вязания крючком применяют шерстяные, шелковые, хлопчатобумажные и синтетические нити.</a:t>
            </a:r>
          </a:p>
          <a:p>
            <a:pPr>
              <a:buNone/>
            </a:pPr>
            <a:r>
              <a:rPr lang="ru-RU" sz="3300" dirty="0" smtClean="0"/>
              <a:t>    Выбрав нити для вязания, нужно подобрать к ним крючок.</a:t>
            </a:r>
          </a:p>
          <a:p>
            <a:endParaRPr lang="ru-RU" dirty="0"/>
          </a:p>
        </p:txBody>
      </p:sp>
      <p:pic>
        <p:nvPicPr>
          <p:cNvPr id="4" name="Рисунок 3" descr="yarn_2.jpg"/>
          <p:cNvPicPr>
            <a:picLocks noChangeAspect="1"/>
          </p:cNvPicPr>
          <p:nvPr/>
        </p:nvPicPr>
        <p:blipFill>
          <a:blip r:embed="rId2" cstate="print"/>
          <a:stretch>
            <a:fillRect/>
          </a:stretch>
        </p:blipFill>
        <p:spPr>
          <a:xfrm rot="16200000">
            <a:off x="142844" y="2214554"/>
            <a:ext cx="3714744" cy="2786058"/>
          </a:xfrm>
          <a:prstGeom prst="rect">
            <a:avLst/>
          </a:prstGeom>
        </p:spPr>
      </p:pic>
      <p:sp>
        <p:nvSpPr>
          <p:cNvPr id="5" name="Номер слайда 4"/>
          <p:cNvSpPr>
            <a:spLocks noGrp="1"/>
          </p:cNvSpPr>
          <p:nvPr>
            <p:ph type="sldNum" sz="quarter" idx="12"/>
          </p:nvPr>
        </p:nvSpPr>
        <p:spPr/>
        <p:txBody>
          <a:bodyPr/>
          <a:lstStyle/>
          <a:p>
            <a:fld id="{27EFDB73-61C6-4AE6-82E7-0C03800A0594}" type="slidenum">
              <a:rPr lang="ru-RU" smtClean="0"/>
              <a:pPr/>
              <a:t>18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5"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ppt_w</p:attrName>
                                        </p:attrNameLst>
                                      </p:cBhvr>
                                      <p:tavLst>
                                        <p:tav tm="0">
                                          <p:val>
                                            <p:fltVal val="0"/>
                                          </p:val>
                                        </p:tav>
                                        <p:tav tm="100000">
                                          <p:val>
                                            <p:strVal val="#ppt_w"/>
                                          </p:val>
                                        </p:tav>
                                      </p:tavLst>
                                    </p:anim>
                                  </p:childTnLst>
                                </p:cTn>
                              </p:par>
                              <p:par>
                                <p:cTn id="25" presetID="3" presetClass="entr" presetSubtype="1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668072" cy="1295400"/>
          </a:xfrm>
        </p:spPr>
        <p:txBody>
          <a:bodyPr>
            <a:normAutofit/>
          </a:bodyPr>
          <a:lstStyle/>
          <a:p>
            <a:r>
              <a:rPr lang="ru-RU" sz="2800" dirty="0" smtClean="0">
                <a:solidFill>
                  <a:schemeClr val="accent3">
                    <a:lumMod val="50000"/>
                  </a:schemeClr>
                </a:solidFill>
              </a:rPr>
              <a:t>Какой крючок вам нужно взять именно для той пряжи, из которой вы будете вязать?</a:t>
            </a:r>
            <a:endParaRPr lang="ru-RU" sz="2800" dirty="0">
              <a:solidFill>
                <a:schemeClr val="accent3">
                  <a:lumMod val="50000"/>
                </a:schemeClr>
              </a:solidFill>
            </a:endParaRPr>
          </a:p>
        </p:txBody>
      </p:sp>
      <p:sp>
        <p:nvSpPr>
          <p:cNvPr id="3" name="Содержимое 2"/>
          <p:cNvSpPr>
            <a:spLocks noGrp="1"/>
          </p:cNvSpPr>
          <p:nvPr>
            <p:ph idx="1"/>
          </p:nvPr>
        </p:nvSpPr>
        <p:spPr>
          <a:xfrm>
            <a:off x="251520" y="2132856"/>
            <a:ext cx="8686800" cy="4451325"/>
          </a:xfrm>
        </p:spPr>
        <p:txBody>
          <a:bodyPr>
            <a:normAutofit fontScale="55000" lnSpcReduction="20000"/>
          </a:bodyPr>
          <a:lstStyle/>
          <a:p>
            <a:pPr>
              <a:buNone/>
            </a:pPr>
            <a:r>
              <a:rPr lang="ru-RU" dirty="0" smtClean="0"/>
              <a:t/>
            </a:r>
            <a:br>
              <a:rPr lang="ru-RU" dirty="0" smtClean="0"/>
            </a:br>
            <a:r>
              <a:rPr lang="ru-RU" sz="3800" dirty="0" smtClean="0"/>
              <a:t>Существует несколько правил.</a:t>
            </a:r>
            <a:br>
              <a:rPr lang="ru-RU" sz="3800" dirty="0" smtClean="0"/>
            </a:br>
            <a:r>
              <a:rPr lang="ru-RU" sz="3800" dirty="0" smtClean="0"/>
              <a:t/>
            </a:r>
            <a:br>
              <a:rPr lang="ru-RU" sz="3800" dirty="0" smtClean="0"/>
            </a:br>
            <a:r>
              <a:rPr lang="ru-RU" sz="3800" dirty="0" smtClean="0"/>
              <a:t>1) </a:t>
            </a:r>
            <a:r>
              <a:rPr lang="ru-RU" sz="3800" b="1" dirty="0" smtClean="0"/>
              <a:t>Первым делом посмотрите на этикетку</a:t>
            </a:r>
            <a:r>
              <a:rPr lang="ru-RU" sz="3800" dirty="0" smtClean="0"/>
              <a:t>. На этикетках некоторые производители пряжи указывают рекомендуемый номер крючка. Для начинающих вязальщиц это удобный ориентир. Как правило, под изображением крючка стоит цифра, указывающая номер крючка.</a:t>
            </a:r>
            <a:br>
              <a:rPr lang="ru-RU" sz="3800" dirty="0" smtClean="0"/>
            </a:br>
            <a:r>
              <a:rPr lang="ru-RU" sz="3800" dirty="0" smtClean="0"/>
              <a:t/>
            </a:r>
            <a:br>
              <a:rPr lang="ru-RU" sz="3800" dirty="0" smtClean="0"/>
            </a:br>
            <a:r>
              <a:rPr lang="ru-RU" sz="3800" dirty="0" smtClean="0"/>
              <a:t>2) Крючки диаметром 2—6 мм употребляют для вязания изделий из толстой шерстяной или синтетической пряжи. Для ириса, мулине, гаруса берут более тонкий крючок (0,5—2,5 мм в диаметре).</a:t>
            </a:r>
            <a:br>
              <a:rPr lang="ru-RU" sz="3800" dirty="0" smtClean="0"/>
            </a:br>
            <a:r>
              <a:rPr lang="ru-RU" sz="3800" dirty="0" smtClean="0"/>
              <a:t/>
            </a:r>
            <a:br>
              <a:rPr lang="ru-RU" sz="3800" dirty="0" smtClean="0"/>
            </a:br>
            <a:r>
              <a:rPr lang="ru-RU" sz="3800" dirty="0" smtClean="0"/>
              <a:t>3) </a:t>
            </a:r>
            <a:r>
              <a:rPr lang="ru-RU" sz="3800" b="1" dirty="0" smtClean="0"/>
              <a:t>Правильное соотношение</a:t>
            </a:r>
            <a:r>
              <a:rPr lang="ru-RU" sz="3800" dirty="0" smtClean="0"/>
              <a:t> — толщина крючка должна быть почти в два раза больше толщины нитки. Чем толще пряжа, тем толще должен быть крючок.</a:t>
            </a:r>
            <a:br>
              <a:rPr lang="ru-RU" sz="3800" dirty="0" smtClean="0"/>
            </a:br>
            <a:endParaRPr lang="ru-RU" sz="3800" dirty="0"/>
          </a:p>
        </p:txBody>
      </p:sp>
      <p:sp>
        <p:nvSpPr>
          <p:cNvPr id="4" name="Номер слайда 3"/>
          <p:cNvSpPr>
            <a:spLocks noGrp="1"/>
          </p:cNvSpPr>
          <p:nvPr>
            <p:ph type="sldNum" sz="quarter" idx="12"/>
          </p:nvPr>
        </p:nvSpPr>
        <p:spPr/>
        <p:txBody>
          <a:bodyPr/>
          <a:lstStyle/>
          <a:p>
            <a:fld id="{27EFDB73-61C6-4AE6-82E7-0C03800A0594}" type="slidenum">
              <a:rPr lang="ru-RU" smtClean="0"/>
              <a:pPr/>
              <a:t>19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3750"/>
                            </p:stCondLst>
                            <p:childTnLst>
                              <p:par>
                                <p:cTn id="13" presetID="49" presetClass="entr" presetSubtype="0" decel="10000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2">
                    <a:satMod val="130000"/>
                  </a:schemeClr>
                </a:solidFill>
                <a:cs typeface="Times New Roman" pitchFamily="18" charset="0"/>
              </a:rPr>
              <a:t>Содержание:</a:t>
            </a:r>
            <a:endParaRPr lang="ru-RU" dirty="0"/>
          </a:p>
        </p:txBody>
      </p:sp>
      <p:sp>
        <p:nvSpPr>
          <p:cNvPr id="3" name="Содержимое 2"/>
          <p:cNvSpPr>
            <a:spLocks noGrp="1"/>
          </p:cNvSpPr>
          <p:nvPr>
            <p:ph idx="1"/>
          </p:nvPr>
        </p:nvSpPr>
        <p:spPr/>
        <p:txBody>
          <a:bodyPr/>
          <a:lstStyle/>
          <a:p>
            <a:pPr marL="365760" indent="-283464">
              <a:buFont typeface="Wingdings 2"/>
              <a:buChar char=""/>
              <a:defRPr/>
            </a:pPr>
            <a:r>
              <a:rPr lang="ru-RU" dirty="0" smtClean="0">
                <a:solidFill>
                  <a:schemeClr val="bg2">
                    <a:lumMod val="25000"/>
                  </a:schemeClr>
                </a:solidFill>
                <a:latin typeface="Times New Roman" pitchFamily="18" charset="0"/>
                <a:cs typeface="Times New Roman" pitchFamily="18" charset="0"/>
              </a:rPr>
              <a:t>Виды вязания крючком</a:t>
            </a:r>
          </a:p>
          <a:p>
            <a:pPr marL="365760" indent="-283464">
              <a:buFont typeface="Wingdings 2"/>
              <a:buChar char=""/>
              <a:defRPr/>
            </a:pPr>
            <a:r>
              <a:rPr lang="ru-RU" dirty="0" smtClean="0">
                <a:solidFill>
                  <a:schemeClr val="bg2">
                    <a:lumMod val="25000"/>
                  </a:schemeClr>
                </a:solidFill>
                <a:latin typeface="Times New Roman" pitchFamily="18" charset="0"/>
                <a:cs typeface="Times New Roman" pitchFamily="18" charset="0"/>
              </a:rPr>
              <a:t>История вязания</a:t>
            </a:r>
          </a:p>
          <a:p>
            <a:pPr marL="365760" indent="-283464">
              <a:buFont typeface="Wingdings 2"/>
              <a:buChar char=""/>
              <a:defRPr/>
            </a:pPr>
            <a:r>
              <a:rPr lang="ru-RU" dirty="0" smtClean="0">
                <a:solidFill>
                  <a:schemeClr val="bg2">
                    <a:lumMod val="25000"/>
                  </a:schemeClr>
                </a:solidFill>
                <a:latin typeface="Times New Roman" pitchFamily="18" charset="0"/>
                <a:cs typeface="Times New Roman" pitchFamily="18" charset="0"/>
              </a:rPr>
              <a:t>Материалы и инструменты</a:t>
            </a:r>
          </a:p>
          <a:p>
            <a:pPr marL="365760" indent="-283464">
              <a:buFont typeface="Wingdings 2"/>
              <a:buChar char=""/>
              <a:defRPr/>
            </a:pPr>
            <a:r>
              <a:rPr lang="ru-RU" dirty="0" smtClean="0">
                <a:solidFill>
                  <a:schemeClr val="bg2">
                    <a:lumMod val="25000"/>
                  </a:schemeClr>
                </a:solidFill>
                <a:latin typeface="Times New Roman" pitchFamily="18" charset="0"/>
                <a:cs typeface="Times New Roman" pitchFamily="18" charset="0"/>
              </a:rPr>
              <a:t>Техника безопасности</a:t>
            </a:r>
          </a:p>
          <a:p>
            <a:pPr marL="365760" indent="-283464">
              <a:buFont typeface="Wingdings 2"/>
              <a:buChar char=""/>
              <a:defRPr/>
            </a:pPr>
            <a:r>
              <a:rPr lang="ru-RU" dirty="0" smtClean="0">
                <a:solidFill>
                  <a:schemeClr val="bg2">
                    <a:lumMod val="25000"/>
                  </a:schemeClr>
                </a:solidFill>
                <a:latin typeface="Times New Roman" pitchFamily="18" charset="0"/>
                <a:cs typeface="Times New Roman" pitchFamily="18" charset="0"/>
              </a:rPr>
              <a:t>Примеры вязания крючком (фото)</a:t>
            </a:r>
          </a:p>
          <a:p>
            <a:pPr marL="365760" indent="-283464">
              <a:buFont typeface="Wingdings 2"/>
              <a:buChar char=""/>
              <a:defRPr/>
            </a:pPr>
            <a:r>
              <a:rPr lang="ru-RU" dirty="0" smtClean="0">
                <a:solidFill>
                  <a:schemeClr val="bg2">
                    <a:lumMod val="25000"/>
                  </a:schemeClr>
                </a:solidFill>
                <a:latin typeface="Times New Roman" pitchFamily="18" charset="0"/>
                <a:cs typeface="Times New Roman" pitchFamily="18" charset="0"/>
              </a:rPr>
              <a:t>Список литературы</a:t>
            </a:r>
          </a:p>
          <a:p>
            <a:endParaRPr lang="ru-RU" dirty="0"/>
          </a:p>
        </p:txBody>
      </p:sp>
      <p:sp>
        <p:nvSpPr>
          <p:cNvPr id="4" name="Номер слайда 3"/>
          <p:cNvSpPr>
            <a:spLocks noGrp="1"/>
          </p:cNvSpPr>
          <p:nvPr>
            <p:ph type="sldNum" sz="quarter" idx="12"/>
          </p:nvPr>
        </p:nvSpPr>
        <p:spPr/>
        <p:txBody>
          <a:bodyPr/>
          <a:lstStyle/>
          <a:p>
            <a:fld id="{27EFDB73-61C6-4AE6-82E7-0C03800A0594}" type="slidenum">
              <a:rPr lang="ru-RU" smtClean="0"/>
              <a:pPr/>
              <a:t>2</a:t>
            </a:fld>
            <a:endParaRPr lang="ru-RU"/>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1000"/>
                                        <p:tgtEl>
                                          <p:spTgt spid="3">
                                            <p:txEl>
                                              <p:pRg st="0" end="0"/>
                                            </p:txEl>
                                          </p:spTgt>
                                        </p:tgtEl>
                                      </p:cBhvr>
                                    </p:animEffect>
                                  </p:childTnLst>
                                </p:cTn>
                              </p:par>
                            </p:childTnLst>
                          </p:cTn>
                        </p:par>
                        <p:par>
                          <p:cTn id="12" fill="hold">
                            <p:stCondLst>
                              <p:cond delay="3000"/>
                            </p:stCondLst>
                            <p:childTnLst>
                              <p:par>
                                <p:cTn id="13" presetID="8"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1000"/>
                                        <p:tgtEl>
                                          <p:spTgt spid="3">
                                            <p:txEl>
                                              <p:pRg st="1" end="1"/>
                                            </p:txEl>
                                          </p:spTgt>
                                        </p:tgtEl>
                                      </p:cBhvr>
                                    </p:animEffect>
                                  </p:childTnLst>
                                </p:cTn>
                              </p:par>
                            </p:childTnLst>
                          </p:cTn>
                        </p:par>
                        <p:par>
                          <p:cTn id="16" fill="hold">
                            <p:stCondLst>
                              <p:cond delay="4000"/>
                            </p:stCondLst>
                            <p:childTnLst>
                              <p:par>
                                <p:cTn id="17" presetID="8"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in)">
                                      <p:cBhvr>
                                        <p:cTn id="19" dur="1000"/>
                                        <p:tgtEl>
                                          <p:spTgt spid="3">
                                            <p:txEl>
                                              <p:pRg st="2" end="2"/>
                                            </p:txEl>
                                          </p:spTgt>
                                        </p:tgtEl>
                                      </p:cBhvr>
                                    </p:animEffect>
                                  </p:childTnLst>
                                </p:cTn>
                              </p:par>
                            </p:childTnLst>
                          </p:cTn>
                        </p:par>
                        <p:par>
                          <p:cTn id="20" fill="hold">
                            <p:stCondLst>
                              <p:cond delay="5000"/>
                            </p:stCondLst>
                            <p:childTnLst>
                              <p:par>
                                <p:cTn id="21" presetID="8" presetClass="entr" presetSubtype="1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in)">
                                      <p:cBhvr>
                                        <p:cTn id="23" dur="1000"/>
                                        <p:tgtEl>
                                          <p:spTgt spid="3">
                                            <p:txEl>
                                              <p:pRg st="3" end="3"/>
                                            </p:txEl>
                                          </p:spTgt>
                                        </p:tgtEl>
                                      </p:cBhvr>
                                    </p:animEffect>
                                  </p:childTnLst>
                                </p:cTn>
                              </p:par>
                            </p:childTnLst>
                          </p:cTn>
                        </p:par>
                        <p:par>
                          <p:cTn id="24" fill="hold">
                            <p:stCondLst>
                              <p:cond delay="6000"/>
                            </p:stCondLst>
                            <p:childTnLst>
                              <p:par>
                                <p:cTn id="25" presetID="8" presetClass="entr" presetSubtype="16"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1000"/>
                                        <p:tgtEl>
                                          <p:spTgt spid="3">
                                            <p:txEl>
                                              <p:pRg st="4" end="4"/>
                                            </p:txEl>
                                          </p:spTgt>
                                        </p:tgtEl>
                                      </p:cBhvr>
                                    </p:animEffect>
                                  </p:childTnLst>
                                </p:cTn>
                              </p:par>
                            </p:childTnLst>
                          </p:cTn>
                        </p:par>
                        <p:par>
                          <p:cTn id="28" fill="hold">
                            <p:stCondLst>
                              <p:cond delay="7000"/>
                            </p:stCondLst>
                            <p:childTnLst>
                              <p:par>
                                <p:cTn id="29" presetID="8" presetClass="entr" presetSubtype="16"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amond(in)">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3">
                    <a:lumMod val="50000"/>
                  </a:schemeClr>
                </a:solidFill>
              </a:rPr>
              <a:t>  </a:t>
            </a:r>
            <a:br>
              <a:rPr lang="ru-RU" dirty="0" smtClean="0">
                <a:solidFill>
                  <a:schemeClr val="accent3">
                    <a:lumMod val="50000"/>
                  </a:schemeClr>
                </a:solidFill>
              </a:rPr>
            </a:br>
            <a:r>
              <a:rPr lang="ru-RU" dirty="0" smtClean="0">
                <a:solidFill>
                  <a:schemeClr val="accent3">
                    <a:lumMod val="50000"/>
                  </a:schemeClr>
                </a:solidFill>
              </a:rPr>
              <a:t>   Как держать крючок?</a:t>
            </a:r>
            <a:r>
              <a:rPr lang="ru-RU" b="1" dirty="0" smtClean="0">
                <a:solidFill>
                  <a:schemeClr val="accent2"/>
                </a:solidFill>
              </a:rPr>
              <a:t/>
            </a:r>
            <a:br>
              <a:rPr lang="ru-RU" b="1" dirty="0" smtClean="0">
                <a:solidFill>
                  <a:schemeClr val="accent2"/>
                </a:solidFill>
              </a:rPr>
            </a:br>
            <a:endParaRPr lang="ru-RU" dirty="0"/>
          </a:p>
        </p:txBody>
      </p:sp>
      <p:sp>
        <p:nvSpPr>
          <p:cNvPr id="3" name="Содержимое 2"/>
          <p:cNvSpPr>
            <a:spLocks noGrp="1"/>
          </p:cNvSpPr>
          <p:nvPr>
            <p:ph idx="1"/>
          </p:nvPr>
        </p:nvSpPr>
        <p:spPr/>
        <p:txBody>
          <a:bodyPr/>
          <a:lstStyle/>
          <a:p>
            <a:pPr>
              <a:buNone/>
            </a:pPr>
            <a:r>
              <a:rPr lang="ru-RU" sz="2800" dirty="0" smtClean="0"/>
              <a:t>    Самое важное в вязании - это научиться держать инструмент. Существует 2 способа как надо держать крючок.</a:t>
            </a:r>
          </a:p>
          <a:p>
            <a:endParaRPr lang="ru-RU" dirty="0"/>
          </a:p>
        </p:txBody>
      </p:sp>
      <p:pic>
        <p:nvPicPr>
          <p:cNvPr id="4" name="Рисунок 3" descr="crl1-01.jpg"/>
          <p:cNvPicPr>
            <a:picLocks noChangeAspect="1"/>
          </p:cNvPicPr>
          <p:nvPr/>
        </p:nvPicPr>
        <p:blipFill>
          <a:blip r:embed="rId2" cstate="print"/>
          <a:stretch>
            <a:fillRect/>
          </a:stretch>
        </p:blipFill>
        <p:spPr>
          <a:xfrm>
            <a:off x="2843808" y="2636912"/>
            <a:ext cx="3657600" cy="3864864"/>
          </a:xfrm>
          <a:prstGeom prst="rect">
            <a:avLst/>
          </a:prstGeom>
        </p:spPr>
      </p:pic>
      <p:sp>
        <p:nvSpPr>
          <p:cNvPr id="5" name="Номер слайда 4"/>
          <p:cNvSpPr>
            <a:spLocks noGrp="1"/>
          </p:cNvSpPr>
          <p:nvPr>
            <p:ph type="sldNum" sz="quarter" idx="12"/>
          </p:nvPr>
        </p:nvSpPr>
        <p:spPr/>
        <p:txBody>
          <a:bodyPr/>
          <a:lstStyle/>
          <a:p>
            <a:fld id="{27EFDB73-61C6-4AE6-82E7-0C03800A0594}" type="slidenum">
              <a:rPr lang="ru-RU" smtClean="0"/>
              <a:pPr/>
              <a:t>20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accent3">
                    <a:lumMod val="50000"/>
                  </a:schemeClr>
                </a:solidFill>
              </a:rPr>
              <a:t>  Правила техники безопасности</a:t>
            </a:r>
            <a:endParaRPr lang="ru-RU" sz="3200" dirty="0">
              <a:solidFill>
                <a:schemeClr val="accent3">
                  <a:lumMod val="50000"/>
                </a:schemeClr>
              </a:solidFill>
            </a:endParaRPr>
          </a:p>
        </p:txBody>
      </p:sp>
      <p:sp>
        <p:nvSpPr>
          <p:cNvPr id="3" name="Содержимое 2"/>
          <p:cNvSpPr>
            <a:spLocks noGrp="1"/>
          </p:cNvSpPr>
          <p:nvPr>
            <p:ph idx="1"/>
          </p:nvPr>
        </p:nvSpPr>
        <p:spPr/>
        <p:txBody>
          <a:bodyPr>
            <a:normAutofit fontScale="62500" lnSpcReduction="20000"/>
          </a:bodyPr>
          <a:lstStyle/>
          <a:p>
            <a:pPr marL="365760" indent="-283464">
              <a:buFont typeface="Wingdings 2"/>
              <a:buChar char=""/>
              <a:defRPr/>
            </a:pPr>
            <a:r>
              <a:rPr lang="ru-RU" dirty="0" smtClean="0"/>
              <a:t>Крючки должны быть хорошо отшлифованы и храниться в специальных коробочках. </a:t>
            </a:r>
          </a:p>
          <a:p>
            <a:pPr marL="365760" indent="-283464">
              <a:buFont typeface="Wingdings 2"/>
              <a:buChar char=""/>
              <a:defRPr/>
            </a:pPr>
            <a:r>
              <a:rPr lang="ru-RU" dirty="0" smtClean="0"/>
              <a:t>Нельзя делать резких движений рукой с крючком – можно поранить сидящего рядом.</a:t>
            </a:r>
          </a:p>
          <a:p>
            <a:pPr marL="365760" indent="-283464">
              <a:buFont typeface="Wingdings 2"/>
              <a:buChar char=""/>
              <a:defRPr/>
            </a:pPr>
            <a:r>
              <a:rPr lang="ru-RU" dirty="0" smtClean="0"/>
              <a:t>Ножницы должны лежать с сомкнутыми лезвиями, передавать их можно только кольцами вперед с сомкнутыми лезвиями.</a:t>
            </a:r>
          </a:p>
          <a:p>
            <a:pPr marL="365760" indent="-283464">
              <a:buFont typeface="Wingdings 2"/>
              <a:buChar char=""/>
              <a:defRPr/>
            </a:pPr>
            <a:r>
              <a:rPr lang="ru-RU" dirty="0" smtClean="0"/>
              <a:t>Не пользоваться ржавыми иглами и булавками – они могут порвать изделие, сломаться. Иглы и булавки хранить в коробочке с крышкой.</a:t>
            </a:r>
          </a:p>
          <a:p>
            <a:pPr marL="365760" indent="-283464">
              <a:buFont typeface="Wingdings 2"/>
              <a:buChar char=""/>
              <a:defRPr/>
            </a:pPr>
            <a:r>
              <a:rPr lang="ru-RU" dirty="0" smtClean="0"/>
              <a:t>Влажно-тепловую обработку изделия (отпаривание) проводить в отведенном месте, утюг ставить на специальную подставку.</a:t>
            </a:r>
          </a:p>
          <a:p>
            <a:pPr marL="365760" indent="-283464">
              <a:buFont typeface="Wingdings 2"/>
              <a:buChar char=""/>
              <a:defRPr/>
            </a:pPr>
            <a:r>
              <a:rPr lang="ru-RU" dirty="0" smtClean="0"/>
              <a:t>Следить за исправностью утюга, за тем, чтобы шнур его не попадал под подошву утюга, не перекручивался. После работы утюг сразу же выключать из электросети. Шнур наматывать на утюг после того, как он полностью охладится. Хранить утюг в вертикальном положении. </a:t>
            </a:r>
          </a:p>
          <a:p>
            <a:endParaRPr lang="ru-RU" dirty="0"/>
          </a:p>
        </p:txBody>
      </p:sp>
      <p:sp>
        <p:nvSpPr>
          <p:cNvPr id="4" name="Номер слайда 3"/>
          <p:cNvSpPr>
            <a:spLocks noGrp="1"/>
          </p:cNvSpPr>
          <p:nvPr>
            <p:ph type="sldNum" sz="quarter" idx="12"/>
          </p:nvPr>
        </p:nvSpPr>
        <p:spPr/>
        <p:txBody>
          <a:bodyPr/>
          <a:lstStyle/>
          <a:p>
            <a:fld id="{27EFDB73-61C6-4AE6-82E7-0C03800A0594}" type="slidenum">
              <a:rPr lang="ru-RU" smtClean="0"/>
              <a:pPr/>
              <a:t>21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4)">
                                      <p:cBhvr>
                                        <p:cTn id="11" dur="1000"/>
                                        <p:tgtEl>
                                          <p:spTgt spid="3">
                                            <p:txEl>
                                              <p:pRg st="0" end="0"/>
                                            </p:txEl>
                                          </p:spTgt>
                                        </p:tgtEl>
                                      </p:cBhvr>
                                    </p:animEffect>
                                  </p:childTnLst>
                                </p:cTn>
                              </p:par>
                            </p:childTnLst>
                          </p:cTn>
                        </p:par>
                        <p:par>
                          <p:cTn id="12" fill="hold">
                            <p:stCondLst>
                              <p:cond delay="2000"/>
                            </p:stCondLst>
                            <p:childTnLst>
                              <p:par>
                                <p:cTn id="13" presetID="21" presetClass="entr" presetSubtype="4"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4)">
                                      <p:cBhvr>
                                        <p:cTn id="15" dur="1000"/>
                                        <p:tgtEl>
                                          <p:spTgt spid="3">
                                            <p:txEl>
                                              <p:pRg st="1" end="1"/>
                                            </p:txEl>
                                          </p:spTgt>
                                        </p:tgtEl>
                                      </p:cBhvr>
                                    </p:animEffect>
                                  </p:childTnLst>
                                </p:cTn>
                              </p:par>
                            </p:childTnLst>
                          </p:cTn>
                        </p:par>
                        <p:par>
                          <p:cTn id="16" fill="hold">
                            <p:stCondLst>
                              <p:cond delay="3000"/>
                            </p:stCondLst>
                            <p:childTnLst>
                              <p:par>
                                <p:cTn id="17" presetID="21" presetClass="entr" presetSubtype="4"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4)">
                                      <p:cBhvr>
                                        <p:cTn id="19" dur="1000"/>
                                        <p:tgtEl>
                                          <p:spTgt spid="3">
                                            <p:txEl>
                                              <p:pRg st="2" end="2"/>
                                            </p:txEl>
                                          </p:spTgt>
                                        </p:tgtEl>
                                      </p:cBhvr>
                                    </p:animEffect>
                                  </p:childTnLst>
                                </p:cTn>
                              </p:par>
                            </p:childTnLst>
                          </p:cTn>
                        </p:par>
                        <p:par>
                          <p:cTn id="20" fill="hold">
                            <p:stCondLst>
                              <p:cond delay="4000"/>
                            </p:stCondLst>
                            <p:childTnLst>
                              <p:par>
                                <p:cTn id="21" presetID="21"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4)">
                                      <p:cBhvr>
                                        <p:cTn id="23" dur="1000"/>
                                        <p:tgtEl>
                                          <p:spTgt spid="3">
                                            <p:txEl>
                                              <p:pRg st="3" end="3"/>
                                            </p:txEl>
                                          </p:spTgt>
                                        </p:tgtEl>
                                      </p:cBhvr>
                                    </p:animEffect>
                                  </p:childTnLst>
                                </p:cTn>
                              </p:par>
                            </p:childTnLst>
                          </p:cTn>
                        </p:par>
                        <p:par>
                          <p:cTn id="24" fill="hold">
                            <p:stCondLst>
                              <p:cond delay="5000"/>
                            </p:stCondLst>
                            <p:childTnLst>
                              <p:par>
                                <p:cTn id="25" presetID="21"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4)">
                                      <p:cBhvr>
                                        <p:cTn id="27" dur="1000"/>
                                        <p:tgtEl>
                                          <p:spTgt spid="3">
                                            <p:txEl>
                                              <p:pRg st="4" end="4"/>
                                            </p:txEl>
                                          </p:spTgt>
                                        </p:tgtEl>
                                      </p:cBhvr>
                                    </p:animEffect>
                                  </p:childTnLst>
                                </p:cTn>
                              </p:par>
                            </p:childTnLst>
                          </p:cTn>
                        </p:par>
                        <p:par>
                          <p:cTn id="28" fill="hold">
                            <p:stCondLst>
                              <p:cond delay="6000"/>
                            </p:stCondLst>
                            <p:childTnLst>
                              <p:par>
                                <p:cTn id="29" presetID="21" presetClass="entr" presetSubtype="4"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4)">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accent3">
                    <a:lumMod val="50000"/>
                  </a:schemeClr>
                </a:solidFill>
              </a:rPr>
              <a:t>Примеры вязания крючком</a:t>
            </a:r>
            <a:endParaRPr lang="ru-RU" sz="3200" dirty="0">
              <a:solidFill>
                <a:schemeClr val="accent3">
                  <a:lumMod val="50000"/>
                </a:schemeClr>
              </a:solidFill>
            </a:endParaRPr>
          </a:p>
        </p:txBody>
      </p:sp>
      <p:pic>
        <p:nvPicPr>
          <p:cNvPr id="4" name="Содержимое 3" descr="DSC04138.JPG"/>
          <p:cNvPicPr>
            <a:picLocks noGrp="1" noChangeAspect="1"/>
          </p:cNvPicPr>
          <p:nvPr>
            <p:ph idx="1"/>
          </p:nvPr>
        </p:nvPicPr>
        <p:blipFill>
          <a:blip r:embed="rId2" cstate="print"/>
          <a:srcRect t="1828" b="7048"/>
          <a:stretch>
            <a:fillRect/>
          </a:stretch>
        </p:blipFill>
        <p:spPr>
          <a:xfrm>
            <a:off x="251520" y="1844824"/>
            <a:ext cx="3723217" cy="4608512"/>
          </a:xfrm>
        </p:spPr>
      </p:pic>
      <p:pic>
        <p:nvPicPr>
          <p:cNvPr id="5" name="Содержимое 3" descr="DSC04150.JPG"/>
          <p:cNvPicPr>
            <a:picLocks noChangeAspect="1"/>
          </p:cNvPicPr>
          <p:nvPr/>
        </p:nvPicPr>
        <p:blipFill>
          <a:blip r:embed="rId3" cstate="print"/>
          <a:srcRect l="13428" t="2271" r="14574" b="1730"/>
          <a:stretch>
            <a:fillRect/>
          </a:stretch>
        </p:blipFill>
        <p:spPr>
          <a:xfrm>
            <a:off x="4211960" y="1844824"/>
            <a:ext cx="4608513" cy="4680521"/>
          </a:xfrm>
          <a:prstGeom prst="rect">
            <a:avLst/>
          </a:prstGeom>
        </p:spPr>
      </p:pic>
      <p:sp>
        <p:nvSpPr>
          <p:cNvPr id="6" name="Номер слайда 5"/>
          <p:cNvSpPr>
            <a:spLocks noGrp="1"/>
          </p:cNvSpPr>
          <p:nvPr>
            <p:ph type="sldNum" sz="quarter" idx="12"/>
          </p:nvPr>
        </p:nvSpPr>
        <p:spPr/>
        <p:txBody>
          <a:bodyPr/>
          <a:lstStyle/>
          <a:p>
            <a:fld id="{27EFDB73-61C6-4AE6-82E7-0C03800A0594}" type="slidenum">
              <a:rPr lang="ru-RU" smtClean="0"/>
              <a:pPr/>
              <a:t>22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1"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par>
                                <p:cTn id="13" presetID="21"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accent3">
                    <a:lumMod val="50000"/>
                  </a:schemeClr>
                </a:solidFill>
              </a:rPr>
              <a:t> Примеры вязания крючком</a:t>
            </a:r>
            <a:endParaRPr lang="ru-RU" sz="3200" dirty="0">
              <a:solidFill>
                <a:schemeClr val="accent3">
                  <a:lumMod val="50000"/>
                </a:schemeClr>
              </a:solidFill>
            </a:endParaRPr>
          </a:p>
        </p:txBody>
      </p:sp>
      <p:pic>
        <p:nvPicPr>
          <p:cNvPr id="4" name="Содержимое 3" descr="DSC04156.JPG"/>
          <p:cNvPicPr>
            <a:picLocks noGrp="1" noChangeAspect="1"/>
          </p:cNvPicPr>
          <p:nvPr>
            <p:ph idx="1"/>
          </p:nvPr>
        </p:nvPicPr>
        <p:blipFill>
          <a:blip r:embed="rId2" cstate="print"/>
          <a:srcRect l="12302" t="3770" r="15698" b="3230"/>
          <a:stretch>
            <a:fillRect/>
          </a:stretch>
        </p:blipFill>
        <p:spPr>
          <a:xfrm>
            <a:off x="179512" y="2348880"/>
            <a:ext cx="4311253" cy="4176526"/>
          </a:xfrm>
        </p:spPr>
      </p:pic>
      <p:pic>
        <p:nvPicPr>
          <p:cNvPr id="6" name="Содержимое 3" descr="DSC04127.JPG"/>
          <p:cNvPicPr>
            <a:picLocks noChangeAspect="1"/>
          </p:cNvPicPr>
          <p:nvPr/>
        </p:nvPicPr>
        <p:blipFill>
          <a:blip r:embed="rId3" cstate="print"/>
          <a:srcRect l="6677" r="6699" b="1730"/>
          <a:stretch>
            <a:fillRect/>
          </a:stretch>
        </p:blipFill>
        <p:spPr>
          <a:xfrm>
            <a:off x="4714999" y="1196752"/>
            <a:ext cx="4429001" cy="3888903"/>
          </a:xfrm>
          <a:prstGeom prst="rect">
            <a:avLst/>
          </a:prstGeom>
        </p:spPr>
      </p:pic>
      <p:sp>
        <p:nvSpPr>
          <p:cNvPr id="7" name="Номер слайда 6"/>
          <p:cNvSpPr>
            <a:spLocks noGrp="1"/>
          </p:cNvSpPr>
          <p:nvPr>
            <p:ph type="sldNum" sz="quarter" idx="12"/>
          </p:nvPr>
        </p:nvSpPr>
        <p:spPr/>
        <p:txBody>
          <a:bodyPr/>
          <a:lstStyle/>
          <a:p>
            <a:fld id="{27EFDB73-61C6-4AE6-82E7-0C03800A0594}" type="slidenum">
              <a:rPr lang="ru-RU" smtClean="0"/>
              <a:pPr/>
              <a:t>23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1"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par>
                                <p:cTn id="13" presetID="21"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ru-RU" sz="9600" b="1" dirty="0" smtClean="0"/>
              <a:t>  </a:t>
            </a:r>
            <a:r>
              <a:rPr lang="ru-RU" sz="9600" b="1" dirty="0" smtClean="0">
                <a:solidFill>
                  <a:schemeClr val="accent3">
                    <a:lumMod val="50000"/>
                  </a:schemeClr>
                </a:solidFill>
              </a:rPr>
              <a:t>Спасибо за            </a:t>
            </a:r>
          </a:p>
          <a:p>
            <a:pPr>
              <a:buNone/>
            </a:pPr>
            <a:r>
              <a:rPr lang="ru-RU" sz="9600" b="1" dirty="0" smtClean="0">
                <a:solidFill>
                  <a:schemeClr val="accent3">
                    <a:lumMod val="50000"/>
                  </a:schemeClr>
                </a:solidFill>
              </a:rPr>
              <a:t>   внимание !</a:t>
            </a:r>
            <a:endParaRPr lang="ru-RU" sz="9600" b="1" dirty="0">
              <a:solidFill>
                <a:schemeClr val="accent3">
                  <a:lumMod val="50000"/>
                </a:schemeClr>
              </a:solidFill>
            </a:endParaRPr>
          </a:p>
        </p:txBody>
      </p:sp>
      <p:sp>
        <p:nvSpPr>
          <p:cNvPr id="4" name="Номер слайда 3"/>
          <p:cNvSpPr>
            <a:spLocks noGrp="1"/>
          </p:cNvSpPr>
          <p:nvPr>
            <p:ph type="sldNum" sz="quarter" idx="12"/>
          </p:nvPr>
        </p:nvSpPr>
        <p:spPr/>
        <p:txBody>
          <a:bodyPr/>
          <a:lstStyle/>
          <a:p>
            <a:fld id="{27EFDB73-61C6-4AE6-82E7-0C03800A0594}" type="slidenum">
              <a:rPr lang="ru-RU" smtClean="0"/>
              <a:pPr/>
              <a:t>24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accent3">
                    <a:lumMod val="50000"/>
                  </a:schemeClr>
                </a:solidFill>
              </a:rPr>
              <a:t>Использованная литература</a:t>
            </a:r>
            <a:endParaRPr lang="ru-RU" sz="3200" dirty="0">
              <a:solidFill>
                <a:schemeClr val="accent3">
                  <a:lumMod val="50000"/>
                </a:schemeClr>
              </a:solidFill>
            </a:endParaRPr>
          </a:p>
        </p:txBody>
      </p:sp>
      <p:sp>
        <p:nvSpPr>
          <p:cNvPr id="3" name="Содержимое 2"/>
          <p:cNvSpPr>
            <a:spLocks noGrp="1"/>
          </p:cNvSpPr>
          <p:nvPr>
            <p:ph idx="1"/>
          </p:nvPr>
        </p:nvSpPr>
        <p:spPr/>
        <p:txBody>
          <a:bodyPr>
            <a:normAutofit fontScale="85000" lnSpcReduction="20000"/>
          </a:bodyPr>
          <a:lstStyle/>
          <a:p>
            <a:pPr marL="365760" indent="-283464">
              <a:buFont typeface="Wingdings" pitchFamily="2" charset="2"/>
              <a:buChar char="ü"/>
              <a:defRPr/>
            </a:pPr>
            <a:r>
              <a:rPr lang="en-US" sz="3300" dirty="0" smtClean="0">
                <a:solidFill>
                  <a:schemeClr val="accent3">
                    <a:lumMod val="50000"/>
                  </a:schemeClr>
                </a:solidFill>
                <a:hlinkClick r:id="rId2"/>
              </a:rPr>
              <a:t>http</a:t>
            </a:r>
            <a:r>
              <a:rPr lang="ru-RU" sz="3300" dirty="0" smtClean="0">
                <a:solidFill>
                  <a:schemeClr val="accent3">
                    <a:lumMod val="50000"/>
                  </a:schemeClr>
                </a:solidFill>
                <a:hlinkClick r:id="rId2"/>
              </a:rPr>
              <a:t>://</a:t>
            </a:r>
            <a:r>
              <a:rPr lang="en-US" sz="3300" dirty="0" err="1" smtClean="0">
                <a:solidFill>
                  <a:schemeClr val="accent3">
                    <a:lumMod val="50000"/>
                  </a:schemeClr>
                </a:solidFill>
                <a:hlinkClick r:id="rId2"/>
              </a:rPr>
              <a:t>crochetclub</a:t>
            </a:r>
            <a:r>
              <a:rPr lang="ru-RU" sz="3300" dirty="0" smtClean="0">
                <a:solidFill>
                  <a:schemeClr val="accent3">
                    <a:lumMod val="50000"/>
                  </a:schemeClr>
                </a:solidFill>
                <a:hlinkClick r:id="rId2"/>
              </a:rPr>
              <a:t>.</a:t>
            </a:r>
            <a:r>
              <a:rPr lang="en-US" sz="3300" dirty="0" smtClean="0">
                <a:solidFill>
                  <a:schemeClr val="accent3">
                    <a:lumMod val="50000"/>
                  </a:schemeClr>
                </a:solidFill>
                <a:hlinkClick r:id="rId2"/>
              </a:rPr>
              <a:t>net</a:t>
            </a:r>
            <a:r>
              <a:rPr lang="ru-RU" sz="3300" dirty="0" smtClean="0">
                <a:solidFill>
                  <a:schemeClr val="accent3">
                    <a:lumMod val="50000"/>
                  </a:schemeClr>
                </a:solidFill>
                <a:hlinkClick r:id="rId2"/>
              </a:rPr>
              <a:t>/</a:t>
            </a:r>
            <a:r>
              <a:rPr lang="en-US" sz="3300" dirty="0" smtClean="0">
                <a:solidFill>
                  <a:schemeClr val="accent3">
                    <a:lumMod val="50000"/>
                  </a:schemeClr>
                </a:solidFill>
                <a:hlinkClick r:id="rId2"/>
              </a:rPr>
              <a:t>blog</a:t>
            </a:r>
            <a:r>
              <a:rPr lang="ru-RU" sz="3300" dirty="0" smtClean="0">
                <a:solidFill>
                  <a:schemeClr val="accent3">
                    <a:lumMod val="50000"/>
                  </a:schemeClr>
                </a:solidFill>
                <a:hlinkClick r:id="rId2"/>
              </a:rPr>
              <a:t>/2008/02/03/</a:t>
            </a:r>
            <a:r>
              <a:rPr lang="en-US" sz="3300" dirty="0" err="1" smtClean="0">
                <a:solidFill>
                  <a:schemeClr val="accent3">
                    <a:lumMod val="50000"/>
                  </a:schemeClr>
                </a:solidFill>
                <a:hlinkClick r:id="rId2"/>
              </a:rPr>
              <a:t>istoriya</a:t>
            </a:r>
            <a:r>
              <a:rPr lang="ru-RU" sz="3300" dirty="0" smtClean="0">
                <a:solidFill>
                  <a:schemeClr val="accent3">
                    <a:lumMod val="50000"/>
                  </a:schemeClr>
                </a:solidFill>
                <a:hlinkClick r:id="rId2"/>
              </a:rPr>
              <a:t>-</a:t>
            </a:r>
            <a:r>
              <a:rPr lang="en-US" sz="3300" dirty="0" err="1" smtClean="0">
                <a:solidFill>
                  <a:schemeClr val="accent3">
                    <a:lumMod val="50000"/>
                  </a:schemeClr>
                </a:solidFill>
                <a:hlinkClick r:id="rId2"/>
              </a:rPr>
              <a:t>vyazaniya</a:t>
            </a:r>
            <a:r>
              <a:rPr lang="ru-RU" sz="3300" dirty="0" smtClean="0">
                <a:solidFill>
                  <a:schemeClr val="accent3">
                    <a:lumMod val="50000"/>
                  </a:schemeClr>
                </a:solidFill>
                <a:hlinkClick r:id="rId2"/>
              </a:rPr>
              <a:t>-</a:t>
            </a:r>
            <a:r>
              <a:rPr lang="en-US" sz="3300" dirty="0" err="1" smtClean="0">
                <a:solidFill>
                  <a:schemeClr val="accent3">
                    <a:lumMod val="50000"/>
                  </a:schemeClr>
                </a:solidFill>
                <a:hlinkClick r:id="rId2"/>
              </a:rPr>
              <a:t>kryuchkom</a:t>
            </a:r>
            <a:r>
              <a:rPr lang="ru-RU" sz="3300" dirty="0" smtClean="0">
                <a:solidFill>
                  <a:schemeClr val="accent3">
                    <a:lumMod val="50000"/>
                  </a:schemeClr>
                </a:solidFill>
                <a:hlinkClick r:id="rId2"/>
              </a:rPr>
              <a:t>/</a:t>
            </a:r>
            <a:r>
              <a:rPr lang="ru-RU" sz="3300" dirty="0" smtClean="0">
                <a:solidFill>
                  <a:schemeClr val="accent3">
                    <a:lumMod val="50000"/>
                  </a:schemeClr>
                </a:solidFill>
              </a:rPr>
              <a:t> </a:t>
            </a:r>
          </a:p>
          <a:p>
            <a:pPr marL="365760" indent="-283464">
              <a:buFont typeface="Wingdings" pitchFamily="2" charset="2"/>
              <a:buChar char="ü"/>
              <a:defRPr/>
            </a:pPr>
            <a:r>
              <a:rPr lang="ru-RU" sz="3300" dirty="0" smtClean="0">
                <a:solidFill>
                  <a:schemeClr val="accent3">
                    <a:lumMod val="50000"/>
                  </a:schemeClr>
                </a:solidFill>
              </a:rPr>
              <a:t> </a:t>
            </a:r>
            <a:r>
              <a:rPr lang="en-US" sz="3300" dirty="0" smtClean="0">
                <a:solidFill>
                  <a:schemeClr val="accent3">
                    <a:lumMod val="50000"/>
                  </a:schemeClr>
                </a:solidFill>
                <a:hlinkClick r:id="rId3"/>
              </a:rPr>
              <a:t>http</a:t>
            </a:r>
            <a:r>
              <a:rPr lang="ru-RU" sz="3300" dirty="0" smtClean="0">
                <a:solidFill>
                  <a:schemeClr val="accent3">
                    <a:lumMod val="50000"/>
                  </a:schemeClr>
                </a:solidFill>
                <a:hlinkClick r:id="rId3"/>
              </a:rPr>
              <a:t>://</a:t>
            </a:r>
            <a:r>
              <a:rPr lang="en-US" sz="3300" dirty="0" err="1" smtClean="0">
                <a:solidFill>
                  <a:schemeClr val="accent3">
                    <a:lumMod val="50000"/>
                  </a:schemeClr>
                </a:solidFill>
                <a:hlinkClick r:id="rId3"/>
              </a:rPr>
              <a:t>remeslo</a:t>
            </a:r>
            <a:r>
              <a:rPr lang="ru-RU" sz="3300" dirty="0" smtClean="0">
                <a:solidFill>
                  <a:schemeClr val="accent3">
                    <a:lumMod val="50000"/>
                  </a:schemeClr>
                </a:solidFill>
                <a:hlinkClick r:id="rId3"/>
              </a:rPr>
              <a:t>.</a:t>
            </a:r>
            <a:r>
              <a:rPr lang="en-US" sz="3300" dirty="0" err="1" smtClean="0">
                <a:solidFill>
                  <a:schemeClr val="accent3">
                    <a:lumMod val="50000"/>
                  </a:schemeClr>
                </a:solidFill>
                <a:hlinkClick r:id="rId3"/>
              </a:rPr>
              <a:t>okis</a:t>
            </a:r>
            <a:r>
              <a:rPr lang="ru-RU" sz="3300" dirty="0" smtClean="0">
                <a:solidFill>
                  <a:schemeClr val="accent3">
                    <a:lumMod val="50000"/>
                  </a:schemeClr>
                </a:solidFill>
                <a:hlinkClick r:id="rId3"/>
              </a:rPr>
              <a:t>.</a:t>
            </a:r>
            <a:r>
              <a:rPr lang="en-US" sz="3300" dirty="0" err="1" smtClean="0">
                <a:solidFill>
                  <a:schemeClr val="accent3">
                    <a:lumMod val="50000"/>
                  </a:schemeClr>
                </a:solidFill>
                <a:hlinkClick r:id="rId3"/>
              </a:rPr>
              <a:t>ru</a:t>
            </a:r>
            <a:r>
              <a:rPr lang="ru-RU" sz="3300" dirty="0" smtClean="0">
                <a:solidFill>
                  <a:schemeClr val="accent3">
                    <a:lumMod val="50000"/>
                  </a:schemeClr>
                </a:solidFill>
                <a:hlinkClick r:id="rId3"/>
              </a:rPr>
              <a:t>/</a:t>
            </a:r>
            <a:r>
              <a:rPr lang="en-US" sz="3300" dirty="0" err="1" smtClean="0">
                <a:solidFill>
                  <a:schemeClr val="accent3">
                    <a:lumMod val="50000"/>
                  </a:schemeClr>
                </a:solidFill>
                <a:hlinkClick r:id="rId3"/>
              </a:rPr>
              <a:t>kryjok</a:t>
            </a:r>
            <a:r>
              <a:rPr lang="ru-RU" sz="3300" dirty="0" smtClean="0">
                <a:solidFill>
                  <a:schemeClr val="accent3">
                    <a:lumMod val="50000"/>
                  </a:schemeClr>
                </a:solidFill>
                <a:hlinkClick r:id="rId3"/>
              </a:rPr>
              <a:t>.</a:t>
            </a:r>
            <a:r>
              <a:rPr lang="en-US" sz="3300" dirty="0" smtClean="0">
                <a:solidFill>
                  <a:schemeClr val="accent3">
                    <a:lumMod val="50000"/>
                  </a:schemeClr>
                </a:solidFill>
                <a:hlinkClick r:id="rId3"/>
              </a:rPr>
              <a:t>html</a:t>
            </a:r>
            <a:r>
              <a:rPr lang="ru-RU" sz="3300" dirty="0" smtClean="0">
                <a:solidFill>
                  <a:schemeClr val="accent3">
                    <a:lumMod val="50000"/>
                  </a:schemeClr>
                </a:solidFill>
              </a:rPr>
              <a:t> </a:t>
            </a:r>
          </a:p>
          <a:p>
            <a:pPr marL="365760" indent="-283464">
              <a:buFont typeface="Wingdings" pitchFamily="2" charset="2"/>
              <a:buChar char="ü"/>
              <a:defRPr/>
            </a:pPr>
            <a:r>
              <a:rPr lang="ru-RU" sz="3300" dirty="0" smtClean="0">
                <a:solidFill>
                  <a:schemeClr val="accent3">
                    <a:lumMod val="50000"/>
                  </a:schemeClr>
                </a:solidFill>
              </a:rPr>
              <a:t> </a:t>
            </a:r>
            <a:r>
              <a:rPr lang="en-US" sz="3300" dirty="0" smtClean="0">
                <a:solidFill>
                  <a:schemeClr val="accent3">
                    <a:lumMod val="50000"/>
                  </a:schemeClr>
                </a:solidFill>
                <a:hlinkClick r:id="rId4"/>
              </a:rPr>
              <a:t>http</a:t>
            </a:r>
            <a:r>
              <a:rPr lang="ru-RU" sz="3300" dirty="0" smtClean="0">
                <a:solidFill>
                  <a:schemeClr val="accent3">
                    <a:lumMod val="50000"/>
                  </a:schemeClr>
                </a:solidFill>
                <a:hlinkClick r:id="rId4"/>
              </a:rPr>
              <a:t>://</a:t>
            </a:r>
            <a:r>
              <a:rPr lang="en-US" sz="3300" dirty="0" smtClean="0">
                <a:solidFill>
                  <a:schemeClr val="accent3">
                    <a:lumMod val="50000"/>
                  </a:schemeClr>
                </a:solidFill>
                <a:hlinkClick r:id="rId4"/>
              </a:rPr>
              <a:t>www</a:t>
            </a:r>
            <a:r>
              <a:rPr lang="ru-RU" sz="3300" dirty="0" smtClean="0">
                <a:solidFill>
                  <a:schemeClr val="accent3">
                    <a:lumMod val="50000"/>
                  </a:schemeClr>
                </a:solidFill>
                <a:hlinkClick r:id="rId4"/>
              </a:rPr>
              <a:t>.</a:t>
            </a:r>
            <a:r>
              <a:rPr lang="en-US" sz="3300" dirty="0" err="1" smtClean="0">
                <a:solidFill>
                  <a:schemeClr val="accent3">
                    <a:lumMod val="50000"/>
                  </a:schemeClr>
                </a:solidFill>
                <a:hlinkClick r:id="rId4"/>
              </a:rPr>
              <a:t>myjane</a:t>
            </a:r>
            <a:r>
              <a:rPr lang="ru-RU" sz="3300" dirty="0" smtClean="0">
                <a:solidFill>
                  <a:schemeClr val="accent3">
                    <a:lumMod val="50000"/>
                  </a:schemeClr>
                </a:solidFill>
                <a:hlinkClick r:id="rId4"/>
              </a:rPr>
              <a:t>.</a:t>
            </a:r>
            <a:r>
              <a:rPr lang="en-US" sz="3300" dirty="0" err="1" smtClean="0">
                <a:solidFill>
                  <a:schemeClr val="accent3">
                    <a:lumMod val="50000"/>
                  </a:schemeClr>
                </a:solidFill>
                <a:hlinkClick r:id="rId4"/>
              </a:rPr>
              <a:t>ru</a:t>
            </a:r>
            <a:endParaRPr lang="ru-RU" sz="3300" dirty="0" smtClean="0">
              <a:solidFill>
                <a:schemeClr val="accent3">
                  <a:lumMod val="50000"/>
                </a:schemeClr>
              </a:solidFill>
            </a:endParaRPr>
          </a:p>
          <a:p>
            <a:pPr marL="365760" indent="-283464">
              <a:buFont typeface="Wingdings" pitchFamily="2" charset="2"/>
              <a:buChar char="ü"/>
              <a:defRPr/>
            </a:pPr>
            <a:r>
              <a:rPr lang="en-US" sz="3300" dirty="0" smtClean="0">
                <a:solidFill>
                  <a:schemeClr val="accent3">
                    <a:lumMod val="50000"/>
                  </a:schemeClr>
                </a:solidFill>
                <a:hlinkClick r:id="rId5"/>
              </a:rPr>
              <a:t>http://ppt4web.ru/tekhnologija/vjazanie-krjuchkom0.html</a:t>
            </a:r>
            <a:endParaRPr lang="ru-RU" sz="3300" dirty="0" smtClean="0">
              <a:solidFill>
                <a:schemeClr val="accent3">
                  <a:lumMod val="50000"/>
                </a:schemeClr>
              </a:solidFill>
            </a:endParaRPr>
          </a:p>
          <a:p>
            <a:pPr>
              <a:buFont typeface="Wingdings" pitchFamily="2" charset="2"/>
              <a:buChar char="ü"/>
            </a:pPr>
            <a:r>
              <a:rPr lang="en-US" sz="3300" dirty="0" smtClean="0">
                <a:solidFill>
                  <a:schemeClr val="accent3">
                    <a:lumMod val="50000"/>
                  </a:schemeClr>
                </a:solidFill>
                <a:hlinkClick r:id="rId6"/>
              </a:rPr>
              <a:t>http://www.uzelok.in/?Istoriya_vyazaniya_kryuchkom</a:t>
            </a:r>
            <a:endParaRPr lang="ru-RU" sz="3300" dirty="0" smtClean="0">
              <a:solidFill>
                <a:schemeClr val="accent3">
                  <a:lumMod val="50000"/>
                </a:schemeClr>
              </a:solidFill>
            </a:endParaRPr>
          </a:p>
          <a:p>
            <a:pPr>
              <a:buFont typeface="Wingdings" pitchFamily="2" charset="2"/>
              <a:buChar char="ü"/>
            </a:pPr>
            <a:r>
              <a:rPr lang="en-US" sz="3300" dirty="0" smtClean="0">
                <a:solidFill>
                  <a:schemeClr val="accent3">
                    <a:lumMod val="50000"/>
                  </a:schemeClr>
                </a:solidFill>
                <a:hlinkClick r:id="rId7"/>
              </a:rPr>
              <a:t>http://www.krestiki.info/</a:t>
            </a:r>
            <a:endParaRPr lang="ru-RU" sz="3300" dirty="0" smtClean="0">
              <a:solidFill>
                <a:schemeClr val="accent3">
                  <a:lumMod val="50000"/>
                </a:schemeClr>
              </a:solidFill>
            </a:endParaRPr>
          </a:p>
          <a:p>
            <a:pPr>
              <a:buFont typeface="Wingdings" pitchFamily="2" charset="2"/>
              <a:buChar char="ü"/>
            </a:pPr>
            <a:r>
              <a:rPr lang="en-US" sz="3300" dirty="0" smtClean="0">
                <a:solidFill>
                  <a:schemeClr val="accent3">
                    <a:lumMod val="50000"/>
                  </a:schemeClr>
                </a:solidFill>
                <a:hlinkClick r:id="rId8"/>
              </a:rPr>
              <a:t>http://moikompas.ru/compas/crochet</a:t>
            </a:r>
            <a:r>
              <a:rPr lang="ru-RU" sz="3300" dirty="0" smtClean="0">
                <a:solidFill>
                  <a:schemeClr val="accent3">
                    <a:lumMod val="50000"/>
                  </a:schemeClr>
                </a:solidFill>
              </a:rPr>
              <a:t> </a:t>
            </a:r>
          </a:p>
          <a:p>
            <a:pPr>
              <a:buFont typeface="Wingdings" pitchFamily="2" charset="2"/>
              <a:buChar char="ü"/>
            </a:pPr>
            <a:r>
              <a:rPr lang="en-US" sz="3300" dirty="0" smtClean="0">
                <a:solidFill>
                  <a:schemeClr val="accent3">
                    <a:lumMod val="50000"/>
                  </a:schemeClr>
                </a:solidFill>
                <a:hlinkClick r:id="rId9"/>
              </a:rPr>
              <a:t>http://www.knitting.needle-work.ru/h_1.html</a:t>
            </a:r>
            <a:r>
              <a:rPr lang="ru-RU" sz="3300" dirty="0" smtClean="0">
                <a:solidFill>
                  <a:schemeClr val="accent3">
                    <a:lumMod val="50000"/>
                  </a:schemeClr>
                </a:solidFill>
              </a:rPr>
              <a:t> </a:t>
            </a:r>
          </a:p>
          <a:p>
            <a:pPr marL="365760" indent="-283464">
              <a:buFont typeface="Wingdings" pitchFamily="2" charset="2"/>
              <a:buChar char="ü"/>
              <a:defRPr/>
            </a:pPr>
            <a:endParaRPr lang="ru-RU" dirty="0" smtClean="0"/>
          </a:p>
          <a:p>
            <a:pPr marL="365760" indent="-283464">
              <a:buFont typeface="Wingdings" pitchFamily="2" charset="2"/>
              <a:buChar char="ü"/>
              <a:defRPr/>
            </a:pPr>
            <a:endParaRPr lang="ru-RU" dirty="0" smtClean="0">
              <a:solidFill>
                <a:schemeClr val="accent3">
                  <a:lumMod val="50000"/>
                </a:schemeClr>
              </a:solidFill>
            </a:endParaRPr>
          </a:p>
          <a:p>
            <a:endParaRPr lang="ru-RU" dirty="0"/>
          </a:p>
        </p:txBody>
      </p:sp>
      <p:sp>
        <p:nvSpPr>
          <p:cNvPr id="4" name="Номер слайда 3"/>
          <p:cNvSpPr>
            <a:spLocks noGrp="1"/>
          </p:cNvSpPr>
          <p:nvPr>
            <p:ph type="sldNum" sz="quarter" idx="12"/>
          </p:nvPr>
        </p:nvSpPr>
        <p:spPr/>
        <p:txBody>
          <a:bodyPr/>
          <a:lstStyle/>
          <a:p>
            <a:fld id="{27EFDB73-61C6-4AE6-82E7-0C03800A0594}" type="slidenum">
              <a:rPr lang="ru-RU" smtClean="0"/>
              <a:pPr/>
              <a:t>25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500"/>
                                        <p:tgtEl>
                                          <p:spTgt spid="3">
                                            <p:txEl>
                                              <p:pRg st="2" end="2"/>
                                            </p:txEl>
                                          </p:spTgt>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500"/>
                                        <p:tgtEl>
                                          <p:spTgt spid="3">
                                            <p:txEl>
                                              <p:pRg st="3" end="3"/>
                                            </p:txEl>
                                          </p:spTgt>
                                        </p:tgtEl>
                                      </p:cBhvr>
                                    </p:animEffect>
                                  </p:childTnLst>
                                </p:cTn>
                              </p:par>
                            </p:childTnLst>
                          </p:cTn>
                        </p:par>
                        <p:par>
                          <p:cTn id="24" fill="hold">
                            <p:stCondLst>
                              <p:cond delay="2500"/>
                            </p:stCondLst>
                            <p:childTnLst>
                              <p:par>
                                <p:cTn id="25" presetID="4" presetClass="entr" presetSubtype="16"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par>
                          <p:cTn id="28" fill="hold">
                            <p:stCondLst>
                              <p:cond delay="3000"/>
                            </p:stCondLst>
                            <p:childTnLst>
                              <p:par>
                                <p:cTn id="29" presetID="4" presetClass="entr" presetSubtype="16"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ox(in)">
                                      <p:cBhvr>
                                        <p:cTn id="31" dur="500"/>
                                        <p:tgtEl>
                                          <p:spTgt spid="3">
                                            <p:txEl>
                                              <p:pRg st="5" end="5"/>
                                            </p:txEl>
                                          </p:spTgt>
                                        </p:tgtEl>
                                      </p:cBhvr>
                                    </p:animEffect>
                                  </p:childTnLst>
                                </p:cTn>
                              </p:par>
                            </p:childTnLst>
                          </p:cTn>
                        </p:par>
                        <p:par>
                          <p:cTn id="32" fill="hold">
                            <p:stCondLst>
                              <p:cond delay="3500"/>
                            </p:stCondLst>
                            <p:childTnLst>
                              <p:par>
                                <p:cTn id="33" presetID="4" presetClass="entr" presetSubtype="16"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ox(in)">
                                      <p:cBhvr>
                                        <p:cTn id="35" dur="500"/>
                                        <p:tgtEl>
                                          <p:spTgt spid="3">
                                            <p:txEl>
                                              <p:pRg st="6" end="6"/>
                                            </p:txEl>
                                          </p:spTgt>
                                        </p:tgtEl>
                                      </p:cBhvr>
                                    </p:animEffect>
                                  </p:childTnLst>
                                </p:cTn>
                              </p:par>
                            </p:childTnLst>
                          </p:cTn>
                        </p:par>
                        <p:par>
                          <p:cTn id="36" fill="hold">
                            <p:stCondLst>
                              <p:cond delay="4000"/>
                            </p:stCondLst>
                            <p:childTnLst>
                              <p:par>
                                <p:cTn id="37" presetID="4" presetClass="entr" presetSubtype="16"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ox(in)">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2">
                    <a:satMod val="130000"/>
                  </a:schemeClr>
                </a:solidFill>
                <a:cs typeface="Times New Roman" pitchFamily="18" charset="0"/>
              </a:rPr>
              <a:t>Виды вязания крючком:</a:t>
            </a:r>
            <a:endParaRPr lang="ru-RU" dirty="0"/>
          </a:p>
        </p:txBody>
      </p:sp>
      <p:sp>
        <p:nvSpPr>
          <p:cNvPr id="3" name="Содержимое 2"/>
          <p:cNvSpPr>
            <a:spLocks noGrp="1"/>
          </p:cNvSpPr>
          <p:nvPr>
            <p:ph idx="1"/>
          </p:nvPr>
        </p:nvSpPr>
        <p:spPr/>
        <p:txBody>
          <a:bodyPr>
            <a:normAutofit/>
          </a:bodyPr>
          <a:lstStyle/>
          <a:p>
            <a:pPr marL="365760" indent="-283464">
              <a:buNone/>
              <a:defRPr/>
            </a:pPr>
            <a:r>
              <a:rPr lang="ru-RU" dirty="0" smtClean="0">
                <a:solidFill>
                  <a:schemeClr val="bg2">
                    <a:lumMod val="25000"/>
                  </a:schemeClr>
                </a:solidFill>
                <a:latin typeface="Times New Roman" pitchFamily="18" charset="0"/>
                <a:cs typeface="Times New Roman" pitchFamily="18" charset="0"/>
              </a:rPr>
              <a:t>Существует несколько видов вязания</a:t>
            </a:r>
          </a:p>
          <a:p>
            <a:pPr marL="365760" indent="-283464">
              <a:buNone/>
              <a:defRPr/>
            </a:pPr>
            <a:r>
              <a:rPr lang="ru-RU" dirty="0" smtClean="0">
                <a:solidFill>
                  <a:schemeClr val="bg2">
                    <a:lumMod val="25000"/>
                  </a:schemeClr>
                </a:solidFill>
                <a:latin typeface="Times New Roman" pitchFamily="18" charset="0"/>
                <a:cs typeface="Times New Roman" pitchFamily="18" charset="0"/>
              </a:rPr>
              <a:t>крючком:</a:t>
            </a:r>
          </a:p>
          <a:p>
            <a:pPr marL="365760" indent="-283464">
              <a:buNone/>
              <a:defRPr/>
            </a:pPr>
            <a:r>
              <a:rPr lang="ru-RU" dirty="0" smtClean="0">
                <a:solidFill>
                  <a:schemeClr val="bg2">
                    <a:lumMod val="25000"/>
                  </a:schemeClr>
                </a:solidFill>
                <a:latin typeface="Times New Roman" pitchFamily="18" charset="0"/>
                <a:cs typeface="Times New Roman" pitchFamily="18" charset="0"/>
              </a:rPr>
              <a:t> - брюссельское</a:t>
            </a:r>
          </a:p>
          <a:p>
            <a:pPr marL="365760" indent="-283464" fontAlgn="auto">
              <a:spcAft>
                <a:spcPts val="0"/>
              </a:spcAft>
              <a:buNone/>
              <a:defRPr/>
            </a:pPr>
            <a:r>
              <a:rPr lang="ru-RU" dirty="0" smtClean="0">
                <a:solidFill>
                  <a:schemeClr val="bg2">
                    <a:lumMod val="25000"/>
                  </a:schemeClr>
                </a:solidFill>
                <a:latin typeface="Times New Roman" pitchFamily="18" charset="0"/>
                <a:cs typeface="Times New Roman" pitchFamily="18" charset="0"/>
              </a:rPr>
              <a:t> - филейное</a:t>
            </a:r>
          </a:p>
          <a:p>
            <a:pPr marL="365760" indent="-283464" fontAlgn="auto">
              <a:spcAft>
                <a:spcPts val="0"/>
              </a:spcAft>
              <a:buNone/>
              <a:defRPr/>
            </a:pPr>
            <a:r>
              <a:rPr lang="ru-RU" dirty="0" smtClean="0">
                <a:solidFill>
                  <a:schemeClr val="bg2">
                    <a:lumMod val="25000"/>
                  </a:schemeClr>
                </a:solidFill>
                <a:latin typeface="Times New Roman" pitchFamily="18" charset="0"/>
                <a:cs typeface="Times New Roman" pitchFamily="18" charset="0"/>
              </a:rPr>
              <a:t> - ирландское</a:t>
            </a:r>
          </a:p>
          <a:p>
            <a:pPr marL="365760" indent="-283464" fontAlgn="auto">
              <a:spcAft>
                <a:spcPts val="0"/>
              </a:spcAft>
              <a:buNone/>
              <a:defRPr/>
            </a:pPr>
            <a:r>
              <a:rPr lang="ru-RU" dirty="0" smtClean="0">
                <a:solidFill>
                  <a:schemeClr val="bg2">
                    <a:lumMod val="25000"/>
                  </a:schemeClr>
                </a:solidFill>
                <a:latin typeface="Times New Roman" pitchFamily="18" charset="0"/>
                <a:cs typeface="Times New Roman" pitchFamily="18" charset="0"/>
              </a:rPr>
              <a:t> - ажурное</a:t>
            </a:r>
          </a:p>
          <a:p>
            <a:pPr>
              <a:buNone/>
            </a:pPr>
            <a:r>
              <a:rPr lang="ru-RU" dirty="0" smtClean="0"/>
              <a:t>  - </a:t>
            </a:r>
            <a:r>
              <a:rPr lang="ru-RU" dirty="0" smtClean="0">
                <a:solidFill>
                  <a:schemeClr val="bg2">
                    <a:lumMod val="25000"/>
                  </a:schemeClr>
                </a:solidFill>
                <a:latin typeface="Times New Roman" pitchFamily="18" charset="0"/>
                <a:cs typeface="Times New Roman" pitchFamily="18" charset="0"/>
              </a:rPr>
              <a:t>вязание объемных фигур</a:t>
            </a:r>
          </a:p>
          <a:p>
            <a:endParaRPr lang="ru-RU" dirty="0"/>
          </a:p>
        </p:txBody>
      </p:sp>
      <p:pic>
        <p:nvPicPr>
          <p:cNvPr id="4" name="Рисунок 3" descr="vyazanie-kryuchkom-sxema.jpg"/>
          <p:cNvPicPr>
            <a:picLocks noChangeAspect="1"/>
          </p:cNvPicPr>
          <p:nvPr/>
        </p:nvPicPr>
        <p:blipFill>
          <a:blip r:embed="rId2" cstate="print"/>
          <a:stretch>
            <a:fillRect/>
          </a:stretch>
        </p:blipFill>
        <p:spPr>
          <a:xfrm rot="219951">
            <a:off x="5531844" y="2305763"/>
            <a:ext cx="3255322" cy="3099217"/>
          </a:xfrm>
          <a:prstGeom prst="rect">
            <a:avLst/>
          </a:prstGeom>
        </p:spPr>
      </p:pic>
      <p:sp>
        <p:nvSpPr>
          <p:cNvPr id="5" name="Номер слайда 4"/>
          <p:cNvSpPr>
            <a:spLocks noGrp="1"/>
          </p:cNvSpPr>
          <p:nvPr>
            <p:ph type="sldNum" sz="quarter" idx="12"/>
          </p:nvPr>
        </p:nvSpPr>
        <p:spPr/>
        <p:txBody>
          <a:bodyPr/>
          <a:lstStyle/>
          <a:p>
            <a:fld id="{27EFDB73-61C6-4AE6-82E7-0C03800A0594}" type="slidenum">
              <a:rPr lang="ru-RU" smtClean="0"/>
              <a:pPr/>
              <a:t>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par>
                          <p:cTn id="24" fill="hold">
                            <p:stCondLst>
                              <p:cond delay="0"/>
                            </p:stCondLst>
                            <p:childTnLst>
                              <p:par>
                                <p:cTn id="25" presetID="24"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par>
                          <p:cTn id="28" fill="hold">
                            <p:stCondLst>
                              <p:cond delay="0"/>
                            </p:stCondLst>
                            <p:childTnLst>
                              <p:par>
                                <p:cTn id="29" presetID="24"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to="" calcmode="lin" valueType="num">
                                      <p:cBhvr>
                                        <p:cTn id="31" dur="1" fill="hold"/>
                                        <p:tgtEl>
                                          <p:spTgt spid="3">
                                            <p:txEl>
                                              <p:pRg st="5" end="5"/>
                                            </p:txEl>
                                          </p:spTgt>
                                        </p:tgtEl>
                                        <p:attrNameLst>
                                          <p:attrName/>
                                        </p:attrNameLst>
                                      </p:cBhvr>
                                    </p:anim>
                                  </p:childTnLst>
                                </p:cTn>
                              </p:par>
                            </p:childTnLst>
                          </p:cTn>
                        </p:par>
                        <p:par>
                          <p:cTn id="32" fill="hold">
                            <p:stCondLst>
                              <p:cond delay="0"/>
                            </p:stCondLst>
                            <p:childTnLst>
                              <p:par>
                                <p:cTn id="33" presetID="24"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to="" calcmode="lin" valueType="num">
                                      <p:cBhvr>
                                        <p:cTn id="35" dur="1" fill="hold"/>
                                        <p:tgtEl>
                                          <p:spTgt spid="3">
                                            <p:txEl>
                                              <p:pRg st="6" end="6"/>
                                            </p:txEl>
                                          </p:spTgt>
                                        </p:tgtEl>
                                        <p:attrNameLst>
                                          <p:attrName/>
                                        </p:attrNameLst>
                                      </p:cBhvr>
                                    </p:anim>
                                  </p:childTnLst>
                                </p:cTn>
                              </p:par>
                              <p:par>
                                <p:cTn id="36" presetID="3" presetClass="entr" presetSubtype="1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linds(horizont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686800" cy="838200"/>
          </a:xfrm>
        </p:spPr>
        <p:txBody>
          <a:bodyPr>
            <a:normAutofit/>
          </a:bodyPr>
          <a:lstStyle/>
          <a:p>
            <a:r>
              <a:rPr lang="ru-RU" sz="3200" dirty="0" smtClean="0">
                <a:solidFill>
                  <a:schemeClr val="tx2">
                    <a:satMod val="130000"/>
                  </a:schemeClr>
                </a:solidFill>
              </a:rPr>
              <a:t>Брюссельское вязание</a:t>
            </a:r>
            <a:endParaRPr lang="ru-RU" sz="3200" dirty="0"/>
          </a:p>
        </p:txBody>
      </p:sp>
      <p:sp>
        <p:nvSpPr>
          <p:cNvPr id="3" name="Содержимое 2"/>
          <p:cNvSpPr>
            <a:spLocks noGrp="1"/>
          </p:cNvSpPr>
          <p:nvPr>
            <p:ph idx="1"/>
          </p:nvPr>
        </p:nvSpPr>
        <p:spPr>
          <a:xfrm>
            <a:off x="457200" y="1340768"/>
            <a:ext cx="8686800" cy="5115198"/>
          </a:xfrm>
        </p:spPr>
        <p:txBody>
          <a:bodyPr/>
          <a:lstStyle/>
          <a:p>
            <a:pPr>
              <a:buNone/>
            </a:pPr>
            <a:r>
              <a:rPr lang="ru-RU" sz="2800" dirty="0" smtClean="0"/>
              <a:t>Имитация  кружева  из  бельгийского  города Брюгге, сплетенного на коклюшках.</a:t>
            </a:r>
          </a:p>
          <a:p>
            <a:endParaRPr lang="ru-RU" dirty="0"/>
          </a:p>
        </p:txBody>
      </p:sp>
      <p:pic>
        <p:nvPicPr>
          <p:cNvPr id="4" name="Рисунок 4" descr="DSC04157.JPG"/>
          <p:cNvPicPr>
            <a:picLocks noChangeAspect="1" noChangeArrowheads="1"/>
          </p:cNvPicPr>
          <p:nvPr/>
        </p:nvPicPr>
        <p:blipFill>
          <a:blip r:embed="rId2" cstate="print"/>
          <a:srcRect l="29539" t="37263" r="43423" b="32201"/>
          <a:stretch>
            <a:fillRect/>
          </a:stretch>
        </p:blipFill>
        <p:spPr bwMode="auto">
          <a:xfrm>
            <a:off x="3419872" y="2492896"/>
            <a:ext cx="5143500" cy="3857625"/>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27EFDB73-61C6-4AE6-82E7-0C03800A0594}" type="slidenum">
              <a:rPr lang="ru-RU" smtClean="0"/>
              <a:pPr/>
              <a:t>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4"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1" fill="hold"/>
                                        <p:tgtEl>
                                          <p:spTgt spid="2"/>
                                        </p:tgtEl>
                                        <p:attrNameLst>
                                          <p:attrName/>
                                        </p:attrNameLst>
                                      </p:cBhvr>
                                    </p:anim>
                                  </p:childTnLst>
                                </p:cTn>
                              </p:par>
                            </p:childTnLst>
                          </p:cTn>
                        </p:par>
                        <p:par>
                          <p:cTn id="12" fill="hold">
                            <p:stCondLst>
                              <p:cond delay="2000"/>
                            </p:stCondLst>
                            <p:childTnLst>
                              <p:par>
                                <p:cTn id="13" presetID="24"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solidFill>
                  <a:schemeClr val="tx2">
                    <a:satMod val="130000"/>
                  </a:schemeClr>
                </a:solidFill>
              </a:rPr>
              <a:t> </a:t>
            </a:r>
            <a:r>
              <a:rPr lang="ru-RU" dirty="0" smtClean="0">
                <a:solidFill>
                  <a:schemeClr val="tx2">
                    <a:satMod val="130000"/>
                  </a:schemeClr>
                </a:solidFill>
              </a:rPr>
              <a:t>Филейное вязание </a:t>
            </a:r>
            <a:r>
              <a:rPr lang="ru-RU" sz="4000" dirty="0" smtClean="0">
                <a:solidFill>
                  <a:schemeClr val="tx2">
                    <a:satMod val="130000"/>
                  </a:schemeClr>
                </a:solidFill>
              </a:rPr>
              <a:t/>
            </a:r>
            <a:br>
              <a:rPr lang="ru-RU" sz="4000" dirty="0" smtClean="0">
                <a:solidFill>
                  <a:schemeClr val="tx2">
                    <a:satMod val="130000"/>
                  </a:schemeClr>
                </a:solidFill>
              </a:rPr>
            </a:br>
            <a:endParaRPr lang="ru-RU" sz="4000" dirty="0"/>
          </a:p>
        </p:txBody>
      </p:sp>
      <p:sp>
        <p:nvSpPr>
          <p:cNvPr id="3" name="Содержимое 2"/>
          <p:cNvSpPr>
            <a:spLocks noGrp="1"/>
          </p:cNvSpPr>
          <p:nvPr>
            <p:ph idx="1"/>
          </p:nvPr>
        </p:nvSpPr>
        <p:spPr>
          <a:xfrm>
            <a:off x="457200" y="1268760"/>
            <a:ext cx="8686800" cy="5112568"/>
          </a:xfrm>
        </p:spPr>
        <p:txBody>
          <a:bodyPr/>
          <a:lstStyle/>
          <a:p>
            <a:pPr>
              <a:buNone/>
            </a:pPr>
            <a:r>
              <a:rPr lang="ru-RU" sz="2800" dirty="0" smtClean="0"/>
              <a:t>Имитация кружевного филе, в котором  на ткани в сетку вышивают узоры.</a:t>
            </a:r>
          </a:p>
          <a:p>
            <a:endParaRPr lang="ru-RU" dirty="0"/>
          </a:p>
        </p:txBody>
      </p:sp>
      <p:pic>
        <p:nvPicPr>
          <p:cNvPr id="4" name="Рисунок 737" descr="DSC04168.JPG"/>
          <p:cNvPicPr>
            <a:picLocks noChangeAspect="1" noChangeArrowheads="1"/>
          </p:cNvPicPr>
          <p:nvPr/>
        </p:nvPicPr>
        <p:blipFill>
          <a:blip r:embed="rId2" cstate="print"/>
          <a:srcRect l="37479" t="3969" r="8310" b="62090"/>
          <a:stretch>
            <a:fillRect/>
          </a:stretch>
        </p:blipFill>
        <p:spPr bwMode="auto">
          <a:xfrm>
            <a:off x="4067944" y="2348880"/>
            <a:ext cx="4643437" cy="3714750"/>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27EFDB73-61C6-4AE6-82E7-0C03800A0594}" type="slidenum">
              <a:rPr lang="ru-RU" smtClean="0"/>
              <a:pPr/>
              <a:t>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4"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1" fill="hold"/>
                                        <p:tgtEl>
                                          <p:spTgt spid="2"/>
                                        </p:tgtEl>
                                        <p:attrNameLst>
                                          <p:attrName/>
                                        </p:attrNameLst>
                                      </p:cBhvr>
                                    </p:anim>
                                  </p:childTnLst>
                                </p:cTn>
                              </p:par>
                            </p:childTnLst>
                          </p:cTn>
                        </p:par>
                        <p:par>
                          <p:cTn id="12" fill="hold">
                            <p:stCondLst>
                              <p:cond delay="2000"/>
                            </p:stCondLst>
                            <p:childTnLst>
                              <p:par>
                                <p:cTn id="13" presetID="24"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2">
                    <a:satMod val="130000"/>
                  </a:schemeClr>
                </a:solidFill>
              </a:rPr>
              <a:t>   ирландское вязание </a:t>
            </a:r>
            <a:br>
              <a:rPr lang="ru-RU" dirty="0" smtClean="0">
                <a:solidFill>
                  <a:schemeClr val="tx2">
                    <a:satMod val="130000"/>
                  </a:schemeClr>
                </a:solidFill>
              </a:rPr>
            </a:br>
            <a:endParaRPr lang="ru-RU" dirty="0"/>
          </a:p>
        </p:txBody>
      </p:sp>
      <p:sp>
        <p:nvSpPr>
          <p:cNvPr id="3" name="Содержимое 2"/>
          <p:cNvSpPr>
            <a:spLocks noGrp="1"/>
          </p:cNvSpPr>
          <p:nvPr>
            <p:ph idx="1"/>
          </p:nvPr>
        </p:nvSpPr>
        <p:spPr>
          <a:xfrm>
            <a:off x="179512" y="1196752"/>
            <a:ext cx="8686800" cy="4525963"/>
          </a:xfrm>
        </p:spPr>
        <p:txBody>
          <a:bodyPr/>
          <a:lstStyle/>
          <a:p>
            <a:pPr>
              <a:buNone/>
            </a:pPr>
            <a:r>
              <a:rPr lang="ru-RU" sz="2800" dirty="0" smtClean="0"/>
              <a:t>Отдельные мотивы, например, цветы, листья, вяжутся отдельно по схеме. Чаще всего их соединяют произвольно или на тюлевой основе.</a:t>
            </a:r>
          </a:p>
          <a:p>
            <a:endParaRPr lang="ru-RU" dirty="0"/>
          </a:p>
        </p:txBody>
      </p:sp>
      <p:pic>
        <p:nvPicPr>
          <p:cNvPr id="4" name="Рисунок 738" descr="DSC04159.JPG"/>
          <p:cNvPicPr>
            <a:picLocks noChangeAspect="1" noChangeArrowheads="1"/>
          </p:cNvPicPr>
          <p:nvPr/>
        </p:nvPicPr>
        <p:blipFill>
          <a:blip r:embed="rId2" cstate="print"/>
          <a:srcRect l="1263" r="46135" b="50105"/>
          <a:stretch>
            <a:fillRect/>
          </a:stretch>
        </p:blipFill>
        <p:spPr bwMode="auto">
          <a:xfrm>
            <a:off x="3995936" y="2636912"/>
            <a:ext cx="4714875" cy="3643312"/>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27EFDB73-61C6-4AE6-82E7-0C03800A0594}" type="slidenum">
              <a:rPr lang="ru-RU" smtClean="0"/>
              <a:pPr/>
              <a:t>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4"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1" fill="hold"/>
                                        <p:tgtEl>
                                          <p:spTgt spid="2"/>
                                        </p:tgtEl>
                                        <p:attrNameLst>
                                          <p:attrName/>
                                        </p:attrNameLst>
                                      </p:cBhvr>
                                    </p:anim>
                                  </p:childTnLst>
                                </p:cTn>
                              </p:par>
                            </p:childTnLst>
                          </p:cTn>
                        </p:par>
                        <p:par>
                          <p:cTn id="12" fill="hold">
                            <p:stCondLst>
                              <p:cond delay="2000"/>
                            </p:stCondLst>
                            <p:childTnLst>
                              <p:par>
                                <p:cTn id="13" presetID="24"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686800" cy="838200"/>
          </a:xfrm>
        </p:spPr>
        <p:txBody>
          <a:bodyPr>
            <a:normAutofit fontScale="90000"/>
          </a:bodyPr>
          <a:lstStyle/>
          <a:p>
            <a:r>
              <a:rPr lang="ru-RU" sz="4000" dirty="0" smtClean="0">
                <a:solidFill>
                  <a:schemeClr val="tx2">
                    <a:satMod val="130000"/>
                  </a:schemeClr>
                </a:solidFill>
              </a:rPr>
              <a:t>    </a:t>
            </a:r>
            <a:r>
              <a:rPr lang="ru-RU" dirty="0" smtClean="0">
                <a:solidFill>
                  <a:schemeClr val="tx2">
                    <a:satMod val="130000"/>
                  </a:schemeClr>
                </a:solidFill>
              </a:rPr>
              <a:t>Ажурное вязание </a:t>
            </a:r>
            <a:br>
              <a:rPr lang="ru-RU" dirty="0" smtClean="0">
                <a:solidFill>
                  <a:schemeClr val="tx2">
                    <a:satMod val="130000"/>
                  </a:schemeClr>
                </a:solidFill>
              </a:rPr>
            </a:br>
            <a:endParaRPr lang="ru-RU" dirty="0"/>
          </a:p>
        </p:txBody>
      </p:sp>
      <p:sp>
        <p:nvSpPr>
          <p:cNvPr id="3" name="Содержимое 2"/>
          <p:cNvSpPr>
            <a:spLocks noGrp="1"/>
          </p:cNvSpPr>
          <p:nvPr>
            <p:ph idx="1"/>
          </p:nvPr>
        </p:nvSpPr>
        <p:spPr>
          <a:xfrm>
            <a:off x="457200" y="1268760"/>
            <a:ext cx="8686800" cy="5040560"/>
          </a:xfrm>
        </p:spPr>
        <p:txBody>
          <a:bodyPr/>
          <a:lstStyle/>
          <a:p>
            <a:pPr>
              <a:buNone/>
            </a:pPr>
            <a:r>
              <a:rPr lang="ru-RU" sz="2800" dirty="0" smtClean="0"/>
              <a:t>Самое распространенное вязание, состоит из различных сочетаний вышеуказанных видов вязания крючком.</a:t>
            </a:r>
          </a:p>
          <a:p>
            <a:endParaRPr lang="ru-RU" dirty="0"/>
          </a:p>
        </p:txBody>
      </p:sp>
      <p:pic>
        <p:nvPicPr>
          <p:cNvPr id="4" name="Содержимое 4" descr="DSC04152.JPG"/>
          <p:cNvPicPr>
            <a:picLocks noChangeAspect="1"/>
          </p:cNvPicPr>
          <p:nvPr/>
        </p:nvPicPr>
        <p:blipFill>
          <a:blip r:embed="rId2" cstate="print"/>
          <a:srcRect/>
          <a:stretch>
            <a:fillRect/>
          </a:stretch>
        </p:blipFill>
        <p:spPr>
          <a:xfrm>
            <a:off x="3851920" y="2420888"/>
            <a:ext cx="4799013" cy="3600450"/>
          </a:xfrm>
          <a:prstGeom prst="rect">
            <a:avLst/>
          </a:prstGeom>
        </p:spPr>
      </p:pic>
      <p:sp>
        <p:nvSpPr>
          <p:cNvPr id="5" name="Номер слайда 4"/>
          <p:cNvSpPr>
            <a:spLocks noGrp="1"/>
          </p:cNvSpPr>
          <p:nvPr>
            <p:ph type="sldNum" sz="quarter" idx="12"/>
          </p:nvPr>
        </p:nvSpPr>
        <p:spPr/>
        <p:txBody>
          <a:bodyPr/>
          <a:lstStyle/>
          <a:p>
            <a:fld id="{27EFDB73-61C6-4AE6-82E7-0C03800A0594}" type="slidenum">
              <a:rPr lang="ru-RU" smtClean="0"/>
              <a:pPr/>
              <a:t>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4"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1" fill="hold"/>
                                        <p:tgtEl>
                                          <p:spTgt spid="2"/>
                                        </p:tgtEl>
                                        <p:attrNameLst>
                                          <p:attrName/>
                                        </p:attrNameLst>
                                      </p:cBhvr>
                                    </p:anim>
                                  </p:childTnLst>
                                </p:cTn>
                              </p:par>
                            </p:childTnLst>
                          </p:cTn>
                        </p:par>
                        <p:par>
                          <p:cTn id="12" fill="hold">
                            <p:stCondLst>
                              <p:cond delay="2000"/>
                            </p:stCondLst>
                            <p:childTnLst>
                              <p:par>
                                <p:cTn id="13" presetID="24"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solidFill>
                  <a:schemeClr val="tx2">
                    <a:satMod val="130000"/>
                  </a:schemeClr>
                </a:solidFill>
              </a:rPr>
              <a:t>Панно из простых фигур </a:t>
            </a:r>
            <a:r>
              <a:rPr lang="ru-RU" dirty="0" smtClean="0">
                <a:solidFill>
                  <a:schemeClr val="tx2">
                    <a:satMod val="130000"/>
                  </a:schemeClr>
                </a:solidFill>
              </a:rPr>
              <a:t>(</a:t>
            </a:r>
            <a:r>
              <a:rPr lang="ru-RU" sz="2400" dirty="0" smtClean="0">
                <a:solidFill>
                  <a:schemeClr val="tx2">
                    <a:satMod val="130000"/>
                  </a:schemeClr>
                </a:solidFill>
              </a:rPr>
              <a:t>круг, треугольник, квадрат, прямоугольник</a:t>
            </a:r>
            <a:r>
              <a:rPr lang="ru-RU" sz="2800" dirty="0" smtClean="0">
                <a:solidFill>
                  <a:schemeClr val="tx2">
                    <a:satMod val="130000"/>
                  </a:schemeClr>
                </a:solidFill>
              </a:rPr>
              <a:t>)</a:t>
            </a:r>
            <a:endParaRPr lang="ru-RU" sz="2800" dirty="0"/>
          </a:p>
        </p:txBody>
      </p:sp>
      <p:sp>
        <p:nvSpPr>
          <p:cNvPr id="3" name="Содержимое 2"/>
          <p:cNvSpPr>
            <a:spLocks noGrp="1"/>
          </p:cNvSpPr>
          <p:nvPr>
            <p:ph idx="1"/>
          </p:nvPr>
        </p:nvSpPr>
        <p:spPr/>
        <p:txBody>
          <a:bodyPr>
            <a:normAutofit/>
          </a:bodyPr>
          <a:lstStyle/>
          <a:p>
            <a:pPr marL="44450">
              <a:spcBef>
                <a:spcPct val="0"/>
              </a:spcBef>
              <a:buNone/>
            </a:pPr>
            <a:r>
              <a:rPr lang="ru-RU" sz="2800" dirty="0" smtClean="0"/>
              <a:t>Сделав  несколько  образцов  квадратной,  прямоугольной (возможно и круглой)  формы можно собрать совершенно случайный рисунок, </a:t>
            </a:r>
          </a:p>
          <a:p>
            <a:pPr marL="44450">
              <a:spcBef>
                <a:spcPct val="0"/>
              </a:spcBef>
              <a:buNone/>
            </a:pPr>
            <a:r>
              <a:rPr lang="ru-RU" sz="2800" dirty="0" smtClean="0"/>
              <a:t>но вполне законченную</a:t>
            </a:r>
          </a:p>
          <a:p>
            <a:pPr marL="44450">
              <a:spcBef>
                <a:spcPct val="0"/>
              </a:spcBef>
              <a:buNone/>
            </a:pPr>
            <a:r>
              <a:rPr lang="ru-RU" sz="2800" dirty="0" smtClean="0"/>
              <a:t>композицию</a:t>
            </a:r>
            <a:endParaRPr lang="ru-RU" sz="2800" dirty="0"/>
          </a:p>
        </p:txBody>
      </p:sp>
      <p:pic>
        <p:nvPicPr>
          <p:cNvPr id="4" name="Содержимое 4" descr="DSC04127.JPG"/>
          <p:cNvPicPr>
            <a:picLocks noChangeAspect="1"/>
          </p:cNvPicPr>
          <p:nvPr/>
        </p:nvPicPr>
        <p:blipFill>
          <a:blip r:embed="rId2" cstate="print"/>
          <a:srcRect l="7430" r="6000" b="2628"/>
          <a:stretch>
            <a:fillRect/>
          </a:stretch>
        </p:blipFill>
        <p:spPr>
          <a:xfrm>
            <a:off x="4211960" y="3068960"/>
            <a:ext cx="4608512" cy="3384376"/>
          </a:xfrm>
          <a:prstGeom prst="rect">
            <a:avLst/>
          </a:prstGeom>
        </p:spPr>
      </p:pic>
      <p:sp>
        <p:nvSpPr>
          <p:cNvPr id="5" name="Номер слайда 4"/>
          <p:cNvSpPr>
            <a:spLocks noGrp="1"/>
          </p:cNvSpPr>
          <p:nvPr>
            <p:ph type="sldNum" sz="quarter" idx="12"/>
          </p:nvPr>
        </p:nvSpPr>
        <p:spPr/>
        <p:txBody>
          <a:bodyPr/>
          <a:lstStyle/>
          <a:p>
            <a:fld id="{27EFDB73-61C6-4AE6-82E7-0C03800A0594}" type="slidenum">
              <a:rPr lang="ru-RU" smtClean="0"/>
              <a:pPr/>
              <a:t>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4"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1" fill="hold"/>
                                        <p:tgtEl>
                                          <p:spTgt spid="2"/>
                                        </p:tgtEl>
                                        <p:attrNameLst>
                                          <p:attrName/>
                                        </p:attrNameLst>
                                      </p:cBhvr>
                                    </p:anim>
                                  </p:childTnLst>
                                </p:cTn>
                              </p:par>
                            </p:childTnLst>
                          </p:cTn>
                        </p:par>
                        <p:par>
                          <p:cTn id="12" fill="hold">
                            <p:stCondLst>
                              <p:cond delay="2000"/>
                            </p:stCondLst>
                            <p:childTnLst>
                              <p:par>
                                <p:cTn id="13" presetID="24"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childTnLst>
                          </p:cTn>
                        </p:par>
                        <p:par>
                          <p:cTn id="16" fill="hold">
                            <p:stCondLst>
                              <p:cond delay="2000"/>
                            </p:stCondLst>
                            <p:childTnLst>
                              <p:par>
                                <p:cTn id="17" presetID="24"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to="" calcmode="lin" valueType="num">
                                      <p:cBhvr>
                                        <p:cTn id="19" dur="1" fill="hold"/>
                                        <p:tgtEl>
                                          <p:spTgt spid="3">
                                            <p:txEl>
                                              <p:pRg st="1" end="1"/>
                                            </p:txEl>
                                          </p:spTgt>
                                        </p:tgtEl>
                                        <p:attrNameLst>
                                          <p:attrName/>
                                        </p:attrNameLst>
                                      </p:cBhvr>
                                    </p:anim>
                                  </p:childTnLst>
                                </p:cTn>
                              </p:par>
                            </p:childTnLst>
                          </p:cTn>
                        </p:par>
                        <p:par>
                          <p:cTn id="20" fill="hold">
                            <p:stCondLst>
                              <p:cond delay="2000"/>
                            </p:stCondLst>
                            <p:childTnLst>
                              <p:par>
                                <p:cTn id="21" presetID="24"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to="" calcmode="lin" valueType="num">
                                      <p:cBhvr>
                                        <p:cTn id="23" dur="1" fill="hold"/>
                                        <p:tgtEl>
                                          <p:spTgt spid="3">
                                            <p:txEl>
                                              <p:pRg st="2" end="2"/>
                                            </p:txEl>
                                          </p:spTgt>
                                        </p:tgtEl>
                                        <p:attrNameLst>
                                          <p:attrName/>
                                        </p:attrNameLst>
                                      </p:cBhvr>
                                    </p:anim>
                                  </p:childTnLst>
                                </p:cTn>
                              </p:par>
                              <p:par>
                                <p:cTn id="24" presetID="3"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686800" cy="838200"/>
          </a:xfrm>
        </p:spPr>
        <p:txBody>
          <a:bodyPr>
            <a:noAutofit/>
          </a:bodyPr>
          <a:lstStyle/>
          <a:p>
            <a:r>
              <a:rPr lang="ru-RU" sz="3200" dirty="0" smtClean="0">
                <a:solidFill>
                  <a:schemeClr val="tx2">
                    <a:satMod val="130000"/>
                  </a:schemeClr>
                </a:solidFill>
              </a:rPr>
              <a:t>  панно из смешанных видов вязания</a:t>
            </a:r>
            <a:endParaRPr lang="ru-RU" sz="3200" dirty="0"/>
          </a:p>
        </p:txBody>
      </p:sp>
      <p:sp>
        <p:nvSpPr>
          <p:cNvPr id="3" name="Содержимое 2"/>
          <p:cNvSpPr>
            <a:spLocks noGrp="1"/>
          </p:cNvSpPr>
          <p:nvPr>
            <p:ph idx="1"/>
          </p:nvPr>
        </p:nvSpPr>
        <p:spPr/>
        <p:txBody>
          <a:bodyPr/>
          <a:lstStyle/>
          <a:p>
            <a:pPr>
              <a:buNone/>
            </a:pPr>
            <a:r>
              <a:rPr lang="ru-RU" sz="2800" dirty="0" smtClean="0"/>
              <a:t>Панно создается из деталей, связанных по выкройке, затем объединяется общим фоном </a:t>
            </a:r>
            <a:r>
              <a:rPr lang="ru-RU" dirty="0" smtClean="0"/>
              <a:t>(или без фона)</a:t>
            </a:r>
          </a:p>
          <a:p>
            <a:endParaRPr lang="ru-RU" dirty="0"/>
          </a:p>
        </p:txBody>
      </p:sp>
      <p:pic>
        <p:nvPicPr>
          <p:cNvPr id="4" name="Содержимое 4" descr="DSC04140.JPG"/>
          <p:cNvPicPr>
            <a:picLocks noChangeAspect="1"/>
          </p:cNvPicPr>
          <p:nvPr/>
        </p:nvPicPr>
        <p:blipFill>
          <a:blip r:embed="rId2" cstate="print"/>
          <a:srcRect l="14934" t="2248" r="14572" b="3760"/>
          <a:stretch>
            <a:fillRect/>
          </a:stretch>
        </p:blipFill>
        <p:spPr>
          <a:xfrm>
            <a:off x="539552" y="2780928"/>
            <a:ext cx="3600450" cy="3600450"/>
          </a:xfrm>
          <a:prstGeom prst="rect">
            <a:avLst/>
          </a:prstGeom>
        </p:spPr>
      </p:pic>
      <p:pic>
        <p:nvPicPr>
          <p:cNvPr id="5" name="Рисунок 4" descr="DSC04156.JPG"/>
          <p:cNvPicPr>
            <a:picLocks noChangeAspect="1"/>
          </p:cNvPicPr>
          <p:nvPr/>
        </p:nvPicPr>
        <p:blipFill>
          <a:blip r:embed="rId3" cstate="print"/>
          <a:srcRect l="12988" t="4851" r="16138" b="2751"/>
          <a:stretch>
            <a:fillRect/>
          </a:stretch>
        </p:blipFill>
        <p:spPr bwMode="auto">
          <a:xfrm>
            <a:off x="4788024" y="2780928"/>
            <a:ext cx="3681413" cy="3600450"/>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fld id="{27EFDB73-61C6-4AE6-82E7-0C03800A0594}" type="slidenum">
              <a:rPr lang="ru-RU" smtClean="0"/>
              <a:pPr/>
              <a:t>9</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2000"/>
                            </p:stCondLst>
                            <p:childTnLst>
                              <p:par>
                                <p:cTn id="12" presetID="24"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to="" calcmode="lin" valueType="num">
                                      <p:cBhvr>
                                        <p:cTn id="14" dur="1" fill="hold"/>
                                        <p:tgtEl>
                                          <p:spTgt spid="2"/>
                                        </p:tgtEl>
                                        <p:attrNameLst>
                                          <p:attrName/>
                                        </p:attrNameLst>
                                      </p:cBhvr>
                                    </p:anim>
                                  </p:childTnLst>
                                </p:cTn>
                              </p:par>
                            </p:childTnLst>
                          </p:cTn>
                        </p:par>
                        <p:par>
                          <p:cTn id="15" fill="hold">
                            <p:stCondLst>
                              <p:cond delay="2000"/>
                            </p:stCondLst>
                            <p:childTnLst>
                              <p:par>
                                <p:cTn id="16" presetID="24"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to="" calcmode="lin" valueType="num">
                                      <p:cBhvr>
                                        <p:cTn id="18" dur="1" fill="hold"/>
                                        <p:tgtEl>
                                          <p:spTgt spid="3">
                                            <p:txEl>
                                              <p:pRg st="0" end="0"/>
                                            </p:txEl>
                                          </p:spTgt>
                                        </p:tgtEl>
                                        <p:attrNameLst>
                                          <p:attrName/>
                                        </p:attrNameLst>
                                      </p:cBhvr>
                                    </p:anim>
                                  </p:childTnLst>
                                </p:cTn>
                              </p:par>
                              <p:par>
                                <p:cTn id="19" presetID="3"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140</TotalTime>
  <Words>824</Words>
  <Application>Microsoft Office PowerPoint</Application>
  <PresentationFormat>Экран (4:3)</PresentationFormat>
  <Paragraphs>116</Paragraphs>
  <Slides>25</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Трек</vt:lpstr>
      <vt:lpstr> Презентация на тему :   « Техника вязания крючком»</vt:lpstr>
      <vt:lpstr>Содержание:</vt:lpstr>
      <vt:lpstr>Виды вязания крючком:</vt:lpstr>
      <vt:lpstr>Брюссельское вязание</vt:lpstr>
      <vt:lpstr> Филейное вязание  </vt:lpstr>
      <vt:lpstr>   ирландское вязание  </vt:lpstr>
      <vt:lpstr>    Ажурное вязание  </vt:lpstr>
      <vt:lpstr>Панно из простых фигур (круг, треугольник, квадрат, прямоугольник)</vt:lpstr>
      <vt:lpstr>  панно из смешанных видов вязания</vt:lpstr>
      <vt:lpstr>Вязание объемных фигур (игрушек)</vt:lpstr>
      <vt:lpstr>История вязания</vt:lpstr>
      <vt:lpstr> История вязания</vt:lpstr>
      <vt:lpstr> История вязания</vt:lpstr>
      <vt:lpstr> История вязания</vt:lpstr>
      <vt:lpstr>   Условные обозначения </vt:lpstr>
      <vt:lpstr>Материалы и инструменты</vt:lpstr>
      <vt:lpstr>Слайд 17</vt:lpstr>
      <vt:lpstr> Какие нитки используют для вязания крючком?  </vt:lpstr>
      <vt:lpstr>Какой крючок вам нужно взять именно для той пряжи, из которой вы будете вязать?</vt:lpstr>
      <vt:lpstr>      Как держать крючок? </vt:lpstr>
      <vt:lpstr>  Правила техники безопасности</vt:lpstr>
      <vt:lpstr>Примеры вязания крючком</vt:lpstr>
      <vt:lpstr> Примеры вязания крючком</vt:lpstr>
      <vt:lpstr>Слайд 24</vt:lpstr>
      <vt:lpstr>Использованная 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   « Техника вязания крючком»</dc:title>
  <dc:creator>RePack by SPecialiST</dc:creator>
  <cp:lastModifiedBy>RePack by SPecialiST</cp:lastModifiedBy>
  <cp:revision>15</cp:revision>
  <dcterms:created xsi:type="dcterms:W3CDTF">2013-10-31T08:35:35Z</dcterms:created>
  <dcterms:modified xsi:type="dcterms:W3CDTF">2013-10-31T21:35:59Z</dcterms:modified>
</cp:coreProperties>
</file>