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3262B04-E6A0-47EF-8B9B-829056BD9E71}" type="datetimeFigureOut">
              <a:rPr lang="ru-RU" smtClean="0"/>
              <a:t>08.02.2015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C06B88E-46AB-45B8-859A-18E2A6E71E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99592" y="404664"/>
            <a:ext cx="6840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5400" dirty="0" smtClean="0">
                <a:solidFill>
                  <a:srgbClr val="002060"/>
                </a:solidFill>
              </a:rPr>
              <a:t>Презентація </a:t>
            </a:r>
            <a:endParaRPr lang="ru-RU" sz="5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1700808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>
                <a:solidFill>
                  <a:srgbClr val="002060"/>
                </a:solidFill>
              </a:rPr>
              <a:t>н</a:t>
            </a:r>
            <a:r>
              <a:rPr lang="uk-UA" sz="3600" dirty="0" smtClean="0">
                <a:solidFill>
                  <a:srgbClr val="002060"/>
                </a:solidFill>
              </a:rPr>
              <a:t>а тему: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78974" y="2505670"/>
            <a:ext cx="76328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«Витрати підприємства»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4362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11663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Економічна характеристика витрат підприємства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1870958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У </a:t>
            </a:r>
            <a:r>
              <a:rPr lang="ru-RU" sz="2400" dirty="0" err="1" smtClean="0">
                <a:solidFill>
                  <a:srgbClr val="002060"/>
                </a:solidFill>
              </a:rPr>
              <a:t>процесі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своєї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діяльності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підприємство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здійснює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матеріальні</a:t>
            </a:r>
            <a:r>
              <a:rPr lang="ru-RU" sz="2400" dirty="0" smtClean="0">
                <a:solidFill>
                  <a:srgbClr val="002060"/>
                </a:solidFill>
              </a:rPr>
              <a:t> та </a:t>
            </a:r>
            <a:r>
              <a:rPr lang="ru-RU" sz="2400" dirty="0" err="1" smtClean="0">
                <a:solidFill>
                  <a:srgbClr val="002060"/>
                </a:solidFill>
              </a:rPr>
              <a:t>грошові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400" dirty="0" smtClean="0">
                <a:solidFill>
                  <a:srgbClr val="002060"/>
                </a:solidFill>
              </a:rPr>
              <a:t>. </a:t>
            </a:r>
            <a:r>
              <a:rPr lang="ru-RU" sz="2400" dirty="0" err="1" smtClean="0">
                <a:solidFill>
                  <a:srgbClr val="002060"/>
                </a:solidFill>
              </a:rPr>
              <a:t>Залежно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від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ролі</a:t>
            </a:r>
            <a:r>
              <a:rPr lang="ru-RU" sz="2400" dirty="0" smtClean="0">
                <a:solidFill>
                  <a:srgbClr val="002060"/>
                </a:solidFill>
              </a:rPr>
              <a:t>, яку вони </a:t>
            </a:r>
            <a:r>
              <a:rPr lang="ru-RU" sz="2400" dirty="0" err="1" smtClean="0">
                <a:solidFill>
                  <a:srgbClr val="002060"/>
                </a:solidFill>
              </a:rPr>
              <a:t>відіграють</a:t>
            </a:r>
            <a:r>
              <a:rPr lang="ru-RU" sz="2400" dirty="0" smtClean="0">
                <a:solidFill>
                  <a:srgbClr val="002060"/>
                </a:solidFill>
              </a:rPr>
              <a:t> у </a:t>
            </a:r>
            <a:r>
              <a:rPr lang="ru-RU" sz="2400" dirty="0" err="1" smtClean="0">
                <a:solidFill>
                  <a:srgbClr val="002060"/>
                </a:solidFill>
              </a:rPr>
              <a:t>процесі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відтворення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їх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поділяють</a:t>
            </a:r>
            <a:r>
              <a:rPr lang="ru-RU" sz="2400" dirty="0" smtClean="0">
                <a:solidFill>
                  <a:srgbClr val="002060"/>
                </a:solidFill>
              </a:rPr>
              <a:t> на три </a:t>
            </a:r>
            <a:r>
              <a:rPr lang="ru-RU" sz="2400" dirty="0" err="1" smtClean="0">
                <a:solidFill>
                  <a:srgbClr val="002060"/>
                </a:solidFill>
              </a:rPr>
              <a:t>групи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3071287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dirty="0" err="1" smtClean="0">
                <a:solidFill>
                  <a:srgbClr val="FFFF00"/>
                </a:solidFill>
              </a:rPr>
              <a:t>Витрати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пов'язані</a:t>
            </a:r>
            <a:r>
              <a:rPr lang="ru-RU" dirty="0" smtClean="0">
                <a:solidFill>
                  <a:srgbClr val="FFFF00"/>
                </a:solidFill>
              </a:rPr>
              <a:t> з основною </a:t>
            </a:r>
            <a:r>
              <a:rPr lang="ru-RU" dirty="0" err="1" smtClean="0">
                <a:solidFill>
                  <a:srgbClr val="FFFF00"/>
                </a:solidFill>
              </a:rPr>
              <a:t>діяльністю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підприємства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Це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витрати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виробництво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реалізацію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продукції</a:t>
            </a:r>
            <a:r>
              <a:rPr lang="ru-RU" dirty="0" smtClean="0">
                <a:solidFill>
                  <a:srgbClr val="FFFF00"/>
                </a:solidFill>
              </a:rPr>
              <a:t>, так </a:t>
            </a:r>
            <a:r>
              <a:rPr lang="ru-RU" dirty="0" err="1" smtClean="0">
                <a:solidFill>
                  <a:srgbClr val="FFFF00"/>
                </a:solidFill>
              </a:rPr>
              <a:t>звані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поточні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витрати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які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відшкодовуються</a:t>
            </a:r>
            <a:r>
              <a:rPr lang="ru-RU" dirty="0" smtClean="0">
                <a:solidFill>
                  <a:srgbClr val="FFFF00"/>
                </a:solidFill>
              </a:rPr>
              <a:t> за </a:t>
            </a:r>
            <a:r>
              <a:rPr lang="ru-RU" dirty="0" err="1" smtClean="0">
                <a:solidFill>
                  <a:srgbClr val="FFFF00"/>
                </a:solidFill>
              </a:rPr>
              <a:t>рахунок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виручки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реалізації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продукції</a:t>
            </a:r>
            <a:r>
              <a:rPr lang="ru-RU" dirty="0" smtClean="0">
                <a:solidFill>
                  <a:srgbClr val="FFFF00"/>
                </a:solidFill>
              </a:rPr>
              <a:t> (</a:t>
            </a:r>
            <a:r>
              <a:rPr lang="ru-RU" dirty="0" err="1" smtClean="0">
                <a:solidFill>
                  <a:srgbClr val="FFFF00"/>
                </a:solidFill>
              </a:rPr>
              <a:t>послуг</a:t>
            </a:r>
            <a:r>
              <a:rPr lang="ru-RU" dirty="0" smtClean="0">
                <a:solidFill>
                  <a:srgbClr val="FFFF00"/>
                </a:solidFill>
              </a:rPr>
              <a:t>).</a:t>
            </a:r>
          </a:p>
          <a:p>
            <a:pPr marL="285750" indent="-285750">
              <a:buFont typeface="Wingdings" pitchFamily="2" charset="2"/>
              <a:buChar char="v"/>
            </a:pPr>
            <a:endParaRPr lang="uk-UA" dirty="0">
              <a:solidFill>
                <a:srgbClr val="FFFF00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dirty="0" err="1" smtClean="0">
                <a:solidFill>
                  <a:srgbClr val="FFFF00"/>
                </a:solidFill>
              </a:rPr>
              <a:t>Витрати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пов'язані</a:t>
            </a:r>
            <a:r>
              <a:rPr lang="ru-RU" dirty="0" smtClean="0">
                <a:solidFill>
                  <a:srgbClr val="FFFF00"/>
                </a:solidFill>
              </a:rPr>
              <a:t> з </a:t>
            </a:r>
            <a:r>
              <a:rPr lang="ru-RU" dirty="0" err="1" smtClean="0">
                <a:solidFill>
                  <a:srgbClr val="FFFF00"/>
                </a:solidFill>
              </a:rPr>
              <a:t>інвестиційною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діяльністю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тобто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розширення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оновлення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виробництва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Одноразові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витрати</a:t>
            </a:r>
            <a:r>
              <a:rPr lang="ru-RU" dirty="0" smtClean="0">
                <a:solidFill>
                  <a:srgbClr val="FFFF00"/>
                </a:solidFill>
              </a:rPr>
              <a:t> на </a:t>
            </a:r>
            <a:r>
              <a:rPr lang="ru-RU" dirty="0" err="1" smtClean="0">
                <a:solidFill>
                  <a:srgbClr val="FFFF00"/>
                </a:solidFill>
              </a:rPr>
              <a:t>просте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розширене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відтворення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основних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фондів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приріст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оборотних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коштів</a:t>
            </a:r>
            <a:r>
              <a:rPr lang="ru-RU" dirty="0" smtClean="0">
                <a:solidFill>
                  <a:srgbClr val="FFFF00"/>
                </a:solidFill>
              </a:rPr>
              <a:t> та </a:t>
            </a:r>
            <a:r>
              <a:rPr lang="ru-RU" dirty="0" err="1" smtClean="0">
                <a:solidFill>
                  <a:srgbClr val="FFFF00"/>
                </a:solidFill>
              </a:rPr>
              <a:t>формування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додаткової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робочої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сили</a:t>
            </a:r>
            <a:r>
              <a:rPr lang="ru-RU" dirty="0" smtClean="0">
                <a:solidFill>
                  <a:srgbClr val="FFFF00"/>
                </a:solidFill>
              </a:rPr>
              <a:t> для нового </a:t>
            </a:r>
            <a:r>
              <a:rPr lang="ru-RU" dirty="0" err="1" smtClean="0">
                <a:solidFill>
                  <a:srgbClr val="FFFF00"/>
                </a:solidFill>
              </a:rPr>
              <a:t>виробництва</a:t>
            </a:r>
            <a:r>
              <a:rPr lang="ru-RU" dirty="0" smtClean="0">
                <a:solidFill>
                  <a:srgbClr val="FFFF00"/>
                </a:solidFill>
              </a:rPr>
              <a:t>. </a:t>
            </a:r>
            <a:r>
              <a:rPr lang="ru-RU" dirty="0" err="1" smtClean="0">
                <a:solidFill>
                  <a:srgbClr val="FFFF00"/>
                </a:solidFill>
              </a:rPr>
              <a:t>Джерелами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фінансування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цих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витрат</a:t>
            </a:r>
            <a:r>
              <a:rPr lang="ru-RU" dirty="0" smtClean="0">
                <a:solidFill>
                  <a:srgbClr val="FFFF00"/>
                </a:solidFill>
              </a:rPr>
              <a:t> є </a:t>
            </a:r>
            <a:r>
              <a:rPr lang="ru-RU" dirty="0" err="1" smtClean="0">
                <a:solidFill>
                  <a:srgbClr val="FFFF00"/>
                </a:solidFill>
              </a:rPr>
              <a:t>амортизаційні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відрахування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прибуток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емісія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цінних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паперів</a:t>
            </a:r>
            <a:r>
              <a:rPr lang="ru-RU" dirty="0" smtClean="0">
                <a:solidFill>
                  <a:srgbClr val="FFFF00"/>
                </a:solidFill>
              </a:rPr>
              <a:t>, </a:t>
            </a:r>
            <a:r>
              <a:rPr lang="ru-RU" dirty="0" err="1" smtClean="0">
                <a:solidFill>
                  <a:srgbClr val="FFFF00"/>
                </a:solidFill>
              </a:rPr>
              <a:t>кредити</a:t>
            </a:r>
            <a:r>
              <a:rPr lang="ru-RU" dirty="0" smtClean="0">
                <a:solidFill>
                  <a:srgbClr val="FFFF00"/>
                </a:solidFill>
              </a:rPr>
              <a:t> </a:t>
            </a:r>
            <a:r>
              <a:rPr lang="ru-RU" dirty="0" err="1" smtClean="0">
                <a:solidFill>
                  <a:srgbClr val="FFFF00"/>
                </a:solidFill>
              </a:rPr>
              <a:t>тощо</a:t>
            </a:r>
            <a:r>
              <a:rPr lang="ru-RU" dirty="0" smtClean="0">
                <a:solidFill>
                  <a:srgbClr val="FFFF00"/>
                </a:solidFill>
              </a:rPr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2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871296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2000" dirty="0" err="1" smtClean="0">
                <a:solidFill>
                  <a:srgbClr val="002060"/>
                </a:solidFill>
              </a:rPr>
              <a:t>Розрізняють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економічні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бухгалтерські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b="1" i="1" u="sng" dirty="0" err="1" smtClean="0">
                <a:solidFill>
                  <a:srgbClr val="FFC000"/>
                </a:solidFill>
              </a:rPr>
              <a:t>Економічні</a:t>
            </a:r>
            <a:r>
              <a:rPr lang="ru-RU" sz="2000" b="1" i="1" u="sng" dirty="0" smtClean="0">
                <a:solidFill>
                  <a:srgbClr val="FFC000"/>
                </a:solidFill>
              </a:rPr>
              <a:t> </a:t>
            </a:r>
            <a:r>
              <a:rPr lang="ru-RU" sz="2000" b="1" i="1" u="sng" dirty="0" err="1" smtClean="0">
                <a:solidFill>
                  <a:srgbClr val="FFC000"/>
                </a:solidFill>
              </a:rPr>
              <a:t>витрати</a:t>
            </a:r>
            <a:r>
              <a:rPr lang="ru-RU" sz="2000" b="1" i="1" u="sng" dirty="0" smtClean="0">
                <a:solidFill>
                  <a:srgbClr val="FFC00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– </a:t>
            </a:r>
            <a:r>
              <a:rPr lang="ru-RU" sz="2000" dirty="0" err="1" smtClean="0">
                <a:solidFill>
                  <a:srgbClr val="002060"/>
                </a:solidFill>
              </a:rPr>
              <a:t>це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всі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види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виплат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постачальникам</a:t>
            </a:r>
            <a:r>
              <a:rPr lang="ru-RU" sz="2000" dirty="0" smtClean="0">
                <a:solidFill>
                  <a:srgbClr val="002060"/>
                </a:solidFill>
              </a:rPr>
              <a:t> за </a:t>
            </a:r>
            <a:r>
              <a:rPr lang="ru-RU" sz="2000" dirty="0" err="1" smtClean="0">
                <a:solidFill>
                  <a:srgbClr val="002060"/>
                </a:solidFill>
              </a:rPr>
              <a:t>сировину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матеріальні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ресурси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Ці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складаються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із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зовнішніх</a:t>
            </a:r>
            <a:r>
              <a:rPr lang="ru-RU" sz="2000" dirty="0" smtClean="0">
                <a:solidFill>
                  <a:srgbClr val="002060"/>
                </a:solidFill>
              </a:rPr>
              <a:t> (</a:t>
            </a:r>
            <a:r>
              <a:rPr lang="ru-RU" sz="2000" dirty="0" err="1" smtClean="0">
                <a:solidFill>
                  <a:srgbClr val="002060"/>
                </a:solidFill>
              </a:rPr>
              <a:t>явних</a:t>
            </a:r>
            <a:r>
              <a:rPr lang="ru-RU" sz="2000" dirty="0" smtClean="0">
                <a:solidFill>
                  <a:srgbClr val="002060"/>
                </a:solidFill>
              </a:rPr>
              <a:t>) та </a:t>
            </a:r>
            <a:r>
              <a:rPr lang="ru-RU" sz="2000" dirty="0" err="1" smtClean="0">
                <a:solidFill>
                  <a:srgbClr val="002060"/>
                </a:solidFill>
              </a:rPr>
              <a:t>внутрішніх</a:t>
            </a:r>
            <a:r>
              <a:rPr lang="ru-RU" sz="2000" dirty="0" smtClean="0">
                <a:solidFill>
                  <a:srgbClr val="002060"/>
                </a:solidFill>
              </a:rPr>
              <a:t> (</a:t>
            </a:r>
            <a:r>
              <a:rPr lang="ru-RU" sz="2000" dirty="0" err="1" smtClean="0">
                <a:solidFill>
                  <a:srgbClr val="002060"/>
                </a:solidFill>
              </a:rPr>
              <a:t>неявних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або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імпліцитних</a:t>
            </a:r>
            <a:r>
              <a:rPr lang="ru-RU" sz="2000" dirty="0" smtClean="0">
                <a:solidFill>
                  <a:srgbClr val="002060"/>
                </a:solidFill>
              </a:rPr>
              <a:t>). </a:t>
            </a:r>
            <a:r>
              <a:rPr lang="ru-RU" sz="2000" b="1" i="1" u="sng" dirty="0" err="1" smtClean="0">
                <a:solidFill>
                  <a:srgbClr val="FFC000"/>
                </a:solidFill>
              </a:rPr>
              <a:t>Зовнішні</a:t>
            </a:r>
            <a:r>
              <a:rPr lang="ru-RU" sz="2000" b="1" i="1" u="sng" dirty="0" smtClean="0">
                <a:solidFill>
                  <a:srgbClr val="FFC000"/>
                </a:solidFill>
              </a:rPr>
              <a:t> </a:t>
            </a:r>
            <a:r>
              <a:rPr lang="ru-RU" sz="2000" b="1" i="1" u="sng" dirty="0" err="1" smtClean="0">
                <a:solidFill>
                  <a:srgbClr val="FFC000"/>
                </a:solidFill>
              </a:rPr>
              <a:t>витрати</a:t>
            </a:r>
            <a:r>
              <a:rPr lang="ru-RU" sz="2000" b="1" i="1" u="sng" dirty="0" smtClean="0">
                <a:solidFill>
                  <a:srgbClr val="FFC00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– </a:t>
            </a:r>
            <a:r>
              <a:rPr lang="ru-RU" sz="2000" dirty="0" err="1" smtClean="0">
                <a:solidFill>
                  <a:srgbClr val="002060"/>
                </a:solidFill>
              </a:rPr>
              <a:t>це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платежі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постачальникам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матеріальних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ресурсів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виплата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заробітної</a:t>
            </a:r>
            <a:r>
              <a:rPr lang="ru-RU" sz="2000" dirty="0" smtClean="0">
                <a:solidFill>
                  <a:srgbClr val="002060"/>
                </a:solidFill>
              </a:rPr>
              <a:t> плати, </a:t>
            </a:r>
            <a:r>
              <a:rPr lang="ru-RU" sz="2000" dirty="0" err="1" smtClean="0">
                <a:solidFill>
                  <a:srgbClr val="002060"/>
                </a:solidFill>
              </a:rPr>
              <a:t>нарахування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амортизації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тощо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Ця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група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</a:t>
            </a:r>
            <a:r>
              <a:rPr lang="ru-RU" sz="2000" dirty="0" smtClean="0">
                <a:solidFill>
                  <a:srgbClr val="002060"/>
                </a:solidFill>
              </a:rPr>
              <a:t> і </a:t>
            </a:r>
            <a:r>
              <a:rPr lang="ru-RU" sz="2000" dirty="0" err="1" smtClean="0">
                <a:solidFill>
                  <a:srgbClr val="002060"/>
                </a:solidFill>
              </a:rPr>
              <a:t>становитиме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бухгалтерські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які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фактично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відповідають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витратам</a:t>
            </a:r>
            <a:r>
              <a:rPr lang="ru-RU" sz="2000" dirty="0" smtClean="0">
                <a:solidFill>
                  <a:srgbClr val="002060"/>
                </a:solidFill>
              </a:rPr>
              <a:t> наших </a:t>
            </a:r>
            <a:r>
              <a:rPr lang="ru-RU" sz="2000" dirty="0" err="1" smtClean="0">
                <a:solidFill>
                  <a:srgbClr val="002060"/>
                </a:solidFill>
              </a:rPr>
              <a:t>підприємств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§"/>
            </a:pPr>
            <a:endParaRPr lang="uk-UA" sz="20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uk-UA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b="1" i="1" u="sng" dirty="0" err="1" smtClean="0">
                <a:solidFill>
                  <a:srgbClr val="FFC000"/>
                </a:solidFill>
              </a:rPr>
              <a:t>Внутрішні</a:t>
            </a:r>
            <a:r>
              <a:rPr lang="ru-RU" sz="2000" b="1" i="1" u="sng" dirty="0" smtClean="0">
                <a:solidFill>
                  <a:srgbClr val="FFC000"/>
                </a:solidFill>
              </a:rPr>
              <a:t> </a:t>
            </a:r>
            <a:r>
              <a:rPr lang="ru-RU" sz="2000" b="1" i="1" u="sng" dirty="0" err="1" smtClean="0">
                <a:solidFill>
                  <a:srgbClr val="FFC00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мають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неявний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імпліцитний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характар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оскільки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відображають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використання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ресурсів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що</a:t>
            </a:r>
            <a:r>
              <a:rPr lang="ru-RU" sz="2000" dirty="0" smtClean="0">
                <a:solidFill>
                  <a:srgbClr val="002060"/>
                </a:solidFill>
              </a:rPr>
              <a:t> належать </a:t>
            </a:r>
            <a:r>
              <a:rPr lang="ru-RU" sz="2000" dirty="0" err="1" smtClean="0">
                <a:solidFill>
                  <a:srgbClr val="002060"/>
                </a:solidFill>
              </a:rPr>
              <a:t>власнику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підприємства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вигляді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землі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приміщень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активів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тощо</a:t>
            </a:r>
            <a:r>
              <a:rPr lang="ru-RU" sz="2000" dirty="0" smtClean="0">
                <a:solidFill>
                  <a:srgbClr val="002060"/>
                </a:solidFill>
              </a:rPr>
              <a:t>, за </a:t>
            </a:r>
            <a:r>
              <a:rPr lang="ru-RU" sz="2000" dirty="0" err="1" smtClean="0">
                <a:solidFill>
                  <a:srgbClr val="002060"/>
                </a:solidFill>
              </a:rPr>
              <a:t>які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він</a:t>
            </a:r>
            <a:r>
              <a:rPr lang="ru-RU" sz="2000" dirty="0" smtClean="0">
                <a:solidFill>
                  <a:srgbClr val="002060"/>
                </a:solidFill>
              </a:rPr>
              <a:t> формально не платить. </a:t>
            </a:r>
            <a:r>
              <a:rPr lang="ru-RU" sz="2000" dirty="0" err="1" smtClean="0">
                <a:solidFill>
                  <a:srgbClr val="002060"/>
                </a:solidFill>
              </a:rPr>
              <a:t>Підприємець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фактично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здійснює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ці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, але не в </a:t>
            </a:r>
            <a:r>
              <a:rPr lang="ru-RU" sz="2000" dirty="0" err="1" smtClean="0">
                <a:solidFill>
                  <a:srgbClr val="002060"/>
                </a:solidFill>
              </a:rPr>
              <a:t>явній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формі</a:t>
            </a:r>
            <a:r>
              <a:rPr lang="ru-RU" sz="2000" dirty="0" smtClean="0">
                <a:solidFill>
                  <a:srgbClr val="002060"/>
                </a:solidFill>
              </a:rPr>
              <a:t> не в </a:t>
            </a:r>
            <a:r>
              <a:rPr lang="ru-RU" sz="2000" dirty="0" err="1" smtClean="0">
                <a:solidFill>
                  <a:srgbClr val="002060"/>
                </a:solidFill>
              </a:rPr>
              <a:t>грошовій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Звідси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b="1" i="1" u="sng" dirty="0" err="1" smtClean="0">
                <a:solidFill>
                  <a:srgbClr val="FFC000"/>
                </a:solidFill>
              </a:rPr>
              <a:t>бухгалтерські</a:t>
            </a:r>
            <a:r>
              <a:rPr lang="ru-RU" sz="2000" b="1" i="1" u="sng" dirty="0" smtClean="0">
                <a:solidFill>
                  <a:srgbClr val="FFC000"/>
                </a:solidFill>
              </a:rPr>
              <a:t> </a:t>
            </a:r>
            <a:r>
              <a:rPr lang="ru-RU" sz="2000" b="1" i="1" u="sng" dirty="0" err="1" smtClean="0">
                <a:solidFill>
                  <a:srgbClr val="FFC00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 - </a:t>
            </a:r>
            <a:r>
              <a:rPr lang="ru-RU" sz="2000" dirty="0" err="1" smtClean="0">
                <a:solidFill>
                  <a:srgbClr val="002060"/>
                </a:solidFill>
              </a:rPr>
              <a:t>це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різниця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між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економічними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імпліцитними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витратами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77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330" y="836712"/>
            <a:ext cx="849694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ru-RU" sz="2000" dirty="0" err="1" smtClean="0">
                <a:solidFill>
                  <a:srgbClr val="002060"/>
                </a:solidFill>
              </a:rPr>
              <a:t>Поняття</a:t>
            </a:r>
            <a:r>
              <a:rPr lang="ru-RU" sz="2000" dirty="0" smtClean="0">
                <a:solidFill>
                  <a:srgbClr val="002060"/>
                </a:solidFill>
              </a:rPr>
              <a:t> „</a:t>
            </a:r>
            <a:r>
              <a:rPr lang="ru-RU" sz="2000" dirty="0" err="1" smtClean="0">
                <a:solidFill>
                  <a:srgbClr val="002060"/>
                </a:solidFill>
              </a:rPr>
              <a:t>економічні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" є </a:t>
            </a:r>
            <a:r>
              <a:rPr lang="ru-RU" sz="2000" dirty="0" err="1" smtClean="0">
                <a:solidFill>
                  <a:srgbClr val="002060"/>
                </a:solidFill>
              </a:rPr>
              <a:t>загальноприйнятим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бухгалтерські</a:t>
            </a:r>
            <a:r>
              <a:rPr lang="ru-RU" sz="2000" dirty="0" smtClean="0">
                <a:solidFill>
                  <a:srgbClr val="002060"/>
                </a:solidFill>
              </a:rPr>
              <a:t> – </a:t>
            </a:r>
            <a:r>
              <a:rPr lang="ru-RU" sz="2000" dirty="0" err="1" smtClean="0">
                <a:solidFill>
                  <a:srgbClr val="002060"/>
                </a:solidFill>
              </a:rPr>
              <a:t>обчислюються</a:t>
            </a:r>
            <a:r>
              <a:rPr lang="ru-RU" sz="2000" dirty="0" smtClean="0">
                <a:solidFill>
                  <a:srgbClr val="002060"/>
                </a:solidFill>
              </a:rPr>
              <a:t> на </a:t>
            </a:r>
            <a:r>
              <a:rPr lang="ru-RU" sz="2000" dirty="0" err="1" smtClean="0">
                <a:solidFill>
                  <a:srgbClr val="002060"/>
                </a:solidFill>
              </a:rPr>
              <a:t>практиці</a:t>
            </a:r>
            <a:r>
              <a:rPr lang="ru-RU" sz="2000" dirty="0" smtClean="0">
                <a:solidFill>
                  <a:srgbClr val="002060"/>
                </a:solidFill>
              </a:rPr>
              <a:t> для </a:t>
            </a:r>
            <a:r>
              <a:rPr lang="ru-RU" sz="2000" dirty="0" err="1" smtClean="0">
                <a:solidFill>
                  <a:srgbClr val="002060"/>
                </a:solidFill>
              </a:rPr>
              <a:t>визначення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реальної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суми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фактично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здійснених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оподаткованого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прибутку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тощо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§"/>
            </a:pPr>
            <a:endParaRPr lang="uk-UA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майже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завжди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здійснюються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натуральній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грошовій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формі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Планування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облік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натуральній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формі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має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важливе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значення</a:t>
            </a:r>
            <a:r>
              <a:rPr lang="ru-RU" sz="2000" dirty="0" smtClean="0">
                <a:solidFill>
                  <a:srgbClr val="002060"/>
                </a:solidFill>
              </a:rPr>
              <a:t> для </a:t>
            </a:r>
            <a:r>
              <a:rPr lang="ru-RU" sz="2000" dirty="0" err="1" smtClean="0">
                <a:solidFill>
                  <a:srgbClr val="002060"/>
                </a:solidFill>
              </a:rPr>
              <a:t>організації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виробництва</a:t>
            </a:r>
            <a:r>
              <a:rPr lang="ru-RU" sz="2000" dirty="0" smtClean="0">
                <a:solidFill>
                  <a:srgbClr val="002060"/>
                </a:solidFill>
              </a:rPr>
              <a:t>. </a:t>
            </a:r>
            <a:r>
              <a:rPr lang="ru-RU" sz="2000" dirty="0" err="1" smtClean="0">
                <a:solidFill>
                  <a:srgbClr val="002060"/>
                </a:solidFill>
              </a:rPr>
              <a:t>Проте</a:t>
            </a:r>
            <a:r>
              <a:rPr lang="ru-RU" sz="2000" dirty="0" smtClean="0">
                <a:solidFill>
                  <a:srgbClr val="002060"/>
                </a:solidFill>
              </a:rPr>
              <a:t>, для </a:t>
            </a:r>
            <a:r>
              <a:rPr lang="ru-RU" sz="2000" dirty="0" err="1" smtClean="0">
                <a:solidFill>
                  <a:srgbClr val="002060"/>
                </a:solidFill>
              </a:rPr>
              <a:t>оцінки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результатів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виробництва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необхідна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грошова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оцінка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</a:t>
            </a:r>
            <a:r>
              <a:rPr lang="ru-RU" sz="20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§"/>
            </a:pPr>
            <a:endParaRPr lang="uk-UA" sz="2000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ru-RU" sz="2000" dirty="0" err="1" smtClean="0">
                <a:solidFill>
                  <a:srgbClr val="002060"/>
                </a:solidFill>
              </a:rPr>
              <a:t>Методологічні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принципи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формування</a:t>
            </a:r>
            <a:r>
              <a:rPr lang="ru-RU" sz="2000" dirty="0" smtClean="0">
                <a:solidFill>
                  <a:srgbClr val="002060"/>
                </a:solidFill>
              </a:rPr>
              <a:t> в </a:t>
            </a:r>
            <a:r>
              <a:rPr lang="ru-RU" sz="2000" dirty="0" err="1" smtClean="0">
                <a:solidFill>
                  <a:srgbClr val="002060"/>
                </a:solidFill>
              </a:rPr>
              <a:t>бухгалтерському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обліку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інформації</a:t>
            </a:r>
            <a:r>
              <a:rPr lang="ru-RU" sz="2000" dirty="0" smtClean="0">
                <a:solidFill>
                  <a:srgbClr val="002060"/>
                </a:solidFill>
              </a:rPr>
              <a:t> про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підприємства</a:t>
            </a:r>
            <a:r>
              <a:rPr lang="ru-RU" sz="2000" dirty="0" smtClean="0">
                <a:solidFill>
                  <a:srgbClr val="002060"/>
                </a:solidFill>
              </a:rPr>
              <a:t> та </a:t>
            </a:r>
            <a:r>
              <a:rPr lang="ru-RU" sz="2000" dirty="0" err="1" smtClean="0">
                <a:solidFill>
                  <a:srgbClr val="002060"/>
                </a:solidFill>
              </a:rPr>
              <a:t>її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розкриття</a:t>
            </a:r>
            <a:r>
              <a:rPr lang="ru-RU" sz="2000" dirty="0" smtClean="0">
                <a:solidFill>
                  <a:srgbClr val="002060"/>
                </a:solidFill>
              </a:rPr>
              <a:t> у </a:t>
            </a:r>
            <a:r>
              <a:rPr lang="ru-RU" sz="2000" dirty="0" err="1" smtClean="0">
                <a:solidFill>
                  <a:srgbClr val="002060"/>
                </a:solidFill>
              </a:rPr>
              <a:t>фінансовій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звітності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визначаються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Положенням</a:t>
            </a:r>
            <a:r>
              <a:rPr lang="ru-RU" sz="2000" dirty="0" smtClean="0">
                <a:solidFill>
                  <a:srgbClr val="002060"/>
                </a:solidFill>
              </a:rPr>
              <a:t> (стандартом) </a:t>
            </a:r>
            <a:r>
              <a:rPr lang="ru-RU" sz="2000" dirty="0" err="1" smtClean="0">
                <a:solidFill>
                  <a:srgbClr val="002060"/>
                </a:solidFill>
              </a:rPr>
              <a:t>бухгалтерського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обліку</a:t>
            </a:r>
            <a:r>
              <a:rPr lang="ru-RU" sz="2000" dirty="0" smtClean="0">
                <a:solidFill>
                  <a:srgbClr val="002060"/>
                </a:solidFill>
              </a:rPr>
              <a:t> 16 „</a:t>
            </a:r>
            <a:r>
              <a:rPr lang="ru-RU" sz="20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000" dirty="0" smtClean="0">
                <a:solidFill>
                  <a:srgbClr val="002060"/>
                </a:solidFill>
              </a:rPr>
              <a:t>".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3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71" y="116632"/>
            <a:ext cx="882047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2400" b="1" i="1" u="sng" dirty="0" err="1" smtClean="0">
                <a:solidFill>
                  <a:srgbClr val="FFC000"/>
                </a:solidFill>
              </a:rPr>
              <a:t>Витрати</a:t>
            </a:r>
            <a:r>
              <a:rPr lang="ru-RU" sz="2400" dirty="0" smtClean="0">
                <a:solidFill>
                  <a:srgbClr val="002060"/>
                </a:solidFill>
              </a:rPr>
              <a:t> – </a:t>
            </a:r>
            <a:r>
              <a:rPr lang="ru-RU" sz="2400" dirty="0" err="1" smtClean="0">
                <a:solidFill>
                  <a:srgbClr val="002060"/>
                </a:solidFill>
              </a:rPr>
              <a:t>це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зменшення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економічних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вигод</a:t>
            </a:r>
            <a:r>
              <a:rPr lang="ru-RU" sz="2400" dirty="0" smtClean="0">
                <a:solidFill>
                  <a:srgbClr val="002060"/>
                </a:solidFill>
              </a:rPr>
              <a:t> у </a:t>
            </a:r>
            <a:r>
              <a:rPr lang="ru-RU" sz="2400" dirty="0" err="1" smtClean="0">
                <a:solidFill>
                  <a:srgbClr val="002060"/>
                </a:solidFill>
              </a:rPr>
              <a:t>вигляді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вибуття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активів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або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збільшення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зобов'язань</a:t>
            </a:r>
            <a:r>
              <a:rPr lang="ru-RU" sz="2400" dirty="0" smtClean="0">
                <a:solidFill>
                  <a:srgbClr val="002060"/>
                </a:solidFill>
              </a:rPr>
              <a:t>, яке </a:t>
            </a:r>
            <a:r>
              <a:rPr lang="ru-RU" sz="2400" dirty="0" err="1" smtClean="0">
                <a:solidFill>
                  <a:srgbClr val="002060"/>
                </a:solidFill>
              </a:rPr>
              <a:t>призводить</a:t>
            </a:r>
            <a:r>
              <a:rPr lang="ru-RU" sz="2400" dirty="0" smtClean="0">
                <a:solidFill>
                  <a:srgbClr val="002060"/>
                </a:solidFill>
              </a:rPr>
              <a:t> до </a:t>
            </a:r>
            <a:r>
              <a:rPr lang="ru-RU" sz="2400" dirty="0" err="1" smtClean="0">
                <a:solidFill>
                  <a:srgbClr val="002060"/>
                </a:solidFill>
              </a:rPr>
              <a:t>зменшення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власного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капіталу</a:t>
            </a:r>
            <a:r>
              <a:rPr lang="ru-RU" sz="2400" dirty="0" smtClean="0">
                <a:solidFill>
                  <a:srgbClr val="002060"/>
                </a:solidFill>
              </a:rPr>
              <a:t> (за </a:t>
            </a:r>
            <a:r>
              <a:rPr lang="ru-RU" sz="2400" dirty="0" err="1" smtClean="0">
                <a:solidFill>
                  <a:srgbClr val="002060"/>
                </a:solidFill>
              </a:rPr>
              <a:t>винятком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зменшення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капіталу</a:t>
            </a:r>
            <a:r>
              <a:rPr lang="ru-RU" sz="2400" dirty="0" smtClean="0">
                <a:solidFill>
                  <a:srgbClr val="002060"/>
                </a:solidFill>
              </a:rPr>
              <a:t> за </a:t>
            </a:r>
            <a:r>
              <a:rPr lang="ru-RU" sz="2400" dirty="0" err="1" smtClean="0">
                <a:solidFill>
                  <a:srgbClr val="002060"/>
                </a:solidFill>
              </a:rPr>
              <a:t>рахунок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його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вилучення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або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розподілу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власниками</a:t>
            </a:r>
            <a:r>
              <a:rPr lang="ru-RU" sz="2400" dirty="0" smtClean="0">
                <a:solidFill>
                  <a:srgbClr val="002060"/>
                </a:solidFill>
              </a:rPr>
              <a:t>).</a:t>
            </a:r>
          </a:p>
          <a:p>
            <a:pPr marL="285750" indent="-285750">
              <a:buFont typeface="Wingdings" pitchFamily="2" charset="2"/>
              <a:buChar char="v"/>
            </a:pPr>
            <a:endParaRPr lang="uk-UA" sz="2400" dirty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uk-UA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endParaRPr lang="ru-RU" sz="2400" dirty="0" smtClean="0">
              <a:solidFill>
                <a:srgbClr val="002060"/>
              </a:solidFill>
            </a:endParaRPr>
          </a:p>
          <a:p>
            <a:pPr marL="285750" indent="-285750"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002060"/>
                </a:solidFill>
              </a:rPr>
              <a:t>Якщо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хоча</a:t>
            </a:r>
            <a:r>
              <a:rPr lang="ru-RU" sz="2400" dirty="0" smtClean="0">
                <a:solidFill>
                  <a:srgbClr val="002060"/>
                </a:solidFill>
              </a:rPr>
              <a:t> б одна з умов </a:t>
            </a:r>
            <a:r>
              <a:rPr lang="ru-RU" sz="2400" dirty="0" err="1" smtClean="0">
                <a:solidFill>
                  <a:srgbClr val="002060"/>
                </a:solidFill>
              </a:rPr>
              <a:t>визнання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активів</a:t>
            </a:r>
            <a:r>
              <a:rPr lang="ru-RU" sz="2400" dirty="0" smtClean="0">
                <a:solidFill>
                  <a:srgbClr val="002060"/>
                </a:solidFill>
              </a:rPr>
              <a:t> не </a:t>
            </a:r>
            <a:r>
              <a:rPr lang="ru-RU" sz="2400" dirty="0" err="1" smtClean="0">
                <a:solidFill>
                  <a:srgbClr val="002060"/>
                </a:solidFill>
              </a:rPr>
              <a:t>виконується</a:t>
            </a:r>
            <a:r>
              <a:rPr lang="ru-RU" sz="2400" dirty="0" smtClean="0">
                <a:solidFill>
                  <a:srgbClr val="002060"/>
                </a:solidFill>
              </a:rPr>
              <a:t>, актив не </a:t>
            </a:r>
            <a:r>
              <a:rPr lang="ru-RU" sz="2400" dirty="0" err="1" smtClean="0">
                <a:solidFill>
                  <a:srgbClr val="002060"/>
                </a:solidFill>
              </a:rPr>
              <a:t>визнається</a:t>
            </a:r>
            <a:r>
              <a:rPr lang="ru-RU" sz="2400" dirty="0" smtClean="0">
                <a:solidFill>
                  <a:srgbClr val="002060"/>
                </a:solidFill>
              </a:rPr>
              <a:t>, а </a:t>
            </a:r>
            <a:r>
              <a:rPr lang="ru-RU" sz="24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400" dirty="0" smtClean="0">
                <a:solidFill>
                  <a:srgbClr val="002060"/>
                </a:solidFill>
              </a:rPr>
              <a:t> з </a:t>
            </a:r>
            <a:r>
              <a:rPr lang="ru-RU" sz="2400" dirty="0" err="1" smtClean="0">
                <a:solidFill>
                  <a:srgbClr val="002060"/>
                </a:solidFill>
              </a:rPr>
              <a:t>придбання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цього</a:t>
            </a:r>
            <a:r>
              <a:rPr lang="ru-RU" sz="2400" dirty="0" smtClean="0">
                <a:solidFill>
                  <a:srgbClr val="002060"/>
                </a:solidFill>
              </a:rPr>
              <a:t> активу </a:t>
            </a:r>
            <a:r>
              <a:rPr lang="ru-RU" sz="2400" dirty="0" err="1" smtClean="0">
                <a:solidFill>
                  <a:srgbClr val="002060"/>
                </a:solidFill>
              </a:rPr>
              <a:t>списуються</a:t>
            </a:r>
            <a:r>
              <a:rPr lang="ru-RU" sz="2400" dirty="0" smtClean="0">
                <a:solidFill>
                  <a:srgbClr val="002060"/>
                </a:solidFill>
              </a:rPr>
              <a:t> у поточному </a:t>
            </a:r>
            <a:r>
              <a:rPr lang="ru-RU" sz="2400" dirty="0" err="1" smtClean="0">
                <a:solidFill>
                  <a:srgbClr val="002060"/>
                </a:solidFill>
              </a:rPr>
              <a:t>періоді</a:t>
            </a:r>
            <a:r>
              <a:rPr lang="ru-RU" sz="2400" dirty="0" smtClean="0">
                <a:solidFill>
                  <a:srgbClr val="002060"/>
                </a:solidFill>
              </a:rPr>
              <a:t> на „</a:t>
            </a:r>
            <a:r>
              <a:rPr lang="ru-RU" sz="2400" dirty="0" err="1" smtClean="0">
                <a:solidFill>
                  <a:srgbClr val="002060"/>
                </a:solidFill>
              </a:rPr>
              <a:t>Інші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операційні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витрати</a:t>
            </a:r>
            <a:r>
              <a:rPr lang="ru-RU" sz="2400" dirty="0" smtClean="0">
                <a:solidFill>
                  <a:srgbClr val="002060"/>
                </a:solidFill>
              </a:rPr>
              <a:t>«.</a:t>
            </a:r>
          </a:p>
        </p:txBody>
      </p:sp>
    </p:spTree>
    <p:extLst>
      <p:ext uri="{BB962C8B-B14F-4D97-AF65-F5344CB8AC3E}">
        <p14:creationId xmlns:p14="http://schemas.microsoft.com/office/powerpoint/2010/main" val="323998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3529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itchFamily="49" charset="0"/>
              <a:buChar char="o"/>
            </a:pPr>
            <a:r>
              <a:rPr lang="ru-RU" sz="3600" dirty="0" err="1" smtClean="0">
                <a:solidFill>
                  <a:srgbClr val="002060"/>
                </a:solidFill>
              </a:rPr>
              <a:t>Із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зменшенням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активів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виникають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такі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err="1" smtClean="0">
                <a:solidFill>
                  <a:srgbClr val="002060"/>
                </a:solidFill>
              </a:rPr>
              <a:t>витрати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91580" y="1460977"/>
            <a:ext cx="712879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rgbClr val="FFC000"/>
                </a:solidFill>
              </a:rPr>
              <a:t>списання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матеріалів</a:t>
            </a:r>
            <a:r>
              <a:rPr lang="ru-RU" sz="2000" dirty="0" smtClean="0">
                <a:solidFill>
                  <a:srgbClr val="FFC000"/>
                </a:solidFill>
              </a:rPr>
              <a:t> на </a:t>
            </a:r>
            <a:r>
              <a:rPr lang="ru-RU" sz="2000" dirty="0" err="1" smtClean="0">
                <a:solidFill>
                  <a:srgbClr val="FFC000"/>
                </a:solidFill>
              </a:rPr>
              <a:t>виробництва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продукції</a:t>
            </a:r>
            <a:r>
              <a:rPr lang="ru-RU" sz="2000" dirty="0" smtClean="0">
                <a:solidFill>
                  <a:srgbClr val="FFC000"/>
                </a:solidFill>
              </a:rPr>
              <a:t>, для ремонту </a:t>
            </a:r>
            <a:r>
              <a:rPr lang="ru-RU" sz="2000" dirty="0" err="1" smtClean="0">
                <a:solidFill>
                  <a:srgbClr val="FFC000"/>
                </a:solidFill>
              </a:rPr>
              <a:t>основних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засобів</a:t>
            </a:r>
            <a:r>
              <a:rPr lang="ru-RU" sz="2000" dirty="0" smtClean="0">
                <a:solidFill>
                  <a:srgbClr val="FFC000"/>
                </a:solidFill>
              </a:rPr>
              <a:t>, на </a:t>
            </a:r>
            <a:r>
              <a:rPr lang="ru-RU" sz="2000" dirty="0" err="1" smtClean="0">
                <a:solidFill>
                  <a:srgbClr val="FFC000"/>
                </a:solidFill>
              </a:rPr>
              <a:t>адміністративні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цілі</a:t>
            </a:r>
            <a:r>
              <a:rPr lang="ru-RU" sz="2000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rgbClr val="FFC000"/>
                </a:solidFill>
              </a:rPr>
              <a:t>списання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основних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засобів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нематеріальних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активів</a:t>
            </a:r>
            <a:r>
              <a:rPr lang="ru-RU" sz="2000" dirty="0" smtClean="0">
                <a:solidFill>
                  <a:srgbClr val="FFC000"/>
                </a:solidFill>
              </a:rPr>
              <a:t>, МШП, </a:t>
            </a:r>
            <a:r>
              <a:rPr lang="ru-RU" sz="2000" dirty="0" err="1" smtClean="0">
                <a:solidFill>
                  <a:srgbClr val="FFC000"/>
                </a:solidFill>
              </a:rPr>
              <a:t>що</a:t>
            </a:r>
            <a:r>
              <a:rPr lang="ru-RU" sz="2000" dirty="0" smtClean="0">
                <a:solidFill>
                  <a:srgbClr val="FFC000"/>
                </a:solidFill>
              </a:rPr>
              <a:t> стали </a:t>
            </a:r>
            <a:r>
              <a:rPr lang="ru-RU" sz="2000" dirty="0" err="1" smtClean="0">
                <a:solidFill>
                  <a:srgbClr val="FFC000"/>
                </a:solidFill>
              </a:rPr>
              <a:t>непридатними</a:t>
            </a:r>
            <a:r>
              <a:rPr lang="ru-RU" sz="2000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rgbClr val="FFC000"/>
                </a:solidFill>
              </a:rPr>
              <a:t>нарахування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амортизації</a:t>
            </a:r>
            <a:r>
              <a:rPr lang="ru-RU" sz="2000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rgbClr val="FFC000"/>
                </a:solidFill>
              </a:rPr>
              <a:t>втрати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від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знецінення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запасів</a:t>
            </a:r>
            <a:r>
              <a:rPr lang="ru-RU" sz="2000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rgbClr val="FFC000"/>
                </a:solidFill>
              </a:rPr>
              <a:t>нестачі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запасів</a:t>
            </a:r>
            <a:r>
              <a:rPr lang="ru-RU" sz="2000" dirty="0" smtClean="0">
                <a:solidFill>
                  <a:srgbClr val="FFC000"/>
                </a:solidFill>
              </a:rPr>
              <a:t> (</a:t>
            </a:r>
            <a:r>
              <a:rPr lang="ru-RU" sz="2000" dirty="0" err="1" smtClean="0">
                <a:solidFill>
                  <a:srgbClr val="FFC000"/>
                </a:solidFill>
              </a:rPr>
              <a:t>товарів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готової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продукції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комплектуючих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виробів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сировини</a:t>
            </a:r>
            <a:r>
              <a:rPr lang="ru-RU" sz="2000" dirty="0" smtClean="0">
                <a:solidFill>
                  <a:srgbClr val="FFC000"/>
                </a:solidFill>
              </a:rPr>
              <a:t>);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rgbClr val="FFC000"/>
                </a:solidFill>
              </a:rPr>
              <a:t>належні</a:t>
            </a:r>
            <a:r>
              <a:rPr lang="ru-RU" sz="2000" dirty="0" smtClean="0">
                <a:solidFill>
                  <a:srgbClr val="FFC000"/>
                </a:solidFill>
              </a:rPr>
              <a:t> до </a:t>
            </a:r>
            <a:r>
              <a:rPr lang="ru-RU" sz="2000" dirty="0" err="1" smtClean="0">
                <a:solidFill>
                  <a:srgbClr val="FFC000"/>
                </a:solidFill>
              </a:rPr>
              <a:t>сплати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або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сплачені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штрафи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пені</a:t>
            </a:r>
            <a:r>
              <a:rPr lang="ru-RU" sz="2000" dirty="0" smtClean="0">
                <a:solidFill>
                  <a:srgbClr val="FFC000"/>
                </a:solidFill>
              </a:rPr>
              <a:t>, неустойки;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rgbClr val="FFC000"/>
                </a:solidFill>
              </a:rPr>
              <a:t>нарахування</a:t>
            </a:r>
            <a:r>
              <a:rPr lang="ru-RU" sz="2000" dirty="0" smtClean="0">
                <a:solidFill>
                  <a:srgbClr val="FFC000"/>
                </a:solidFill>
              </a:rPr>
              <a:t> резерву </a:t>
            </a:r>
            <a:r>
              <a:rPr lang="ru-RU" sz="2000" dirty="0" err="1" smtClean="0">
                <a:solidFill>
                  <a:srgbClr val="FFC000"/>
                </a:solidFill>
              </a:rPr>
              <a:t>сумнівних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боргів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або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списання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дебіторської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заборгованості</a:t>
            </a:r>
            <a:r>
              <a:rPr lang="ru-RU" sz="2000" dirty="0" smtClean="0">
                <a:solidFill>
                  <a:srgbClr val="FFC000"/>
                </a:solidFill>
              </a:rPr>
              <a:t>, яка не </a:t>
            </a:r>
            <a:r>
              <a:rPr lang="ru-RU" sz="2000" dirty="0" err="1" smtClean="0">
                <a:solidFill>
                  <a:srgbClr val="FFC000"/>
                </a:solidFill>
              </a:rPr>
              <a:t>сплачена</a:t>
            </a:r>
            <a:r>
              <a:rPr lang="ru-RU" sz="2000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2000" dirty="0" err="1" smtClean="0">
                <a:solidFill>
                  <a:srgbClr val="FFC000"/>
                </a:solidFill>
              </a:rPr>
              <a:t>благодійні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внески</a:t>
            </a:r>
            <a:r>
              <a:rPr lang="ru-RU" sz="2000" dirty="0" smtClean="0">
                <a:solidFill>
                  <a:srgbClr val="FFC000"/>
                </a:solidFill>
              </a:rPr>
              <a:t>.</a:t>
            </a:r>
            <a:endParaRPr lang="ru-RU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39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868693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002060"/>
                </a:solidFill>
              </a:rPr>
              <a:t>Зобов'язанням</a:t>
            </a:r>
            <a:r>
              <a:rPr lang="ru-RU" sz="2400" dirty="0" smtClean="0">
                <a:solidFill>
                  <a:srgbClr val="002060"/>
                </a:solidFill>
              </a:rPr>
              <a:t> є </a:t>
            </a:r>
            <a:r>
              <a:rPr lang="ru-RU" sz="2400" dirty="0" err="1" smtClean="0">
                <a:solidFill>
                  <a:srgbClr val="002060"/>
                </a:solidFill>
              </a:rPr>
              <a:t>заборгованість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що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виникла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внаслідок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минулих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подій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погашення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якої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призведе</a:t>
            </a:r>
            <a:r>
              <a:rPr lang="ru-RU" sz="2400" dirty="0" smtClean="0">
                <a:solidFill>
                  <a:srgbClr val="002060"/>
                </a:solidFill>
              </a:rPr>
              <a:t> до </a:t>
            </a:r>
            <a:r>
              <a:rPr lang="ru-RU" sz="2400" dirty="0" err="1" smtClean="0">
                <a:solidFill>
                  <a:srgbClr val="002060"/>
                </a:solidFill>
              </a:rPr>
              <a:t>зменшення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ресурсів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підприємства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</a:rPr>
              <a:t>які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втілюють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економічні</a:t>
            </a:r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</a:rPr>
              <a:t>вигоди</a:t>
            </a:r>
            <a:r>
              <a:rPr lang="ru-RU" sz="2400" dirty="0" smtClean="0">
                <a:solidFill>
                  <a:srgbClr val="002060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ru-RU" sz="2000" dirty="0" smtClean="0">
                <a:solidFill>
                  <a:srgbClr val="002060"/>
                </a:solidFill>
              </a:rPr>
              <a:t>До </a:t>
            </a:r>
            <a:r>
              <a:rPr lang="ru-RU" sz="2000" dirty="0" err="1" smtClean="0">
                <a:solidFill>
                  <a:srgbClr val="002060"/>
                </a:solidFill>
              </a:rPr>
              <a:t>витрат</a:t>
            </a:r>
            <a:r>
              <a:rPr lang="ru-RU" sz="2000" dirty="0" smtClean="0">
                <a:solidFill>
                  <a:srgbClr val="002060"/>
                </a:solidFill>
              </a:rPr>
              <a:t>, </a:t>
            </a:r>
            <a:r>
              <a:rPr lang="ru-RU" sz="2000" dirty="0" err="1" smtClean="0">
                <a:solidFill>
                  <a:srgbClr val="002060"/>
                </a:solidFill>
              </a:rPr>
              <a:t>що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збільшують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зобов'язання</a:t>
            </a:r>
            <a:r>
              <a:rPr lang="ru-RU" sz="2000" dirty="0" smtClean="0">
                <a:solidFill>
                  <a:srgbClr val="002060"/>
                </a:solidFill>
              </a:rPr>
              <a:t>, належать </a:t>
            </a:r>
            <a:r>
              <a:rPr lang="ru-RU" sz="2000" dirty="0" err="1" smtClean="0">
                <a:solidFill>
                  <a:srgbClr val="002060"/>
                </a:solidFill>
              </a:rPr>
              <a:t>такі</a:t>
            </a:r>
            <a:r>
              <a:rPr lang="ru-RU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err="1" smtClean="0">
                <a:solidFill>
                  <a:srgbClr val="002060"/>
                </a:solidFill>
              </a:rPr>
              <a:t>нарахування</a:t>
            </a:r>
            <a:r>
              <a:rPr lang="ru-RU" sz="2000" dirty="0" smtClean="0">
                <a:solidFill>
                  <a:srgbClr val="002060"/>
                </a:solidFill>
              </a:rPr>
              <a:t>:</a:t>
            </a:r>
          </a:p>
          <a:p>
            <a:pPr marL="285750" indent="-285750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FFC000"/>
                </a:solidFill>
              </a:rPr>
              <a:t>заробітної</a:t>
            </a:r>
            <a:r>
              <a:rPr lang="ru-RU" dirty="0" smtClean="0">
                <a:solidFill>
                  <a:srgbClr val="FFC000"/>
                </a:solidFill>
              </a:rPr>
              <a:t> плати </a:t>
            </a:r>
            <a:r>
              <a:rPr lang="ru-RU" dirty="0" err="1" smtClean="0">
                <a:solidFill>
                  <a:srgbClr val="FFC000"/>
                </a:solidFill>
              </a:rPr>
              <a:t>працівникам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підприємства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які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перебувають</a:t>
            </a:r>
            <a:r>
              <a:rPr lang="ru-RU" dirty="0" smtClean="0">
                <a:solidFill>
                  <a:srgbClr val="FFC000"/>
                </a:solidFill>
              </a:rPr>
              <a:t> з ним у </a:t>
            </a:r>
            <a:r>
              <a:rPr lang="ru-RU" dirty="0" err="1" smtClean="0">
                <a:solidFill>
                  <a:srgbClr val="FFC000"/>
                </a:solidFill>
              </a:rPr>
              <a:t>трудових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відносинах</a:t>
            </a:r>
            <a:r>
              <a:rPr lang="ru-RU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FFC000"/>
                </a:solidFill>
              </a:rPr>
              <a:t>податків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зборів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обов'язкових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платежів</a:t>
            </a:r>
            <a:r>
              <a:rPr lang="ru-RU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FFC000"/>
                </a:solidFill>
              </a:rPr>
              <a:t>відрахувань</a:t>
            </a:r>
            <a:r>
              <a:rPr lang="ru-RU" dirty="0" smtClean="0">
                <a:solidFill>
                  <a:srgbClr val="FFC000"/>
                </a:solidFill>
              </a:rPr>
              <a:t> на </a:t>
            </a:r>
            <a:r>
              <a:rPr lang="ru-RU" dirty="0" err="1" smtClean="0">
                <a:solidFill>
                  <a:srgbClr val="FFC000"/>
                </a:solidFill>
              </a:rPr>
              <a:t>страхування</a:t>
            </a:r>
            <a:r>
              <a:rPr lang="ru-RU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FFC000"/>
                </a:solidFill>
              </a:rPr>
              <a:t>орендної</a:t>
            </a:r>
            <a:r>
              <a:rPr lang="ru-RU" dirty="0" smtClean="0">
                <a:solidFill>
                  <a:srgbClr val="FFC000"/>
                </a:solidFill>
              </a:rPr>
              <a:t> плати, </a:t>
            </a:r>
            <a:r>
              <a:rPr lang="ru-RU" dirty="0" err="1" smtClean="0">
                <a:solidFill>
                  <a:srgbClr val="FFC000"/>
                </a:solidFill>
              </a:rPr>
              <a:t>комунальних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послуг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витрат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зв'язку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послуг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реклами</a:t>
            </a:r>
            <a:r>
              <a:rPr lang="ru-RU" dirty="0" smtClean="0">
                <a:solidFill>
                  <a:srgbClr val="FFC00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dirty="0" err="1" smtClean="0">
                <a:solidFill>
                  <a:srgbClr val="FFC000"/>
                </a:solidFill>
              </a:rPr>
              <a:t>послуг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сторонніх</a:t>
            </a:r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err="1" smtClean="0">
                <a:solidFill>
                  <a:srgbClr val="FFC000"/>
                </a:solidFill>
              </a:rPr>
              <a:t>організацій</a:t>
            </a:r>
            <a:r>
              <a:rPr lang="ru-RU" dirty="0" smtClean="0">
                <a:solidFill>
                  <a:srgbClr val="FFC000"/>
                </a:solidFill>
              </a:rPr>
              <a:t> (</a:t>
            </a:r>
            <a:r>
              <a:rPr lang="ru-RU" dirty="0" err="1" smtClean="0">
                <a:solidFill>
                  <a:srgbClr val="FFC000"/>
                </a:solidFill>
              </a:rPr>
              <a:t>медичних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консультаційних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юридичних</a:t>
            </a:r>
            <a:r>
              <a:rPr lang="ru-RU" dirty="0" smtClean="0">
                <a:solidFill>
                  <a:srgbClr val="FFC000"/>
                </a:solidFill>
              </a:rPr>
              <a:t>, </a:t>
            </a:r>
            <a:r>
              <a:rPr lang="ru-RU" dirty="0" err="1" smtClean="0">
                <a:solidFill>
                  <a:srgbClr val="FFC000"/>
                </a:solidFill>
              </a:rPr>
              <a:t>аудиторських</a:t>
            </a:r>
            <a:r>
              <a:rPr lang="ru-RU" dirty="0" smtClean="0">
                <a:solidFill>
                  <a:srgbClr val="FFC000"/>
                </a:solidFill>
              </a:rPr>
              <a:t>).</a:t>
            </a:r>
            <a:endParaRPr lang="ru-RU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2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</TotalTime>
  <Words>568</Words>
  <Application>Microsoft Office PowerPoint</Application>
  <PresentationFormat>Экран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HOME</dc:creator>
  <cp:lastModifiedBy>HOME</cp:lastModifiedBy>
  <cp:revision>5</cp:revision>
  <dcterms:created xsi:type="dcterms:W3CDTF">2015-02-05T19:32:35Z</dcterms:created>
  <dcterms:modified xsi:type="dcterms:W3CDTF">2015-02-07T23:42:56Z</dcterms:modified>
</cp:coreProperties>
</file>