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8" r:id="rId14"/>
    <p:sldId id="267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CEEE5AA-92BB-4AFC-AE87-C679BEE303D5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13D54C5-AC1F-4430-AE9B-2557F6C6221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EEE5AA-92BB-4AFC-AE87-C679BEE303D5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3D54C5-AC1F-4430-AE9B-2557F6C622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CEEE5AA-92BB-4AFC-AE87-C679BEE303D5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13D54C5-AC1F-4430-AE9B-2557F6C622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EEE5AA-92BB-4AFC-AE87-C679BEE303D5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3D54C5-AC1F-4430-AE9B-2557F6C622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CEEE5AA-92BB-4AFC-AE87-C679BEE303D5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13D54C5-AC1F-4430-AE9B-2557F6C6221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EEE5AA-92BB-4AFC-AE87-C679BEE303D5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3D54C5-AC1F-4430-AE9B-2557F6C622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EEE5AA-92BB-4AFC-AE87-C679BEE303D5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3D54C5-AC1F-4430-AE9B-2557F6C622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EEE5AA-92BB-4AFC-AE87-C679BEE303D5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3D54C5-AC1F-4430-AE9B-2557F6C622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CEEE5AA-92BB-4AFC-AE87-C679BEE303D5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3D54C5-AC1F-4430-AE9B-2557F6C622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EEE5AA-92BB-4AFC-AE87-C679BEE303D5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3D54C5-AC1F-4430-AE9B-2557F6C622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EEE5AA-92BB-4AFC-AE87-C679BEE303D5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3D54C5-AC1F-4430-AE9B-2557F6C6221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CEEE5AA-92BB-4AFC-AE87-C679BEE303D5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13D54C5-AC1F-4430-AE9B-2557F6C6221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1643050"/>
            <a:ext cx="5105400" cy="2868168"/>
          </a:xfrm>
        </p:spPr>
        <p:txBody>
          <a:bodyPr/>
          <a:lstStyle/>
          <a:p>
            <a:r>
              <a:rPr lang="uk-UA" sz="1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Фурі</a:t>
            </a:r>
            <a:br>
              <a:rPr lang="uk-UA" sz="1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42076">
            <a:off x="-1463786" y="2307083"/>
            <a:ext cx="2143140" cy="571504"/>
          </a:xfrm>
        </p:spPr>
        <p:txBody>
          <a:bodyPr>
            <a:noAutofit/>
          </a:bodyPr>
          <a:lstStyle/>
          <a:p>
            <a:r>
              <a:rPr lang="uk-UA" sz="23900" b="1" dirty="0" smtClean="0">
                <a:solidFill>
                  <a:srgbClr val="FF0000"/>
                </a:solidFill>
                <a:latin typeface="Arno Pro Smbd Caption" pitchFamily="18" charset="0"/>
              </a:rPr>
              <a:t>?</a:t>
            </a:r>
            <a:endParaRPr lang="ru-RU" sz="23900" b="1" dirty="0">
              <a:solidFill>
                <a:srgbClr val="FF0000"/>
              </a:solidFill>
              <a:latin typeface="Arno Pro Smbd Caption" pitchFamily="18" charset="0"/>
            </a:endParaRPr>
          </a:p>
        </p:txBody>
      </p:sp>
      <p:pic>
        <p:nvPicPr>
          <p:cNvPr id="15362" name="Picture 2" descr="http://lionsworld.narod.ru/img/fu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876"/>
            <a:ext cx="2287631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8143900" cy="9658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Поняття</a:t>
            </a:r>
            <a:r>
              <a:rPr lang="ru-RU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b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субкультури</a:t>
            </a:r>
            <a:r>
              <a:rPr lang="ru-RU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furry </a:t>
            </a:r>
            <a:r>
              <a:rPr lang="ru-RU" b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поєднує</a:t>
            </a:r>
            <a:r>
              <a:rPr lang="ru-RU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: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8072462" cy="542926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1.Шанувальників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анімаційних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фільмів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3200" dirty="0" err="1" smtClean="0">
                <a:latin typeface="Century Gothic" pitchFamily="34" charset="0"/>
              </a:rPr>
              <a:t>або</a:t>
            </a:r>
            <a:r>
              <a:rPr lang="ru-RU" sz="3200" dirty="0" smtClean="0">
                <a:latin typeface="Century Gothic" pitchFamily="34" charset="0"/>
              </a:rPr>
              <a:t> </a:t>
            </a:r>
            <a:r>
              <a:rPr lang="ru-RU" sz="3200" dirty="0" err="1" smtClean="0">
                <a:latin typeface="Century Gothic" pitchFamily="34" charset="0"/>
              </a:rPr>
              <a:t>оповідань</a:t>
            </a:r>
            <a:r>
              <a:rPr lang="ru-RU" sz="3200" dirty="0" smtClean="0">
                <a:latin typeface="Century Gothic" pitchFamily="34" charset="0"/>
              </a:rPr>
              <a:t> </a:t>
            </a:r>
            <a:r>
              <a:rPr lang="ru-RU" sz="3200" dirty="0" err="1" smtClean="0">
                <a:latin typeface="Century Gothic" pitchFamily="34" charset="0"/>
              </a:rPr>
              <a:t>з</a:t>
            </a:r>
            <a:r>
              <a:rPr lang="ru-RU" sz="3200" dirty="0" smtClean="0">
                <a:latin typeface="Century Gothic" pitchFamily="34" charset="0"/>
              </a:rPr>
              <a:t> </a:t>
            </a:r>
            <a:r>
              <a:rPr lang="ru-RU" sz="3200" dirty="0" err="1" smtClean="0">
                <a:latin typeface="Century Gothic" pitchFamily="34" charset="0"/>
              </a:rPr>
              <a:t>участю</a:t>
            </a:r>
            <a:r>
              <a:rPr lang="ru-RU" sz="3200" dirty="0" smtClean="0">
                <a:latin typeface="Century Gothic" pitchFamily="34" charset="0"/>
              </a:rPr>
              <a:t> </a:t>
            </a:r>
            <a:r>
              <a:rPr lang="ru-RU" sz="3200" dirty="0" err="1" smtClean="0">
                <a:latin typeface="Century Gothic" pitchFamily="34" charset="0"/>
              </a:rPr>
              <a:t>антропоморфних</a:t>
            </a:r>
            <a:r>
              <a:rPr lang="ru-RU" sz="3200" dirty="0" smtClean="0">
                <a:latin typeface="Century Gothic" pitchFamily="34" charset="0"/>
              </a:rPr>
              <a:t> </a:t>
            </a:r>
            <a:r>
              <a:rPr lang="ru-RU" sz="3200" dirty="0" err="1" smtClean="0">
                <a:latin typeface="Century Gothic" pitchFamily="34" charset="0"/>
              </a:rPr>
              <a:t>тварин</a:t>
            </a:r>
            <a:r>
              <a:rPr lang="ru-RU" sz="3200" dirty="0" smtClean="0">
                <a:latin typeface="Century Gothic" pitchFamily="34" charset="0"/>
              </a:rPr>
              <a:t>. </a:t>
            </a:r>
            <a:r>
              <a:rPr lang="ru-RU" sz="3200" dirty="0" err="1" smtClean="0">
                <a:latin typeface="Century Gothic" pitchFamily="34" charset="0"/>
              </a:rPr>
              <a:t>Наприклад</a:t>
            </a:r>
            <a:r>
              <a:rPr lang="ru-RU" sz="3200" dirty="0" smtClean="0">
                <a:latin typeface="Century Gothic" pitchFamily="34" charset="0"/>
              </a:rPr>
              <a:t>: </a:t>
            </a:r>
            <a:r>
              <a:rPr lang="ru-RU" sz="3200" dirty="0" err="1" smtClean="0">
                <a:latin typeface="Century Gothic" pitchFamily="34" charset="0"/>
              </a:rPr>
              <a:t>мультфільм</a:t>
            </a:r>
            <a:r>
              <a:rPr lang="ru-RU" sz="3200" dirty="0" smtClean="0">
                <a:latin typeface="Century Gothic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Century Gothic" pitchFamily="34" charset="0"/>
              </a:rPr>
              <a:t>«</a:t>
            </a:r>
            <a:r>
              <a:rPr lang="en-US" sz="3200" dirty="0" smtClean="0">
                <a:solidFill>
                  <a:srgbClr val="FF0000"/>
                </a:solidFill>
                <a:latin typeface="Century Gothic" pitchFamily="34" charset="0"/>
              </a:rPr>
              <a:t>The Lion King»</a:t>
            </a:r>
            <a:r>
              <a:rPr lang="en-US" sz="3200" dirty="0" smtClean="0">
                <a:latin typeface="Century Gothic" pitchFamily="34" charset="0"/>
              </a:rPr>
              <a:t> </a:t>
            </a:r>
            <a:r>
              <a:rPr lang="ru-RU" sz="3200" dirty="0" err="1" smtClean="0">
                <a:latin typeface="Century Gothic" pitchFamily="34" charset="0"/>
              </a:rPr>
              <a:t>або</a:t>
            </a:r>
            <a:r>
              <a:rPr lang="ru-RU" sz="3200" dirty="0" smtClean="0">
                <a:latin typeface="Century Gothic" pitchFamily="34" charset="0"/>
              </a:rPr>
              <a:t> цикл </a:t>
            </a:r>
            <a:r>
              <a:rPr lang="ru-RU" sz="3200" dirty="0" err="1" smtClean="0">
                <a:latin typeface="Century Gothic" pitchFamily="34" charset="0"/>
              </a:rPr>
              <a:t>романів</a:t>
            </a:r>
            <a:r>
              <a:rPr lang="ru-RU" sz="3200" dirty="0" smtClean="0">
                <a:latin typeface="Century Gothic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Century Gothic" pitchFamily="34" charset="0"/>
              </a:rPr>
              <a:t>«</a:t>
            </a:r>
            <a:r>
              <a:rPr lang="ru-RU" sz="3200" dirty="0" err="1" smtClean="0">
                <a:solidFill>
                  <a:srgbClr val="FF0000"/>
                </a:solidFill>
                <a:latin typeface="Century Gothic" pitchFamily="34" charset="0"/>
              </a:rPr>
              <a:t>Редволл</a:t>
            </a:r>
            <a:r>
              <a:rPr lang="ru-RU" sz="3200" dirty="0" smtClean="0">
                <a:solidFill>
                  <a:srgbClr val="FF0000"/>
                </a:solidFill>
                <a:latin typeface="Century Gothic" pitchFamily="34" charset="0"/>
              </a:rPr>
              <a:t>» </a:t>
            </a:r>
            <a:r>
              <a:rPr lang="ru-RU" sz="3200" dirty="0" err="1" smtClean="0">
                <a:latin typeface="Century Gothic" pitchFamily="34" charset="0"/>
              </a:rPr>
              <a:t>письменника</a:t>
            </a:r>
            <a:r>
              <a:rPr lang="ru-RU" sz="3200" dirty="0" smtClean="0">
                <a:latin typeface="Century Gothic" pitchFamily="34" charset="0"/>
              </a:rPr>
              <a:t> </a:t>
            </a:r>
            <a:r>
              <a:rPr lang="ru-RU" sz="3200" dirty="0" err="1" smtClean="0">
                <a:latin typeface="Century Gothic" pitchFamily="34" charset="0"/>
              </a:rPr>
              <a:t>Брайена</a:t>
            </a:r>
            <a:r>
              <a:rPr lang="ru-RU" sz="3200" dirty="0" smtClean="0">
                <a:latin typeface="Century Gothic" pitchFamily="34" charset="0"/>
              </a:rPr>
              <a:t> </a:t>
            </a:r>
            <a:r>
              <a:rPr lang="ru-RU" sz="3200" dirty="0" err="1" smtClean="0">
                <a:latin typeface="Century Gothic" pitchFamily="34" charset="0"/>
              </a:rPr>
              <a:t>Джейкса</a:t>
            </a:r>
            <a:r>
              <a:rPr lang="ru-RU" sz="3200" dirty="0" smtClean="0">
                <a:latin typeface="Century Gothic" pitchFamily="34" charset="0"/>
              </a:rPr>
              <a:t>.</a:t>
            </a:r>
          </a:p>
          <a:p>
            <a:pPr algn="ctr">
              <a:buNone/>
            </a:pP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2.Художників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що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полюбляють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малювати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антропоморфних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тварин</a:t>
            </a:r>
            <a:r>
              <a:rPr lang="ru-RU" sz="3200" dirty="0" smtClean="0">
                <a:latin typeface="Century Gothic" pitchFamily="34" charset="0"/>
              </a:rPr>
              <a:t>, </a:t>
            </a:r>
            <a:r>
              <a:rPr lang="ru-RU" sz="3200" dirty="0" err="1" smtClean="0">
                <a:latin typeface="Century Gothic" pitchFamily="34" charset="0"/>
              </a:rPr>
              <a:t>тобто</a:t>
            </a:r>
            <a:r>
              <a:rPr lang="ru-RU" sz="3200" dirty="0" smtClean="0">
                <a:latin typeface="Century Gothic" pitchFamily="34" charset="0"/>
              </a:rPr>
              <a:t> </a:t>
            </a:r>
            <a:r>
              <a:rPr lang="ru-RU" sz="3200" dirty="0" err="1" smtClean="0">
                <a:latin typeface="Century Gothic" pitchFamily="34" charset="0"/>
              </a:rPr>
              <a:t>митців</a:t>
            </a:r>
            <a:r>
              <a:rPr lang="ru-RU" sz="3200" dirty="0" smtClean="0">
                <a:latin typeface="Century Gothic" pitchFamily="34" charset="0"/>
              </a:rPr>
              <a:t> </a:t>
            </a:r>
            <a:r>
              <a:rPr lang="ru-RU" sz="3200" dirty="0" err="1" smtClean="0">
                <a:latin typeface="Century Gothic" pitchFamily="34" charset="0"/>
              </a:rPr>
              <a:t>фурі-арта</a:t>
            </a:r>
            <a:r>
              <a:rPr lang="ru-RU" sz="3200" dirty="0" smtClean="0">
                <a:latin typeface="Century Gothic" pitchFamily="34" charset="0"/>
              </a:rPr>
              <a:t>.</a:t>
            </a:r>
          </a:p>
          <a:p>
            <a:pPr algn="ctr">
              <a:buNone/>
            </a:pP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3.Усіх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хто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ототожнює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себе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антропоморфними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тваринами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zdroj.zla.cz/other2/furrygamesmidwestfurfest2006greenre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900" cy="3842005"/>
          </a:xfrm>
          <a:prstGeom prst="rect">
            <a:avLst/>
          </a:prstGeom>
          <a:noFill/>
        </p:spPr>
      </p:pic>
      <p:pic>
        <p:nvPicPr>
          <p:cNvPr id="3" name="Picture 2" descr="http://zdroj.zla.cz/other2/furrygamesmidwestfurfest2006greenre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15995"/>
            <a:ext cx="8143900" cy="3842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latin typeface="Arno Pro Smbd Caption" pitchFamily="18" charset="0"/>
              </a:rPr>
              <a:t>Важливо</a:t>
            </a:r>
            <a:r>
              <a:rPr lang="ru-RU" dirty="0" smtClean="0">
                <a:latin typeface="Arno Pro Smbd Caption" pitchFamily="18" charset="0"/>
              </a:rPr>
              <a:t> </a:t>
            </a:r>
            <a:r>
              <a:rPr lang="ru-RU" dirty="0" err="1" smtClean="0">
                <a:latin typeface="Arno Pro Smbd Caption" pitchFamily="18" charset="0"/>
              </a:rPr>
              <a:t>розрізняти</a:t>
            </a:r>
            <a:r>
              <a:rPr lang="ru-RU" dirty="0" smtClean="0">
                <a:latin typeface="Arno Pro Smbd Caption" pitchFamily="18" charset="0"/>
              </a:rPr>
              <a:t>!</a:t>
            </a:r>
            <a:endParaRPr lang="ru-RU" dirty="0">
              <a:latin typeface="Arno Pro Smbd Captio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8072462" cy="49292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	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Важливо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розрізняти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феномен </a:t>
            </a:r>
            <a:r>
              <a:rPr lang="en-US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furry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і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субкультуру </a:t>
            </a:r>
            <a:r>
              <a:rPr lang="en-US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furry</a:t>
            </a: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.</a:t>
            </a:r>
            <a:endParaRPr lang="uk-UA" sz="28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Caption" pitchFamily="18" charset="0"/>
            </a:endParaRPr>
          </a:p>
          <a:p>
            <a:pPr>
              <a:buNone/>
            </a:pP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	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Наприклад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, субкультура 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драконів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 походить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з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феномену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furry,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але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відрізняється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від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фурі-субкультури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унікальними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взаєминами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між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"драконами" та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загальним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устроєм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їх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співтовариства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.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Поняття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«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драконність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» схоже на «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фурність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»,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єдина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відміність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це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те,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що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саме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драконів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наділяють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людськими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якостями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, а не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тварин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.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Captio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http://upload.wikimedia.org/wikipedia/commons/thumb/b/b6/GR_MFF2006_Fursuiters_BJ_Buttons_and_Cobalt_balloons.jpg/385px-GR_MFF2006_Fursuiters_BJ_Buttons_and_Cobalt_balloon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0" name="Picture 4" descr="http://upload.wikimedia.org/wikipedia/commons/thumb/b/b6/GR_MFF2006_Fursuiters_BJ_Buttons_and_Cobalt_balloons.jpg/385px-GR_MFF2006_Fursuiters_BJ_Buttons_and_Cobalt_ballo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29124" cy="6858000"/>
          </a:xfrm>
          <a:prstGeom prst="rect">
            <a:avLst/>
          </a:prstGeom>
          <a:noFill/>
        </p:spPr>
      </p:pic>
      <p:pic>
        <p:nvPicPr>
          <p:cNvPr id="24582" name="Picture 6" descr="http://stat17.privet.ru/lr/092513ad8bae1b98455e0a32e8e157d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5353"/>
            <a:ext cx="4714877" cy="6852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072462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600" i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Отже</a:t>
            </a:r>
            <a:r>
              <a:rPr lang="ru-RU" dirty="0" smtClean="0">
                <a:latin typeface="Arno Pro Smbd Caption" pitchFamily="18" charset="0"/>
              </a:rPr>
              <a:t>, </a:t>
            </a:r>
            <a:r>
              <a:rPr lang="ru-RU" i="1" dirty="0" err="1" smtClean="0">
                <a:solidFill>
                  <a:schemeClr val="bg2">
                    <a:lumMod val="50000"/>
                  </a:schemeClr>
                </a:solidFill>
                <a:latin typeface="Arno Pro Smbd Caption" pitchFamily="18" charset="0"/>
              </a:rPr>
              <a:t>особливістю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solidFill>
                  <a:schemeClr val="bg2">
                    <a:lumMod val="50000"/>
                  </a:schemeClr>
                </a:solidFill>
                <a:latin typeface="Arno Pro Smbd Caption" pitchFamily="18" charset="0"/>
              </a:rPr>
              <a:t>субкультури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latin typeface="Arno Pro Smbd Caption" pitchFamily="18" charset="0"/>
              </a:rPr>
              <a:t> 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Arno Pro Smbd Caption" pitchFamily="18" charset="0"/>
              </a:rPr>
              <a:t>furry </a:t>
            </a:r>
            <a:r>
              <a:rPr lang="ru-RU" i="1" dirty="0" err="1" smtClean="0">
                <a:latin typeface="Arno Pro Smbd Caption" pitchFamily="18" charset="0"/>
              </a:rPr>
              <a:t>є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самоототожнення</a:t>
            </a:r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частини</a:t>
            </a:r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її</a:t>
            </a:r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представників</a:t>
            </a:r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з</a:t>
            </a:r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антропоморфними</a:t>
            </a:r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тваринами</a:t>
            </a:r>
            <a:r>
              <a:rPr lang="ru-RU" i="1" dirty="0" smtClean="0">
                <a:latin typeface="Arno Pro Smbd Caption" pitchFamily="18" charset="0"/>
              </a:rPr>
              <a:t>, </a:t>
            </a:r>
            <a:r>
              <a:rPr lang="ru-RU" i="1" dirty="0" err="1" smtClean="0">
                <a:latin typeface="Arno Pro Smbd Caption" pitchFamily="18" charset="0"/>
              </a:rPr>
              <a:t>що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є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прагненням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походити</a:t>
            </a:r>
            <a:r>
              <a:rPr lang="ru-RU" i="1" dirty="0" smtClean="0">
                <a:latin typeface="Arno Pro Smbd Caption" pitchFamily="18" charset="0"/>
              </a:rPr>
              <a:t> на </a:t>
            </a:r>
            <a:r>
              <a:rPr lang="ru-RU" i="1" dirty="0" err="1" smtClean="0">
                <a:latin typeface="Arno Pro Smbd Caption" pitchFamily="18" charset="0"/>
              </a:rPr>
              <a:t>тварину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своїми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поведінкою</a:t>
            </a:r>
            <a:r>
              <a:rPr lang="ru-RU" i="1" dirty="0" smtClean="0">
                <a:latin typeface="Arno Pro Smbd Caption" pitchFamily="18" charset="0"/>
              </a:rPr>
              <a:t> та </a:t>
            </a:r>
            <a:r>
              <a:rPr lang="ru-RU" i="1" dirty="0" err="1" smtClean="0">
                <a:latin typeface="Arno Pro Smbd Caption" pitchFamily="18" charset="0"/>
              </a:rPr>
              <a:t>зовнішним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виглядом</a:t>
            </a:r>
            <a:r>
              <a:rPr lang="ru-RU" i="1" dirty="0" smtClean="0">
                <a:latin typeface="Arno Pro Smbd Caption" pitchFamily="18" charset="0"/>
              </a:rPr>
              <a:t>, </a:t>
            </a:r>
            <a:r>
              <a:rPr lang="ru-RU" i="1" dirty="0" err="1" smtClean="0">
                <a:latin typeface="Arno Pro Smbd Caption" pitchFamily="18" charset="0"/>
              </a:rPr>
              <a:t>або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переважно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прагненням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малювати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певний</a:t>
            </a:r>
            <a:r>
              <a:rPr lang="ru-RU" i="1" dirty="0" smtClean="0">
                <a:latin typeface="Arno Pro Smbd Caption" pitchFamily="18" charset="0"/>
              </a:rPr>
              <a:t> вид </a:t>
            </a:r>
            <a:r>
              <a:rPr lang="ru-RU" i="1" dirty="0" err="1" smtClean="0">
                <a:latin typeface="Arno Pro Smbd Caption" pitchFamily="18" charset="0"/>
              </a:rPr>
              <a:t>тварин</a:t>
            </a:r>
            <a:r>
              <a:rPr lang="ru-RU" i="1" dirty="0" smtClean="0">
                <a:latin typeface="Arno Pro Smbd Caption" pitchFamily="18" charset="0"/>
              </a:rPr>
              <a:t>.</a:t>
            </a:r>
          </a:p>
          <a:p>
            <a:pPr>
              <a:buNone/>
            </a:pPr>
            <a:r>
              <a:rPr lang="ru-RU" i="1" dirty="0" smtClean="0">
                <a:latin typeface="Arno Pro Smbd Caption" pitchFamily="18" charset="0"/>
              </a:rPr>
              <a:t>	</a:t>
            </a:r>
            <a:r>
              <a:rPr lang="ru-RU" i="1" dirty="0" err="1" smtClean="0">
                <a:latin typeface="Arno Pro Smbd Caption" pitchFamily="18" charset="0"/>
              </a:rPr>
              <a:t>Кожен</a:t>
            </a:r>
            <a:r>
              <a:rPr lang="ru-RU" i="1" dirty="0" smtClean="0">
                <a:latin typeface="Arno Pro Smbd Caption" pitchFamily="18" charset="0"/>
              </a:rPr>
              <a:t>, </a:t>
            </a:r>
            <a:r>
              <a:rPr lang="ru-RU" i="1" dirty="0" err="1" smtClean="0">
                <a:latin typeface="Arno Pro Smbd Caption" pitchFamily="18" charset="0"/>
              </a:rPr>
              <a:t>хто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ідентифікує</a:t>
            </a:r>
            <a:r>
              <a:rPr lang="ru-RU" i="1" dirty="0" smtClean="0">
                <a:latin typeface="Arno Pro Smbd Caption" pitchFamily="18" charset="0"/>
              </a:rPr>
              <a:t> себе як </a:t>
            </a:r>
            <a:r>
              <a:rPr lang="ru-RU" i="1" dirty="0" err="1" smtClean="0">
                <a:latin typeface="Arno Pro Smbd Caption" pitchFamily="18" charset="0"/>
              </a:rPr>
              <a:t>фурі</a:t>
            </a:r>
            <a:r>
              <a:rPr lang="ru-RU" i="1" dirty="0" smtClean="0">
                <a:latin typeface="Arno Pro Smbd Caption" pitchFamily="18" charset="0"/>
              </a:rPr>
              <a:t>, </a:t>
            </a:r>
            <a:r>
              <a:rPr lang="ru-RU" i="1" dirty="0" err="1" smtClean="0">
                <a:latin typeface="Arno Pro Smbd Caption" pitchFamily="18" charset="0"/>
              </a:rPr>
              <a:t>сприймає</a:t>
            </a:r>
            <a:r>
              <a:rPr lang="ru-RU" i="1" dirty="0" smtClean="0">
                <a:latin typeface="Arno Pro Smbd Caption" pitchFamily="18" charset="0"/>
              </a:rPr>
              <a:t> образ </a:t>
            </a:r>
            <a:r>
              <a:rPr lang="ru-RU" i="1" dirty="0" err="1" smtClean="0">
                <a:latin typeface="Arno Pro Smbd Caption" pitchFamily="18" charset="0"/>
              </a:rPr>
              <a:t>тварини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по-своєму</a:t>
            </a:r>
            <a:r>
              <a:rPr lang="ru-RU" i="1" dirty="0" smtClean="0">
                <a:latin typeface="Arno Pro Smbd Caption" pitchFamily="18" charset="0"/>
              </a:rPr>
              <a:t>, </a:t>
            </a:r>
            <a:r>
              <a:rPr lang="ru-RU" i="1" dirty="0" err="1" smtClean="0">
                <a:latin typeface="Arno Pro Smbd Caption" pitchFamily="18" charset="0"/>
              </a:rPr>
              <a:t>естетизує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саме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ті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риси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тварини</a:t>
            </a:r>
            <a:r>
              <a:rPr lang="ru-RU" i="1" dirty="0" smtClean="0">
                <a:latin typeface="Arno Pro Smbd Caption" pitchFamily="18" charset="0"/>
              </a:rPr>
              <a:t>, </a:t>
            </a:r>
            <a:r>
              <a:rPr lang="ru-RU" i="1" dirty="0" err="1" smtClean="0">
                <a:latin typeface="Arno Pro Smbd Caption" pitchFamily="18" charset="0"/>
              </a:rPr>
              <a:t>які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властиві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його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особистості</a:t>
            </a:r>
            <a:r>
              <a:rPr lang="ru-RU" i="1" dirty="0" smtClean="0">
                <a:latin typeface="Arno Pro Smbd Caption" pitchFamily="18" charset="0"/>
              </a:rPr>
              <a:t>. Практичного аспекту </a:t>
            </a:r>
            <a:r>
              <a:rPr lang="ru-RU" i="1" dirty="0" err="1" smtClean="0">
                <a:latin typeface="Arno Pro Smbd Caption" pitchFamily="18" charset="0"/>
              </a:rPr>
              <a:t>це</a:t>
            </a:r>
            <a:r>
              <a:rPr lang="ru-RU" i="1" dirty="0" smtClean="0">
                <a:latin typeface="Arno Pro Smbd Caption" pitchFamily="18" charset="0"/>
              </a:rPr>
              <a:t> не </a:t>
            </a:r>
            <a:r>
              <a:rPr lang="ru-RU" i="1" dirty="0" err="1" smtClean="0">
                <a:latin typeface="Arno Pro Smbd Caption" pitchFamily="18" charset="0"/>
              </a:rPr>
              <a:t>має</a:t>
            </a:r>
            <a:r>
              <a:rPr lang="ru-RU" i="1" dirty="0" smtClean="0">
                <a:latin typeface="Arno Pro Smbd Caption" pitchFamily="18" charset="0"/>
              </a:rPr>
              <a:t>, часто весь </a:t>
            </a:r>
            <a:r>
              <a:rPr lang="ru-RU" i="1" dirty="0" err="1" smtClean="0">
                <a:latin typeface="Arno Pro Smbd Caption" pitchFamily="18" charset="0"/>
              </a:rPr>
              <a:t>сенс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полягає</a:t>
            </a:r>
            <a:r>
              <a:rPr lang="ru-RU" i="1" dirty="0" smtClean="0">
                <a:latin typeface="Arno Pro Smbd Caption" pitchFamily="18" charset="0"/>
              </a:rPr>
              <a:t> в самому </a:t>
            </a:r>
            <a:r>
              <a:rPr lang="ru-RU" i="1" dirty="0" err="1" smtClean="0">
                <a:latin typeface="Arno Pro Smbd Caption" pitchFamily="18" charset="0"/>
              </a:rPr>
              <a:t>процесі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втілення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бажання</a:t>
            </a:r>
            <a:r>
              <a:rPr lang="ru-RU" i="1" dirty="0" smtClean="0">
                <a:latin typeface="Arno Pro Smbd Caption" pitchFamily="18" charset="0"/>
              </a:rPr>
              <a:t>. При </a:t>
            </a:r>
            <a:r>
              <a:rPr lang="ru-RU" i="1" dirty="0" err="1" smtClean="0">
                <a:latin typeface="Arno Pro Smbd Caption" pitchFamily="18" charset="0"/>
              </a:rPr>
              <a:t>наявності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певних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навичок</a:t>
            </a:r>
            <a:r>
              <a:rPr lang="ru-RU" i="1" dirty="0" smtClean="0">
                <a:latin typeface="Arno Pro Smbd Caption" pitchFamily="18" charset="0"/>
              </a:rPr>
              <a:t>, </a:t>
            </a:r>
            <a:r>
              <a:rPr lang="ru-RU" i="1" dirty="0" err="1" smtClean="0">
                <a:latin typeface="Arno Pro Smbd Caption" pitchFamily="18" charset="0"/>
              </a:rPr>
              <a:t>відбувається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втілення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свого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бачення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фурі</a:t>
            </a:r>
            <a:r>
              <a:rPr lang="ru-RU" i="1" dirty="0" smtClean="0">
                <a:latin typeface="Arno Pro Smbd Caption" pitchFamily="18" charset="0"/>
              </a:rPr>
              <a:t> в персонажах </a:t>
            </a:r>
            <a:r>
              <a:rPr lang="ru-RU" i="1" dirty="0" err="1" smtClean="0">
                <a:latin typeface="Arno Pro Smbd Caption" pitchFamily="18" charset="0"/>
              </a:rPr>
              <a:t>некомерційних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оповідань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або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малюнків</a:t>
            </a:r>
            <a:r>
              <a:rPr lang="ru-RU" i="1" dirty="0" smtClean="0">
                <a:latin typeface="Arno Pro Smbd Caption" pitchFamily="18" charset="0"/>
              </a:rPr>
              <a:t>.</a:t>
            </a:r>
          </a:p>
          <a:p>
            <a:pPr>
              <a:buNone/>
            </a:pPr>
            <a:r>
              <a:rPr lang="ru-RU" i="1" dirty="0" smtClean="0">
                <a:latin typeface="Arno Pro Smbd Caption" pitchFamily="18" charset="0"/>
              </a:rPr>
              <a:t>	</a:t>
            </a:r>
            <a:r>
              <a:rPr lang="ru-RU" i="1" dirty="0" err="1" smtClean="0">
                <a:latin typeface="Arno Pro Smbd Caption" pitchFamily="18" charset="0"/>
              </a:rPr>
              <a:t>Кількість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ідентифікуючих</a:t>
            </a:r>
            <a:r>
              <a:rPr lang="ru-RU" i="1" dirty="0" smtClean="0">
                <a:latin typeface="Arno Pro Smbd Caption" pitchFamily="18" charset="0"/>
              </a:rPr>
              <a:t> себе як </a:t>
            </a:r>
            <a:r>
              <a:rPr lang="ru-RU" i="1" dirty="0" err="1" smtClean="0">
                <a:latin typeface="Arno Pro Smbd Caption" pitchFamily="18" charset="0"/>
              </a:rPr>
              <a:t>фурі</a:t>
            </a:r>
            <a:r>
              <a:rPr lang="ru-RU" i="1" dirty="0" smtClean="0">
                <a:latin typeface="Arno Pro Smbd Caption" pitchFamily="18" charset="0"/>
              </a:rPr>
              <a:t> в </a:t>
            </a:r>
            <a:r>
              <a:rPr lang="ru-RU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Росії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 та в </a:t>
            </a:r>
            <a:r>
              <a:rPr lang="ru-RU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Україні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 доходить </a:t>
            </a:r>
            <a:r>
              <a:rPr lang="ru-RU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близько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до </a:t>
            </a:r>
            <a:r>
              <a:rPr lang="ru-RU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трьохсот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осіб</a:t>
            </a:r>
            <a:r>
              <a:rPr lang="ru-RU" i="1" dirty="0" smtClean="0">
                <a:latin typeface="Arno Pro Smbd Captio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://upload.wikimedia.org/wikipedia/commons/thumb/b/b6/GR_MFF2006_Fursuiters_BJ_Buttons_and_Cobalt_balloons.jpg/385px-GR_MFF2006_Fursuiters_BJ_Buttons_and_Cobalt_balloon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6" name="Picture 4" descr="http://nocens.ru/i/2/21359237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1071546"/>
            <a:ext cx="3571876" cy="4557730"/>
          </a:xfrm>
        </p:spPr>
        <p:txBody>
          <a:bodyPr>
            <a:noAutofit/>
          </a:bodyPr>
          <a:lstStyle/>
          <a:p>
            <a:r>
              <a:rPr lang="ru-RU" sz="4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Примітка</a:t>
            </a:r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:</a:t>
            </a: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28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Для </a:t>
            </a:r>
            <a:r>
              <a:rPr lang="ru-RU" sz="28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стислості</a:t>
            </a:r>
            <a:r>
              <a:rPr lang="ru-RU" sz="28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28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викладу</a:t>
            </a:r>
            <a:r>
              <a:rPr lang="ru-RU" sz="28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28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під</a:t>
            </a:r>
            <a:r>
              <a:rPr lang="ru-RU" sz="28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28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фурі</a:t>
            </a:r>
            <a:r>
              <a:rPr lang="ru-RU" sz="28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28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мається</a:t>
            </a:r>
            <a:r>
              <a:rPr lang="ru-RU" sz="28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на </a:t>
            </a:r>
            <a:r>
              <a:rPr lang="ru-RU" sz="28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увазі</a:t>
            </a:r>
            <a:r>
              <a:rPr lang="ru-RU" sz="28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28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людина</a:t>
            </a:r>
            <a:r>
              <a:rPr lang="ru-RU" sz="28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, </a:t>
            </a:r>
            <a:r>
              <a:rPr lang="ru-RU" sz="28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що</a:t>
            </a:r>
            <a:r>
              <a:rPr lang="ru-RU" sz="28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28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ідентифікує</a:t>
            </a:r>
            <a:r>
              <a:rPr lang="ru-RU" sz="28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себе антропоморфною </a:t>
            </a:r>
            <a:r>
              <a:rPr lang="ru-RU" sz="28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твариною</a:t>
            </a:r>
            <a:r>
              <a:rPr lang="ru-RU" sz="28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.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Caption" pitchFamily="18" charset="0"/>
            </a:endParaRPr>
          </a:p>
        </p:txBody>
      </p:sp>
      <p:pic>
        <p:nvPicPr>
          <p:cNvPr id="8" name="Рисунок 7" descr="0b2bac9cdd2cdad4c2bfbf373039a1c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486" r="1248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vi-V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Субкультура </a:t>
            </a:r>
            <a:r>
              <a:rPr lang="vi-V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фурі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Captio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vi-VN" i="1" dirty="0" smtClean="0">
                <a:latin typeface="Arno Pro Smbd Caption" pitchFamily="18" charset="0"/>
              </a:rPr>
              <a:t>Субкультура </a:t>
            </a:r>
            <a:r>
              <a:rPr lang="vi-VN" b="1" i="1" dirty="0" smtClean="0">
                <a:latin typeface="Arno Pro Smbd Caption" pitchFamily="18" charset="0"/>
              </a:rPr>
              <a:t>фурі</a:t>
            </a:r>
            <a:r>
              <a:rPr lang="en-US" b="1" i="1" dirty="0" smtClean="0">
                <a:latin typeface="Arno Pro Smbd Caption" pitchFamily="18" charset="0"/>
              </a:rPr>
              <a:t> </a:t>
            </a:r>
            <a:r>
              <a:rPr lang="vi-VN" i="1" dirty="0" smtClean="0">
                <a:latin typeface="Arno Pro Smbd Caption" pitchFamily="18" charset="0"/>
              </a:rPr>
              <a:t>поєднує </a:t>
            </a:r>
            <a:r>
              <a:rPr lang="vi-VN" i="1" dirty="0" smtClean="0">
                <a:latin typeface="Arno Pro Smbd Caption" pitchFamily="18" charset="0"/>
              </a:rPr>
              <a:t>людей, які захоплюються </a:t>
            </a:r>
            <a:r>
              <a:rPr lang="vi-VN" b="1" i="1" dirty="0" smtClean="0">
                <a:solidFill>
                  <a:srgbClr val="FF0000"/>
                </a:solidFill>
                <a:latin typeface="Arno Pro Smbd Caption" pitchFamily="18" charset="0"/>
              </a:rPr>
              <a:t>антропоморфними тваринами </a:t>
            </a:r>
            <a:r>
              <a:rPr lang="vi-VN" i="1" dirty="0" smtClean="0">
                <a:latin typeface="Arno Pro Smbd Caption" pitchFamily="18" charset="0"/>
              </a:rPr>
              <a:t>в образотворчому мистецтві, </a:t>
            </a:r>
            <a:r>
              <a:rPr lang="vi-VN" i="1" dirty="0" smtClean="0">
                <a:latin typeface="Arno Pro Smbd Caption" pitchFamily="18" charset="0"/>
              </a:rPr>
              <a:t>анімації</a:t>
            </a:r>
            <a:r>
              <a:rPr lang="vi-VN" i="1" dirty="0" smtClean="0">
                <a:latin typeface="Arno Pro Smbd Caption" pitchFamily="18" charset="0"/>
              </a:rPr>
              <a:t>, художній літературі та дизайні. Відмінною рисою субкультури є прагнення до втілення образу антропоморфної тварини у творчості, або собі через ідентифікацію з нею.</a:t>
            </a:r>
          </a:p>
          <a:p>
            <a:pPr>
              <a:buFont typeface="Wingdings" pitchFamily="2" charset="2"/>
              <a:buChar char="q"/>
            </a:pPr>
            <a:r>
              <a:rPr lang="vi-VN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Антропоморфною твариною </a:t>
            </a:r>
            <a:r>
              <a:rPr lang="vi-VN" i="1" dirty="0" smtClean="0">
                <a:latin typeface="Arno Pro Smbd Caption" pitchFamily="18" charset="0"/>
              </a:rPr>
              <a:t>прийнято вважати вигадану істоту, що поєднує у собі якості людини та тварини як в анатомічному, так і духовному плані.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est.pi.x.int.ru/orig/2009-01/03/38475710_6fcf3c1db2.jpg_v_0.jpg"/>
          <p:cNvPicPr>
            <a:picLocks noChangeAspect="1" noChangeArrowheads="1"/>
          </p:cNvPicPr>
          <p:nvPr/>
        </p:nvPicPr>
        <p:blipFill>
          <a:blip r:embed="rId2"/>
          <a:srcRect l="2608" r="847"/>
          <a:stretch>
            <a:fillRect/>
          </a:stretch>
        </p:blipFill>
        <p:spPr bwMode="auto">
          <a:xfrm>
            <a:off x="0" y="571480"/>
            <a:ext cx="8143900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96299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Дета</a:t>
            </a:r>
            <a:r>
              <a:rPr lang="uk-UA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льніше</a:t>
            </a:r>
            <a:r>
              <a:rPr lang="uk-U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про фурі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Captio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i="1" dirty="0" err="1" smtClean="0">
                <a:latin typeface="Arno Pro Smbd Caption" pitchFamily="18" charset="0"/>
              </a:rPr>
              <a:t>Наділяються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людськими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якостями</a:t>
            </a:r>
            <a:r>
              <a:rPr lang="ru-RU" i="1" dirty="0" smtClean="0">
                <a:latin typeface="Arno Pro Smbd Caption" pitchFamily="18" charset="0"/>
              </a:rPr>
              <a:t> в основному </a:t>
            </a:r>
            <a:r>
              <a:rPr lang="ru-RU" i="1" dirty="0" err="1" smtClean="0">
                <a:latin typeface="Arno Pro Smbd Caption" pitchFamily="18" charset="0"/>
              </a:rPr>
              <a:t>хижі</a:t>
            </a:r>
            <a:r>
              <a:rPr lang="ru-RU" i="1" dirty="0" smtClean="0">
                <a:latin typeface="Arno Pro Smbd Caption" pitchFamily="18" charset="0"/>
              </a:rPr>
              <a:t> </a:t>
            </a:r>
            <a:r>
              <a:rPr lang="ru-RU" i="1" dirty="0" err="1" smtClean="0">
                <a:latin typeface="Arno Pro Smbd Caption" pitchFamily="18" charset="0"/>
              </a:rPr>
              <a:t>ссавці</a:t>
            </a:r>
            <a:r>
              <a:rPr lang="ru-RU" i="1" dirty="0" smtClean="0">
                <a:latin typeface="Arno Pro Smbd Caption" pitchFamily="18" charset="0"/>
              </a:rPr>
              <a:t> — </a:t>
            </a:r>
            <a:r>
              <a:rPr lang="ru-RU" i="1" dirty="0" err="1" smtClean="0">
                <a:latin typeface="Arno Pro Smbd Caption" pitchFamily="18" charset="0"/>
              </a:rPr>
              <a:t>леви</a:t>
            </a:r>
            <a:r>
              <a:rPr lang="ru-RU" i="1" dirty="0" smtClean="0">
                <a:latin typeface="Arno Pro Smbd Caption" pitchFamily="18" charset="0"/>
              </a:rPr>
              <a:t>, </a:t>
            </a:r>
            <a:r>
              <a:rPr lang="ru-RU" i="1" dirty="0" err="1" smtClean="0">
                <a:latin typeface="Arno Pro Smbd Caption" pitchFamily="18" charset="0"/>
              </a:rPr>
              <a:t>гепарди</a:t>
            </a:r>
            <a:r>
              <a:rPr lang="ru-RU" i="1" dirty="0" smtClean="0">
                <a:latin typeface="Arno Pro Smbd Caption" pitchFamily="18" charset="0"/>
              </a:rPr>
              <a:t>, лиси, </a:t>
            </a:r>
            <a:r>
              <a:rPr lang="ru-RU" i="1" dirty="0" err="1" smtClean="0">
                <a:latin typeface="Arno Pro Smbd Caption" pitchFamily="18" charset="0"/>
              </a:rPr>
              <a:t>вовки</a:t>
            </a:r>
            <a:r>
              <a:rPr lang="ru-RU" i="1" dirty="0" smtClean="0">
                <a:latin typeface="Arno Pro Smbd Caption" pitchFamily="18" charset="0"/>
              </a:rPr>
              <a:t>, а </a:t>
            </a:r>
            <a:r>
              <a:rPr lang="ru-RU" i="1" dirty="0" err="1" smtClean="0">
                <a:latin typeface="Arno Pro Smbd Caption" pitchFamily="18" charset="0"/>
              </a:rPr>
              <a:t>також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гризуни</a:t>
            </a:r>
            <a:r>
              <a:rPr lang="ru-RU" i="1" dirty="0" smtClean="0">
                <a:latin typeface="Arno Pro Smbd Caption" pitchFamily="18" charset="0"/>
              </a:rPr>
              <a:t>. </a:t>
            </a:r>
            <a:r>
              <a:rPr lang="ru-RU" i="1" dirty="0" err="1" smtClean="0">
                <a:latin typeface="Arno Pro Smbd Caption" pitchFamily="18" charset="0"/>
              </a:rPr>
              <a:t>Ці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звірі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покриті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хутром</a:t>
            </a:r>
            <a:r>
              <a:rPr lang="ru-RU" i="1" dirty="0" smtClean="0">
                <a:latin typeface="Arno Pro Smbd Caption" pitchFamily="18" charset="0"/>
              </a:rPr>
              <a:t>, тому у </a:t>
            </a:r>
            <a:r>
              <a:rPr lang="ru-RU" i="1" dirty="0" err="1" smtClean="0">
                <a:latin typeface="Arno Pro Smbd Caption" pitchFamily="18" charset="0"/>
              </a:rPr>
              <a:t>англомовних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носіїв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субкультури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мають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прізвисько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smtClean="0">
                <a:solidFill>
                  <a:srgbClr val="FF0000"/>
                </a:solidFill>
                <a:latin typeface="Arno Pro Smbd Caption" pitchFamily="18" charset="0"/>
              </a:rPr>
              <a:t>«</a:t>
            </a:r>
            <a:r>
              <a:rPr lang="ru-RU" i="1" dirty="0" err="1" smtClean="0">
                <a:solidFill>
                  <a:srgbClr val="FF0000"/>
                </a:solidFill>
                <a:latin typeface="Arno Pro Smbd Caption" pitchFamily="18" charset="0"/>
              </a:rPr>
              <a:t>пухнасті</a:t>
            </a:r>
            <a:r>
              <a:rPr lang="ru-RU" i="1" dirty="0" smtClean="0">
                <a:solidFill>
                  <a:srgbClr val="FF0000"/>
                </a:solidFill>
                <a:latin typeface="Arno Pro Smbd Caption" pitchFamily="18" charset="0"/>
              </a:rPr>
              <a:t>» </a:t>
            </a:r>
            <a:r>
              <a:rPr lang="ru-RU" i="1" dirty="0" smtClean="0">
                <a:latin typeface="Arno Pro Smbd Caption" pitchFamily="18" charset="0"/>
              </a:rPr>
              <a:t>(</a:t>
            </a:r>
            <a:r>
              <a:rPr lang="en-US" i="1" dirty="0" err="1" smtClean="0">
                <a:latin typeface="Arno Pro Smbd Caption" pitchFamily="18" charset="0"/>
              </a:rPr>
              <a:t>furries</a:t>
            </a:r>
            <a:r>
              <a:rPr lang="en-US" i="1" dirty="0" smtClean="0">
                <a:latin typeface="Arno Pro Smbd Caption" pitchFamily="18" charset="0"/>
              </a:rPr>
              <a:t>). </a:t>
            </a:r>
            <a:r>
              <a:rPr lang="ru-RU" i="1" dirty="0" err="1" smtClean="0">
                <a:latin typeface="Arno Pro Smbd Caption" pitchFamily="18" charset="0"/>
              </a:rPr>
              <a:t>Це</a:t>
            </a:r>
            <a:r>
              <a:rPr lang="ru-RU" i="1" dirty="0" smtClean="0">
                <a:latin typeface="Arno Pro Smbd Caption" pitchFamily="18" charset="0"/>
              </a:rPr>
              <a:t> слово </a:t>
            </a:r>
            <a:r>
              <a:rPr lang="ru-RU" i="1" dirty="0" err="1" smtClean="0">
                <a:latin typeface="Arno Pro Smbd Caption" pitchFamily="18" charset="0"/>
              </a:rPr>
              <a:t>традиційно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є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назвою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субкультури</a:t>
            </a:r>
            <a:r>
              <a:rPr lang="ru-RU" i="1" dirty="0" smtClean="0">
                <a:latin typeface="Arno Pro Smbd Caption" pitchFamily="18" charset="0"/>
              </a:rPr>
              <a:t>.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i="1" dirty="0" err="1" smtClean="0">
                <a:latin typeface="Arno Pro Smbd Caption" pitchFamily="18" charset="0"/>
              </a:rPr>
              <a:t>Саме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smtClean="0">
                <a:latin typeface="Arno Pro Smbd Caption" pitchFamily="18" charset="0"/>
              </a:rPr>
              <a:t>в </a:t>
            </a:r>
            <a:r>
              <a:rPr lang="ru-RU" i="1" dirty="0" err="1" smtClean="0">
                <a:latin typeface="Arno Pro Smbd Caption" pitchFamily="18" charset="0"/>
              </a:rPr>
              <a:t>диснеївській</a:t>
            </a:r>
            <a:r>
              <a:rPr lang="ru-RU" i="1" dirty="0" smtClean="0">
                <a:latin typeface="Arno Pro Smbd Caption" pitchFamily="18" charset="0"/>
              </a:rPr>
              <a:t> </a:t>
            </a:r>
            <a:r>
              <a:rPr lang="ru-RU" i="1" dirty="0" err="1" smtClean="0">
                <a:latin typeface="Arno Pro Smbd Caption" pitchFamily="18" charset="0"/>
              </a:rPr>
              <a:t>анімації</a:t>
            </a:r>
            <a:r>
              <a:rPr lang="ru-RU" i="1" dirty="0" smtClean="0">
                <a:latin typeface="Arno Pro Smbd Caption" pitchFamily="18" charset="0"/>
              </a:rPr>
              <a:t> антропоморфна </a:t>
            </a:r>
            <a:r>
              <a:rPr lang="ru-RU" i="1" dirty="0" err="1" smtClean="0">
                <a:latin typeface="Arno Pro Smbd Caption" pitchFamily="18" charset="0"/>
              </a:rPr>
              <a:t>тварина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повноцінно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оживає</a:t>
            </a:r>
            <a:r>
              <a:rPr lang="ru-RU" i="1" dirty="0" smtClean="0">
                <a:latin typeface="Arno Pro Smbd Caption" pitchFamily="18" charset="0"/>
              </a:rPr>
              <a:t>, </a:t>
            </a:r>
            <a:r>
              <a:rPr lang="ru-RU" i="1" dirty="0" err="1" smtClean="0">
                <a:latin typeface="Arno Pro Smbd Caption" pitchFamily="18" charset="0"/>
              </a:rPr>
              <a:t>набуваючи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ті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чи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інші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риси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людини</a:t>
            </a:r>
            <a:r>
              <a:rPr lang="ru-RU" i="1" dirty="0" smtClean="0">
                <a:latin typeface="Arno Pro Smbd Caption" pitchFamily="18" charset="0"/>
              </a:rPr>
              <a:t>, </a:t>
            </a:r>
            <a:r>
              <a:rPr lang="ru-RU" i="1" dirty="0" err="1" smtClean="0">
                <a:latin typeface="Arno Pro Smbd Caption" pitchFamily="18" charset="0"/>
              </a:rPr>
              <a:t>стає</a:t>
            </a:r>
            <a:r>
              <a:rPr lang="ru-RU" i="1" dirty="0" smtClean="0">
                <a:latin typeface="Arno Pro Smbd Caption" pitchFamily="18" charset="0"/>
              </a:rPr>
              <a:t> доброю </a:t>
            </a:r>
            <a:r>
              <a:rPr lang="ru-RU" i="1" dirty="0" err="1" smtClean="0">
                <a:latin typeface="Arno Pro Smbd Caption" pitchFamily="18" charset="0"/>
              </a:rPr>
              <a:t>або</a:t>
            </a:r>
            <a:r>
              <a:rPr lang="ru-RU" i="1" dirty="0" smtClean="0">
                <a:latin typeface="Arno Pro Smbd Caption" pitchFamily="18" charset="0"/>
              </a:rPr>
              <a:t> злою, </a:t>
            </a:r>
            <a:r>
              <a:rPr lang="ru-RU" i="1" dirty="0" err="1" smtClean="0">
                <a:latin typeface="Arno Pro Smbd Caption" pitchFamily="18" charset="0"/>
              </a:rPr>
              <a:t>боягузливою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або</a:t>
            </a:r>
            <a:r>
              <a:rPr lang="ru-RU" i="1" dirty="0" smtClean="0">
                <a:latin typeface="Arno Pro Smbd Caption" pitchFamily="18" charset="0"/>
              </a:rPr>
              <a:t> хороброю.</a:t>
            </a:r>
            <a:endParaRPr lang="ru-RU" i="1" dirty="0">
              <a:latin typeface="Arno Pro Smbd Captio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8 Subcultures With a Strong Online Presence - ABC New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8118900" cy="4572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143900" cy="685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</a:p>
          <a:p>
            <a:pPr algn="ctr">
              <a:buNone/>
            </a:pP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Приклади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антропоморфних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тварин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в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анімації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: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Робін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Гуд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з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одноіменного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мультфільму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має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зовнішність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лиса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з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деякими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рисами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людської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анатомії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та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має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людський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розум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;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Сімба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з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мультфільму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 «Король-лев» — лев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із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стилізованою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зовнішністю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та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здібністю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розмовляти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людською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мовою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;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Поведінка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Тода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, лиса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з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мультфільму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 «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Лисиць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і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мисливський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пес»,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обумовлюється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наявністю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людських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якостей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,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наявність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яких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у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тварин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можна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тільки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припускати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.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Captio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lionsworld.narod.ru/img/fur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826265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7239000" cy="357190"/>
          </a:xfrm>
        </p:spPr>
        <p:txBody>
          <a:bodyPr>
            <a:noAutofit/>
          </a:bodyPr>
          <a:lstStyle/>
          <a:p>
            <a:pPr algn="ctr"/>
            <a:r>
              <a:rPr lang="ru-RU" sz="48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>Історія</a:t>
            </a:r>
            <a:r>
              <a:rPr lang="ru-RU" sz="4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  <a:t/>
            </a:r>
            <a:br>
              <a:rPr lang="ru-RU" sz="4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</a:rPr>
            </a:b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Captio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8143900" cy="61436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smtClean="0"/>
              <a:t>	</a:t>
            </a:r>
            <a:r>
              <a:rPr lang="ru-RU" i="1" dirty="0" err="1" smtClean="0">
                <a:latin typeface="Arno Pro Smbd Caption" pitchFamily="18" charset="0"/>
              </a:rPr>
              <a:t>Антропоморфні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тварини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присутні</a:t>
            </a:r>
            <a:r>
              <a:rPr lang="ru-RU" i="1" dirty="0" smtClean="0">
                <a:latin typeface="Arno Pro Smbd Caption" pitchFamily="18" charset="0"/>
              </a:rPr>
              <a:t> у </a:t>
            </a:r>
            <a:r>
              <a:rPr lang="ru-RU" i="1" dirty="0" err="1" smtClean="0">
                <a:latin typeface="Arno Pro Smbd Caption" pitchFamily="18" charset="0"/>
              </a:rPr>
              <a:t>творчості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різних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епох</a:t>
            </a:r>
            <a:r>
              <a:rPr lang="ru-RU" i="1" dirty="0" smtClean="0">
                <a:latin typeface="Arno Pro Smbd Caption" pitchFamily="18" charset="0"/>
              </a:rPr>
              <a:t>: </a:t>
            </a:r>
            <a:r>
              <a:rPr lang="ru-RU" i="1" dirty="0" err="1" smtClean="0">
                <a:latin typeface="Arno Pro Smbd Caption" pitchFamily="18" charset="0"/>
              </a:rPr>
              <a:t>від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античних</a:t>
            </a:r>
            <a:r>
              <a:rPr lang="ru-RU" i="1" dirty="0" smtClean="0">
                <a:latin typeface="Arno Pro Smbd Caption" pitchFamily="18" charset="0"/>
              </a:rPr>
              <a:t> </a:t>
            </a:r>
            <a:r>
              <a:rPr lang="ru-RU" i="1" dirty="0" err="1" smtClean="0">
                <a:latin typeface="Arno Pro Smbd Caption" pitchFamily="18" charset="0"/>
              </a:rPr>
              <a:t>міфіві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smtClean="0">
                <a:latin typeface="Arno Pro Smbd Caption" pitchFamily="18" charset="0"/>
              </a:rPr>
              <a:t>легенд до </a:t>
            </a:r>
            <a:r>
              <a:rPr lang="ru-RU" i="1" dirty="0" err="1" smtClean="0">
                <a:latin typeface="Arno Pro Smbd Caption" pitchFamily="18" charset="0"/>
              </a:rPr>
              <a:t>сучасної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анімації</a:t>
            </a:r>
            <a:r>
              <a:rPr lang="ru-RU" i="1" dirty="0" smtClean="0">
                <a:latin typeface="Arno Pro Smbd Caption" pitchFamily="18" charset="0"/>
              </a:rPr>
              <a:t>. У</a:t>
            </a:r>
            <a:r>
              <a:rPr lang="ru-RU" i="1" dirty="0" smtClean="0">
                <a:solidFill>
                  <a:srgbClr val="FF0000"/>
                </a:solidFill>
                <a:latin typeface="Arno Pro Smbd Caption" pitchFamily="18" charset="0"/>
              </a:rPr>
              <a:t> </a:t>
            </a:r>
            <a:r>
              <a:rPr lang="en-US" i="1" dirty="0" smtClean="0">
                <a:solidFill>
                  <a:srgbClr val="FF0000"/>
                </a:solidFill>
                <a:latin typeface="Arno Pro Smbd Caption" pitchFamily="18" charset="0"/>
              </a:rPr>
              <a:t>XX </a:t>
            </a:r>
            <a:r>
              <a:rPr lang="ru-RU" i="1" dirty="0" err="1" smtClean="0">
                <a:solidFill>
                  <a:srgbClr val="FF0000"/>
                </a:solidFill>
                <a:latin typeface="Arno Pro Smbd Caption" pitchFamily="18" charset="0"/>
              </a:rPr>
              <a:t>столітті</a:t>
            </a:r>
            <a:r>
              <a:rPr lang="ru-RU" i="1" dirty="0" smtClean="0">
                <a:solidFill>
                  <a:srgbClr val="FF0000"/>
                </a:solidFill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основним</a:t>
            </a:r>
            <a:r>
              <a:rPr lang="ru-RU" i="1" dirty="0" smtClean="0">
                <a:latin typeface="Arno Pro Smbd Caption" pitchFamily="18" charset="0"/>
              </a:rPr>
              <a:t> популяризатором антропоморфного </a:t>
            </a:r>
            <a:r>
              <a:rPr lang="ru-RU" i="1" dirty="0" err="1" smtClean="0">
                <a:latin typeface="Arno Pro Smbd Caption" pitchFamily="18" charset="0"/>
              </a:rPr>
              <a:t>мистецтва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були</a:t>
            </a:r>
            <a:r>
              <a:rPr lang="ru-RU" i="1" dirty="0" smtClean="0">
                <a:latin typeface="Arno Pro Smbd Caption" pitchFamily="18" charset="0"/>
              </a:rPr>
              <a:t> </a:t>
            </a:r>
            <a:r>
              <a:rPr lang="ru-RU" i="1" dirty="0" err="1" smtClean="0">
                <a:latin typeface="Arno Pro Smbd Caption" pitchFamily="18" charset="0"/>
              </a:rPr>
              <a:t>комікси</a:t>
            </a:r>
            <a:r>
              <a:rPr lang="ru-RU" i="1" dirty="0" smtClean="0">
                <a:latin typeface="Arno Pro Smbd Caption" pitchFamily="18" charset="0"/>
              </a:rPr>
              <a:t> та </a:t>
            </a:r>
            <a:r>
              <a:rPr lang="ru-RU" i="1" dirty="0" err="1" smtClean="0">
                <a:latin typeface="Arno Pro Smbd Caption" pitchFamily="18" charset="0"/>
              </a:rPr>
              <a:t>анімація</a:t>
            </a:r>
            <a:r>
              <a:rPr lang="ru-RU" i="1" dirty="0" smtClean="0">
                <a:latin typeface="Arno Pro Smbd Caption" pitchFamily="18" charset="0"/>
              </a:rPr>
              <a:t>, </a:t>
            </a:r>
            <a:r>
              <a:rPr lang="ru-RU" i="1" dirty="0" err="1" smtClean="0">
                <a:latin typeface="Arno Pro Smbd Caption" pitchFamily="18" charset="0"/>
              </a:rPr>
              <a:t>які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і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згуртували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шанувальників</a:t>
            </a:r>
            <a:r>
              <a:rPr lang="ru-RU" i="1" dirty="0" smtClean="0">
                <a:latin typeface="Arno Pro Smbd Caption" pitchFamily="18" charset="0"/>
              </a:rPr>
              <a:t> того </a:t>
            </a:r>
            <a:r>
              <a:rPr lang="ru-RU" i="1" dirty="0" err="1" smtClean="0">
                <a:latin typeface="Arno Pro Smbd Caption" pitchFamily="18" charset="0"/>
              </a:rPr>
              <a:t>чи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іншого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твору</a:t>
            </a:r>
            <a:r>
              <a:rPr lang="ru-RU" i="1" dirty="0" smtClean="0">
                <a:latin typeface="Arno Pro Smbd Caption" pitchFamily="18" charset="0"/>
              </a:rPr>
              <a:t> у </a:t>
            </a:r>
            <a:r>
              <a:rPr lang="ru-RU" i="1" dirty="0" err="1" smtClean="0">
                <a:latin typeface="Arno Pro Smbd Caption" pitchFamily="18" charset="0"/>
              </a:rPr>
              <a:t>певні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співтовариства</a:t>
            </a:r>
            <a:r>
              <a:rPr lang="ru-RU" i="1" dirty="0" smtClean="0">
                <a:latin typeface="Arno Pro Smbd Caption" pitchFamily="18" charset="0"/>
              </a:rPr>
              <a:t>. </a:t>
            </a:r>
            <a:r>
              <a:rPr lang="ru-RU" i="1" dirty="0" err="1" smtClean="0">
                <a:latin typeface="Arno Pro Smbd Caption" pitchFamily="18" charset="0"/>
              </a:rPr>
              <a:t>Завдяки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розвитку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інформаційних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технологій</a:t>
            </a:r>
            <a:r>
              <a:rPr lang="ru-RU" i="1" dirty="0" smtClean="0">
                <a:latin typeface="Arno Pro Smbd Caption" pitchFamily="18" charset="0"/>
              </a:rPr>
              <a:t>, </a:t>
            </a:r>
            <a:r>
              <a:rPr lang="ru-RU" i="1" dirty="0" err="1" smtClean="0">
                <a:latin typeface="Arno Pro Smbd Caption" pitchFamily="18" charset="0"/>
              </a:rPr>
              <a:t>головним</a:t>
            </a:r>
            <a:r>
              <a:rPr lang="ru-RU" i="1" dirty="0" smtClean="0">
                <a:latin typeface="Arno Pro Smbd Caption" pitchFamily="18" charset="0"/>
              </a:rPr>
              <a:t> чином </a:t>
            </a:r>
            <a:r>
              <a:rPr lang="ru-RU" i="1" dirty="0" err="1" smtClean="0">
                <a:latin typeface="Arno Pro Smbd Caption" pitchFamily="18" charset="0"/>
              </a:rPr>
              <a:t>Інтернету</a:t>
            </a:r>
            <a:r>
              <a:rPr lang="ru-RU" i="1" dirty="0" smtClean="0">
                <a:latin typeface="Arno Pro Smbd Caption" pitchFamily="18" charset="0"/>
              </a:rPr>
              <a:t>, </a:t>
            </a:r>
            <a:r>
              <a:rPr lang="ru-RU" i="1" dirty="0" err="1" smtClean="0">
                <a:latin typeface="Arno Pro Smbd Caption" pitchFamily="18" charset="0"/>
              </a:rPr>
              <a:t>стихійно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утворилося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спільне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співтовариство</a:t>
            </a:r>
            <a:r>
              <a:rPr lang="ru-RU" i="1" dirty="0" smtClean="0">
                <a:latin typeface="Arno Pro Smbd Caption" pitchFamily="18" charset="0"/>
              </a:rPr>
              <a:t>, </a:t>
            </a:r>
            <a:r>
              <a:rPr lang="ru-RU" i="1" dirty="0" err="1" smtClean="0">
                <a:latin typeface="Arno Pro Smbd Caption" pitchFamily="18" charset="0"/>
              </a:rPr>
              <a:t>що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поєднало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розрізнені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групи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шанувальників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антропоморфної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анімації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вже</a:t>
            </a:r>
            <a:r>
              <a:rPr lang="ru-RU" i="1" dirty="0" smtClean="0">
                <a:latin typeface="Arno Pro Smbd Caption" pitchFamily="18" charset="0"/>
              </a:rPr>
              <a:t> не на </a:t>
            </a:r>
            <a:r>
              <a:rPr lang="ru-RU" i="1" dirty="0" err="1" smtClean="0">
                <a:latin typeface="Arno Pro Smbd Caption" pitchFamily="18" charset="0"/>
              </a:rPr>
              <a:t>основі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симпатії</a:t>
            </a:r>
            <a:r>
              <a:rPr lang="ru-RU" i="1" dirty="0" smtClean="0">
                <a:latin typeface="Arno Pro Smbd Caption" pitchFamily="18" charset="0"/>
              </a:rPr>
              <a:t> до того </a:t>
            </a:r>
            <a:r>
              <a:rPr lang="ru-RU" i="1" dirty="0" err="1" smtClean="0">
                <a:latin typeface="Arno Pro Smbd Caption" pitchFamily="18" charset="0"/>
              </a:rPr>
              <a:t>чи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іншого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твору</a:t>
            </a:r>
            <a:r>
              <a:rPr lang="ru-RU" i="1" dirty="0" smtClean="0">
                <a:latin typeface="Arno Pro Smbd Caption" pitchFamily="18" charset="0"/>
              </a:rPr>
              <a:t>, а </a:t>
            </a:r>
            <a:r>
              <a:rPr lang="ru-RU" i="1" dirty="0" err="1" smtClean="0">
                <a:latin typeface="Arno Pro Smbd Caption" pitchFamily="18" charset="0"/>
              </a:rPr>
              <a:t>заради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антропоморфності</a:t>
            </a:r>
            <a:r>
              <a:rPr lang="ru-RU" i="1" dirty="0" smtClean="0">
                <a:latin typeface="Arno Pro Smbd Caption" pitchFamily="18" charset="0"/>
              </a:rPr>
              <a:t> як </a:t>
            </a:r>
            <a:r>
              <a:rPr lang="ru-RU" i="1" dirty="0" err="1" smtClean="0">
                <a:latin typeface="Arno Pro Smbd Caption" pitchFamily="18" charset="0"/>
              </a:rPr>
              <a:t>такової</a:t>
            </a:r>
            <a:r>
              <a:rPr lang="ru-RU" i="1" dirty="0" smtClean="0">
                <a:latin typeface="Arno Pro Smbd Caption" pitchFamily="18" charset="0"/>
              </a:rPr>
              <a:t>. Так на початку </a:t>
            </a:r>
            <a:r>
              <a:rPr lang="ru-RU" i="1" dirty="0" smtClean="0">
                <a:solidFill>
                  <a:srgbClr val="FF0000"/>
                </a:solidFill>
                <a:latin typeface="Arno Pro Smbd Caption" pitchFamily="18" charset="0"/>
              </a:rPr>
              <a:t>1990-х </a:t>
            </a:r>
            <a:r>
              <a:rPr lang="ru-RU" i="1" dirty="0" err="1" smtClean="0">
                <a:solidFill>
                  <a:srgbClr val="FF0000"/>
                </a:solidFill>
                <a:latin typeface="Arno Pro Smbd Caption" pitchFamily="18" charset="0"/>
              </a:rPr>
              <a:t>років</a:t>
            </a:r>
            <a:r>
              <a:rPr lang="ru-RU" i="1" dirty="0" smtClean="0">
                <a:solidFill>
                  <a:srgbClr val="FF0000"/>
                </a:solidFill>
                <a:latin typeface="Arno Pro Smbd Caption" pitchFamily="18" charset="0"/>
              </a:rPr>
              <a:t> </a:t>
            </a:r>
            <a:r>
              <a:rPr lang="ru-RU" i="1" dirty="0" smtClean="0">
                <a:solidFill>
                  <a:srgbClr val="FF0000"/>
                </a:solidFill>
                <a:latin typeface="Arno Pro Smbd Caption" pitchFamily="18" charset="0"/>
              </a:rPr>
              <a:t>у США</a:t>
            </a:r>
            <a:r>
              <a:rPr lang="ru-RU" i="1" dirty="0" smtClean="0">
                <a:latin typeface="Arno Pro Smbd Caption" pitchFamily="18" charset="0"/>
              </a:rPr>
              <a:t> </a:t>
            </a:r>
            <a:r>
              <a:rPr lang="ru-RU" i="1" dirty="0" err="1" smtClean="0">
                <a:latin typeface="Arno Pro Smbd Caption" pitchFamily="18" charset="0"/>
              </a:rPr>
              <a:t>з'явилося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поняття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en-US" i="1" dirty="0" smtClean="0">
                <a:latin typeface="Arno Pro Smbd Caption" pitchFamily="18" charset="0"/>
              </a:rPr>
              <a:t>furry, </a:t>
            </a:r>
            <a:r>
              <a:rPr lang="ru-RU" i="1" dirty="0" smtClean="0">
                <a:latin typeface="Arno Pro Smbd Caption" pitchFamily="18" charset="0"/>
              </a:rPr>
              <a:t>яке </a:t>
            </a:r>
            <a:r>
              <a:rPr lang="ru-RU" i="1" dirty="0" err="1" smtClean="0">
                <a:latin typeface="Arno Pro Smbd Caption" pitchFamily="18" charset="0"/>
              </a:rPr>
              <a:t>окреслило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шанувальників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антропоморфних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тварин</a:t>
            </a:r>
            <a:r>
              <a:rPr lang="ru-RU" i="1" dirty="0" smtClean="0">
                <a:latin typeface="Arno Pro Smbd Caption" pitchFamily="18" charset="0"/>
              </a:rPr>
              <a:t> як </a:t>
            </a:r>
            <a:r>
              <a:rPr lang="ru-RU" i="1" dirty="0" err="1" smtClean="0">
                <a:latin typeface="Arno Pro Smbd Caption" pitchFamily="18" charset="0"/>
              </a:rPr>
              <a:t>єдине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en-US" i="1" dirty="0" smtClean="0">
                <a:latin typeface="Arno Pro Smbd Caption" pitchFamily="18" charset="0"/>
              </a:rPr>
              <a:t>furry-</a:t>
            </a:r>
            <a:r>
              <a:rPr lang="ru-RU" i="1" dirty="0" err="1" smtClean="0">
                <a:latin typeface="Arno Pro Smbd Caption" pitchFamily="18" charset="0"/>
              </a:rPr>
              <a:t>співтовариство</a:t>
            </a:r>
            <a:r>
              <a:rPr lang="ru-RU" i="1" dirty="0" smtClean="0">
                <a:latin typeface="Arno Pro Smbd Caption" pitchFamily="18" charset="0"/>
              </a:rPr>
              <a:t>. З </a:t>
            </a:r>
            <a:r>
              <a:rPr lang="ru-RU" i="1" dirty="0" err="1" smtClean="0">
                <a:latin typeface="Arno Pro Smbd Caption" pitchFamily="18" charset="0"/>
              </a:rPr>
              <a:t>появою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поняття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en-US" i="1" dirty="0" smtClean="0">
                <a:latin typeface="Arno Pro Smbd Caption" pitchFamily="18" charset="0"/>
              </a:rPr>
              <a:t>furry, </a:t>
            </a:r>
            <a:r>
              <a:rPr lang="ru-RU" i="1" dirty="0" err="1" smtClean="0">
                <a:latin typeface="Arno Pro Smbd Caption" pitchFamily="18" charset="0"/>
              </a:rPr>
              <a:t>об'єднуюча</a:t>
            </a:r>
            <a:r>
              <a:rPr lang="ru-RU" i="1" dirty="0" smtClean="0">
                <a:latin typeface="Arno Pro Smbd Caption" pitchFamily="18" charset="0"/>
              </a:rPr>
              <a:t> роль </a:t>
            </a:r>
            <a:r>
              <a:rPr lang="ru-RU" i="1" dirty="0" err="1" smtClean="0">
                <a:latin typeface="Arno Pro Smbd Caption" pitchFamily="18" charset="0"/>
              </a:rPr>
              <a:t>анімації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заслабла</a:t>
            </a:r>
            <a:r>
              <a:rPr lang="ru-RU" i="1" dirty="0" smtClean="0">
                <a:latin typeface="Arno Pro Smbd Caption" pitchFamily="18" charset="0"/>
              </a:rPr>
              <a:t>, тому </a:t>
            </a:r>
            <a:r>
              <a:rPr lang="ru-RU" i="1" dirty="0" err="1" smtClean="0">
                <a:latin typeface="Arno Pro Smbd Caption" pitchFamily="18" charset="0"/>
              </a:rPr>
              <a:t>що</a:t>
            </a:r>
            <a:r>
              <a:rPr lang="ru-RU" i="1" dirty="0" smtClean="0">
                <a:latin typeface="Arno Pro Smbd Caption" pitchFamily="18" charset="0"/>
              </a:rPr>
              <a:t> субкультура сама почала </a:t>
            </a:r>
            <a:r>
              <a:rPr lang="ru-RU" i="1" dirty="0" err="1" smtClean="0">
                <a:latin typeface="Arno Pro Smbd Caption" pitchFamily="18" charset="0"/>
              </a:rPr>
              <a:t>породжувати</a:t>
            </a:r>
            <a:r>
              <a:rPr lang="ru-RU" i="1" dirty="0" smtClean="0">
                <a:latin typeface="Arno Pro Smbd Caption" pitchFamily="18" charset="0"/>
              </a:rPr>
              <a:t> </a:t>
            </a:r>
            <a:r>
              <a:rPr lang="ru-RU" i="1" dirty="0" err="1" smtClean="0">
                <a:latin typeface="Arno Pro Smbd Caption" pitchFamily="18" charset="0"/>
              </a:rPr>
              <a:t>фурі-арт</a:t>
            </a:r>
            <a:r>
              <a:rPr lang="ru-RU" i="1" dirty="0" smtClean="0">
                <a:latin typeface="Arno Pro Smbd Caption" pitchFamily="18" charset="0"/>
              </a:rPr>
              <a:t> (як правило, </a:t>
            </a:r>
            <a:r>
              <a:rPr lang="ru-RU" i="1" dirty="0" err="1" smtClean="0">
                <a:latin typeface="Arno Pro Smbd Caption" pitchFamily="18" charset="0"/>
              </a:rPr>
              <a:t>некомерційні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малюнки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з</a:t>
            </a:r>
            <a:r>
              <a:rPr lang="ru-RU" i="1" dirty="0" smtClean="0">
                <a:latin typeface="Arno Pro Smbd Caption" pitchFamily="18" charset="0"/>
              </a:rPr>
              <a:t> </a:t>
            </a:r>
            <a:r>
              <a:rPr lang="ru-RU" i="1" dirty="0" err="1" smtClean="0">
                <a:latin typeface="Arno Pro Smbd Caption" pitchFamily="18" charset="0"/>
              </a:rPr>
              <a:t>фурі-тематикою</a:t>
            </a:r>
            <a:r>
              <a:rPr lang="ru-RU" i="1" dirty="0" smtClean="0">
                <a:latin typeface="Arno Pro Smbd Caption" pitchFamily="18" charset="0"/>
              </a:rPr>
              <a:t>).</a:t>
            </a:r>
            <a:endParaRPr lang="ru-RU" i="1" dirty="0">
              <a:latin typeface="Arno Pro Smbd Captio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furry.org.ua/comics/18_sweets_by_belo4ka_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15338" cy="2619375"/>
          </a:xfrm>
          <a:prstGeom prst="rect">
            <a:avLst/>
          </a:prstGeom>
          <a:noFill/>
        </p:spPr>
      </p:pic>
      <p:pic>
        <p:nvPicPr>
          <p:cNvPr id="3" name="Picture 2" descr="http://furry.org.ua/comics/18_sweets_by_belo4ka_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8215338" cy="2619375"/>
          </a:xfrm>
          <a:prstGeom prst="rect">
            <a:avLst/>
          </a:prstGeom>
          <a:noFill/>
        </p:spPr>
      </p:pic>
      <p:pic>
        <p:nvPicPr>
          <p:cNvPr id="4" name="Picture 2" descr="http://furry.org.ua/comics/18_sweets_by_belo4ka_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38625"/>
            <a:ext cx="8215338" cy="261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44</TotalTime>
  <Words>90</Words>
  <Application>Microsoft Office PowerPoint</Application>
  <PresentationFormat>Экран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Фурі </vt:lpstr>
      <vt:lpstr>Субкультура фурі</vt:lpstr>
      <vt:lpstr>Слайд 3</vt:lpstr>
      <vt:lpstr>Детальніше про фурі</vt:lpstr>
      <vt:lpstr>Слайд 5</vt:lpstr>
      <vt:lpstr>Слайд 6</vt:lpstr>
      <vt:lpstr>Слайд 7</vt:lpstr>
      <vt:lpstr>Історія </vt:lpstr>
      <vt:lpstr>Слайд 9</vt:lpstr>
      <vt:lpstr>Поняття субкультури furry поєднує:</vt:lpstr>
      <vt:lpstr>Слайд 11</vt:lpstr>
      <vt:lpstr>Важливо розрізняти!</vt:lpstr>
      <vt:lpstr>Слайд 13</vt:lpstr>
      <vt:lpstr>Слайд 14</vt:lpstr>
      <vt:lpstr>Слайд 15</vt:lpstr>
      <vt:lpstr>Примітка: Для стислості викладу під фурі мається на увазі людина, що ідентифікує себе антропоморфною твариною.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Фурі </dc:title>
  <dc:creator>Admin</dc:creator>
  <cp:lastModifiedBy>Admin</cp:lastModifiedBy>
  <cp:revision>2</cp:revision>
  <dcterms:created xsi:type="dcterms:W3CDTF">2014-10-07T19:49:15Z</dcterms:created>
  <dcterms:modified xsi:type="dcterms:W3CDTF">2014-10-07T20:33:31Z</dcterms:modified>
</cp:coreProperties>
</file>