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sldIdLst>
    <p:sldId id="256" r:id="rId2"/>
    <p:sldId id="274" r:id="rId3"/>
    <p:sldId id="258" r:id="rId4"/>
    <p:sldId id="277" r:id="rId5"/>
    <p:sldId id="273" r:id="rId6"/>
    <p:sldId id="278" r:id="rId7"/>
    <p:sldId id="259" r:id="rId8"/>
    <p:sldId id="276" r:id="rId9"/>
    <p:sldId id="260" r:id="rId10"/>
    <p:sldId id="280" r:id="rId11"/>
    <p:sldId id="279" r:id="rId12"/>
    <p:sldId id="281" r:id="rId13"/>
    <p:sldId id="261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294" autoAdjust="0"/>
  </p:normalViewPr>
  <p:slideViewPr>
    <p:cSldViewPr>
      <p:cViewPr varScale="1">
        <p:scale>
          <a:sx n="87" d="100"/>
          <a:sy n="87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DB470-1098-4995-BDB7-50514C87CB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FF2349E-396D-4003-B478-0ADEC30A2333}" type="pres">
      <dgm:prSet presAssocID="{A51DB470-1098-4995-BDB7-50514C87C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0B69DD-F6CD-4750-B4A1-B1CE7C077B8B}" type="presOf" srcId="{A51DB470-1098-4995-BDB7-50514C87CB8D}" destId="{7FF2349E-396D-4003-B478-0ADEC30A233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10581-3934-435B-A7E3-5EB08E4E74F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95A94-B47A-4884-ABB7-EBF942793472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err="1" smtClean="0"/>
            <a:t>Екологічні</a:t>
          </a:r>
          <a:r>
            <a:rPr lang="ru-RU" dirty="0" smtClean="0"/>
            <a:t> </a:t>
          </a:r>
          <a:r>
            <a:rPr lang="ru-RU" dirty="0" err="1" smtClean="0"/>
            <a:t>правопорушення</a:t>
          </a:r>
          <a:r>
            <a:rPr lang="ru-RU" dirty="0" smtClean="0"/>
            <a:t>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об'єкта</a:t>
          </a:r>
          <a:r>
            <a:rPr lang="ru-RU" dirty="0" smtClean="0"/>
            <a:t> </a:t>
          </a:r>
          <a:r>
            <a:rPr lang="ru-RU" dirty="0" err="1" smtClean="0"/>
            <a:t>посягань</a:t>
          </a:r>
          <a:endParaRPr lang="ru-RU" dirty="0"/>
        </a:p>
      </dgm:t>
    </dgm:pt>
    <dgm:pt modelId="{C7D8B05C-355E-4B4D-820B-939B82B995C4}" type="parTrans" cxnId="{3C030A52-888C-40F9-BECE-36CD426111C8}">
      <dgm:prSet/>
      <dgm:spPr/>
      <dgm:t>
        <a:bodyPr/>
        <a:lstStyle/>
        <a:p>
          <a:endParaRPr lang="ru-RU"/>
        </a:p>
      </dgm:t>
    </dgm:pt>
    <dgm:pt modelId="{E7C4405E-809D-4AD6-B119-13C158281A7F}" type="sibTrans" cxnId="{3C030A52-888C-40F9-BECE-36CD426111C8}">
      <dgm:prSet/>
      <dgm:spPr/>
      <dgm:t>
        <a:bodyPr/>
        <a:lstStyle/>
        <a:p>
          <a:endParaRPr lang="ru-RU"/>
        </a:p>
      </dgm:t>
    </dgm:pt>
    <dgm:pt modelId="{367042A7-E46F-4926-AE80-A9083DF3F6B7}">
      <dgm:prSet custT="1"/>
      <dgm:spPr/>
      <dgm:t>
        <a:bodyPr/>
        <a:lstStyle/>
        <a:p>
          <a:r>
            <a:rPr lang="ru-RU" sz="1600" dirty="0" smtClean="0"/>
            <a:t>У галузі використання природних ресурсів (природоресурсові),земельні, надрові (гірничі), водні, лісові, фауністичні (тваринні), флорні (рослинні) та атмосферні;</a:t>
          </a:r>
          <a:endParaRPr lang="ru-RU" sz="1600" dirty="0"/>
        </a:p>
      </dgm:t>
    </dgm:pt>
    <dgm:pt modelId="{8B24E70D-4D8D-433E-AB26-B41BE0BF4FD3}" type="parTrans" cxnId="{9584DA65-E611-4DAF-8E39-A130B80D4182}">
      <dgm:prSet/>
      <dgm:spPr/>
      <dgm:t>
        <a:bodyPr/>
        <a:lstStyle/>
        <a:p>
          <a:endParaRPr lang="ru-RU"/>
        </a:p>
      </dgm:t>
    </dgm:pt>
    <dgm:pt modelId="{0C82DC31-9945-4B29-B750-0A347929D879}" type="sibTrans" cxnId="{9584DA65-E611-4DAF-8E39-A130B80D4182}">
      <dgm:prSet/>
      <dgm:spPr/>
      <dgm:t>
        <a:bodyPr/>
        <a:lstStyle/>
        <a:p>
          <a:endParaRPr lang="ru-RU"/>
        </a:p>
      </dgm:t>
    </dgm:pt>
    <dgm:pt modelId="{23AA960B-BE95-40C7-803F-494745FBA0AE}">
      <dgm:prSet custT="1"/>
      <dgm:spPr/>
      <dgm:t>
        <a:bodyPr/>
        <a:lstStyle/>
        <a:p>
          <a:r>
            <a:rPr lang="ru-RU" sz="2000" dirty="0" smtClean="0"/>
            <a:t>У галузі охорони навколишнього середовища (природоохоронні):</a:t>
          </a:r>
          <a:endParaRPr lang="ru-RU" sz="2000" dirty="0"/>
        </a:p>
      </dgm:t>
    </dgm:pt>
    <dgm:pt modelId="{18F8273D-2163-45E1-A64A-2F4E6D6F3AF5}" type="parTrans" cxnId="{FB82DCE2-1910-4CA5-9713-2304C0FC7EAC}">
      <dgm:prSet/>
      <dgm:spPr/>
      <dgm:t>
        <a:bodyPr/>
        <a:lstStyle/>
        <a:p>
          <a:endParaRPr lang="ru-RU"/>
        </a:p>
      </dgm:t>
    </dgm:pt>
    <dgm:pt modelId="{4D772055-033C-43FF-8A4A-294BF3ED1A99}" type="sibTrans" cxnId="{FB82DCE2-1910-4CA5-9713-2304C0FC7EAC}">
      <dgm:prSet/>
      <dgm:spPr/>
      <dgm:t>
        <a:bodyPr/>
        <a:lstStyle/>
        <a:p>
          <a:endParaRPr lang="ru-RU"/>
        </a:p>
      </dgm:t>
    </dgm:pt>
    <dgm:pt modelId="{4A0FD758-BFEF-41B3-89EB-F2B5DBD553AA}">
      <dgm:prSet custT="1"/>
      <dgm:spPr/>
      <dgm:t>
        <a:bodyPr/>
        <a:lstStyle/>
        <a:p>
          <a:r>
            <a:rPr lang="ru-RU" sz="1500" dirty="0" smtClean="0"/>
            <a:t> </a:t>
          </a:r>
          <a:r>
            <a:rPr lang="ru-RU" sz="1800" dirty="0" smtClean="0"/>
            <a:t>У </a:t>
          </a:r>
          <a:r>
            <a:rPr lang="ru-RU" sz="1800" dirty="0" err="1" smtClean="0"/>
            <a:t>галузі</a:t>
          </a:r>
          <a:r>
            <a:rPr lang="ru-RU" sz="1800" dirty="0" smtClean="0"/>
            <a:t> </a:t>
          </a:r>
          <a:r>
            <a:rPr lang="ru-RU" sz="1800" dirty="0" err="1" smtClean="0"/>
            <a:t>екологічної</a:t>
          </a:r>
          <a:r>
            <a:rPr lang="ru-RU" sz="1800" dirty="0" smtClean="0"/>
            <a:t> </a:t>
          </a:r>
          <a:r>
            <a:rPr lang="ru-RU" sz="1800" dirty="0" err="1" smtClean="0"/>
            <a:t>безпеки</a:t>
          </a:r>
          <a:r>
            <a:rPr lang="ru-RU" sz="1800" dirty="0" smtClean="0"/>
            <a:t> (</a:t>
          </a:r>
          <a:r>
            <a:rPr lang="ru-RU" sz="1800" dirty="0" err="1" smtClean="0"/>
            <a:t>екологонебезпечні</a:t>
          </a:r>
          <a:r>
            <a:rPr lang="ru-RU" sz="1500" dirty="0" smtClean="0"/>
            <a:t>):</a:t>
          </a:r>
          <a:endParaRPr lang="ru-RU" sz="1500" dirty="0"/>
        </a:p>
      </dgm:t>
    </dgm:pt>
    <dgm:pt modelId="{BF3FE506-FA35-42AC-9494-9514A28BBA41}" type="parTrans" cxnId="{B45386F9-1FB6-426F-8EC1-50D2AA3E2160}">
      <dgm:prSet/>
      <dgm:spPr/>
      <dgm:t>
        <a:bodyPr/>
        <a:lstStyle/>
        <a:p>
          <a:endParaRPr lang="ru-RU"/>
        </a:p>
      </dgm:t>
    </dgm:pt>
    <dgm:pt modelId="{E077B54E-8FDA-4D94-A369-199B80D541D3}" type="sibTrans" cxnId="{B45386F9-1FB6-426F-8EC1-50D2AA3E2160}">
      <dgm:prSet/>
      <dgm:spPr/>
      <dgm:t>
        <a:bodyPr/>
        <a:lstStyle/>
        <a:p>
          <a:endParaRPr lang="ru-RU"/>
        </a:p>
      </dgm:t>
    </dgm:pt>
    <dgm:pt modelId="{79C93803-69EB-4EFE-81EA-080F56F9C6AC}">
      <dgm:prSet custT="1"/>
      <dgm:spPr/>
      <dgm:t>
        <a:bodyPr/>
        <a:lstStyle/>
        <a:p>
          <a:r>
            <a:rPr lang="ru-RU" sz="1800" dirty="0" err="1" smtClean="0"/>
            <a:t>Правопорушення</a:t>
          </a:r>
          <a:r>
            <a:rPr lang="ru-RU" sz="1800" dirty="0" smtClean="0"/>
            <a:t> за </a:t>
          </a:r>
          <a:r>
            <a:rPr lang="ru-RU" sz="1800" dirty="0" err="1" smtClean="0"/>
            <a:t>окремими</a:t>
          </a:r>
          <a:r>
            <a:rPr lang="ru-RU" sz="1800" dirty="0" smtClean="0"/>
            <a:t> </a:t>
          </a:r>
          <a:r>
            <a:rPr lang="ru-RU" sz="1800" dirty="0" err="1" smtClean="0"/>
            <a:t>інститутами</a:t>
          </a:r>
          <a:r>
            <a:rPr lang="ru-RU" sz="1800" dirty="0" smtClean="0"/>
            <a:t> </a:t>
          </a:r>
          <a:r>
            <a:rPr lang="ru-RU" sz="1800" dirty="0" err="1" smtClean="0"/>
            <a:t>екологічного</a:t>
          </a:r>
          <a:r>
            <a:rPr lang="ru-RU" sz="1800" dirty="0" smtClean="0"/>
            <a:t> </a:t>
          </a:r>
          <a:r>
            <a:rPr lang="ru-RU" sz="1800" dirty="0" err="1" smtClean="0"/>
            <a:t>законодавства</a:t>
          </a:r>
          <a:r>
            <a:rPr lang="ru-RU" sz="1800" dirty="0" smtClean="0"/>
            <a:t>:</a:t>
          </a:r>
          <a:endParaRPr lang="ru-RU" sz="1800" dirty="0"/>
        </a:p>
      </dgm:t>
    </dgm:pt>
    <dgm:pt modelId="{08DDAFF1-4784-442F-8021-E084E020DE0F}" type="parTrans" cxnId="{AFF3F7EA-F34D-4B65-9D01-2D68251C6AAC}">
      <dgm:prSet/>
      <dgm:spPr/>
      <dgm:t>
        <a:bodyPr/>
        <a:lstStyle/>
        <a:p>
          <a:endParaRPr lang="ru-RU"/>
        </a:p>
      </dgm:t>
    </dgm:pt>
    <dgm:pt modelId="{484FDEED-C909-44B6-8B65-473AA90EF2D0}" type="sibTrans" cxnId="{AFF3F7EA-F34D-4B65-9D01-2D68251C6AAC}">
      <dgm:prSet/>
      <dgm:spPr/>
      <dgm:t>
        <a:bodyPr/>
        <a:lstStyle/>
        <a:p>
          <a:endParaRPr lang="ru-RU"/>
        </a:p>
      </dgm:t>
    </dgm:pt>
    <dgm:pt modelId="{048D52E2-542D-4FC9-8F5A-46C4403272C7}" type="pres">
      <dgm:prSet presAssocID="{14310581-3934-435B-A7E3-5EB08E4E74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8FFD76-5E53-4414-B6CC-50A37A9389BF}" type="pres">
      <dgm:prSet presAssocID="{F6795A94-B47A-4884-ABB7-EBF942793472}" presName="hierRoot1" presStyleCnt="0">
        <dgm:presLayoutVars>
          <dgm:hierBranch val="init"/>
        </dgm:presLayoutVars>
      </dgm:prSet>
      <dgm:spPr/>
    </dgm:pt>
    <dgm:pt modelId="{A9D1B1EC-6FFD-4B57-82E2-CE00C3D1175E}" type="pres">
      <dgm:prSet presAssocID="{F6795A94-B47A-4884-ABB7-EBF942793472}" presName="rootComposite1" presStyleCnt="0"/>
      <dgm:spPr/>
    </dgm:pt>
    <dgm:pt modelId="{9BC112AF-E18C-4EC8-9BC5-12E29783313D}" type="pres">
      <dgm:prSet presAssocID="{F6795A94-B47A-4884-ABB7-EBF942793472}" presName="rootText1" presStyleLbl="node0" presStyleIdx="0" presStyleCnt="1" custScaleX="114084" custScaleY="198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0E0B5-530B-4654-B32C-2BDDB7424E45}" type="pres">
      <dgm:prSet presAssocID="{F6795A94-B47A-4884-ABB7-EBF94279347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7A7CAF-4356-436F-BF50-82E3451B237D}" type="pres">
      <dgm:prSet presAssocID="{F6795A94-B47A-4884-ABB7-EBF942793472}" presName="hierChild2" presStyleCnt="0"/>
      <dgm:spPr/>
    </dgm:pt>
    <dgm:pt modelId="{CD44CD3E-CDD1-432F-A909-7682DEC758B2}" type="pres">
      <dgm:prSet presAssocID="{8B24E70D-4D8D-433E-AB26-B41BE0BF4FD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97EE785-23B3-42BB-89C2-D123B670CE97}" type="pres">
      <dgm:prSet presAssocID="{367042A7-E46F-4926-AE80-A9083DF3F6B7}" presName="hierRoot2" presStyleCnt="0">
        <dgm:presLayoutVars>
          <dgm:hierBranch val="init"/>
        </dgm:presLayoutVars>
      </dgm:prSet>
      <dgm:spPr/>
    </dgm:pt>
    <dgm:pt modelId="{F8F7B864-CCB2-4A07-A976-61BCCD4D794D}" type="pres">
      <dgm:prSet presAssocID="{367042A7-E46F-4926-AE80-A9083DF3F6B7}" presName="rootComposite" presStyleCnt="0"/>
      <dgm:spPr/>
    </dgm:pt>
    <dgm:pt modelId="{B13AB30A-254C-4B36-9DE7-DB32ECB9DD42}" type="pres">
      <dgm:prSet presAssocID="{367042A7-E46F-4926-AE80-A9083DF3F6B7}" presName="rootText" presStyleLbl="node2" presStyleIdx="0" presStyleCnt="4" custScaleX="101515" custScaleY="226476" custLinFactNeighborX="16784" custLinFactNeighborY="-2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A8F15-495E-47D9-9150-81CFC6664AF2}" type="pres">
      <dgm:prSet presAssocID="{367042A7-E46F-4926-AE80-A9083DF3F6B7}" presName="rootConnector" presStyleLbl="node2" presStyleIdx="0" presStyleCnt="4"/>
      <dgm:spPr/>
      <dgm:t>
        <a:bodyPr/>
        <a:lstStyle/>
        <a:p>
          <a:endParaRPr lang="ru-RU"/>
        </a:p>
      </dgm:t>
    </dgm:pt>
    <dgm:pt modelId="{997BD92D-A1FD-4E6D-B8E4-8E73D667F02E}" type="pres">
      <dgm:prSet presAssocID="{367042A7-E46F-4926-AE80-A9083DF3F6B7}" presName="hierChild4" presStyleCnt="0"/>
      <dgm:spPr/>
    </dgm:pt>
    <dgm:pt modelId="{82B448F3-FF4C-4B25-950B-76FAE6973255}" type="pres">
      <dgm:prSet presAssocID="{367042A7-E46F-4926-AE80-A9083DF3F6B7}" presName="hierChild5" presStyleCnt="0"/>
      <dgm:spPr/>
    </dgm:pt>
    <dgm:pt modelId="{6A1274BF-8E66-4296-A52D-777B0FD44144}" type="pres">
      <dgm:prSet presAssocID="{18F8273D-2163-45E1-A64A-2F4E6D6F3AF5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7818AF1-62DA-4DC6-A3D6-9FF66D972895}" type="pres">
      <dgm:prSet presAssocID="{23AA960B-BE95-40C7-803F-494745FBA0AE}" presName="hierRoot2" presStyleCnt="0">
        <dgm:presLayoutVars>
          <dgm:hierBranch val="init"/>
        </dgm:presLayoutVars>
      </dgm:prSet>
      <dgm:spPr/>
    </dgm:pt>
    <dgm:pt modelId="{5B695F15-1974-4B08-8F2B-C80D59585F7E}" type="pres">
      <dgm:prSet presAssocID="{23AA960B-BE95-40C7-803F-494745FBA0AE}" presName="rootComposite" presStyleCnt="0"/>
      <dgm:spPr/>
    </dgm:pt>
    <dgm:pt modelId="{474E7339-95C0-43FE-9788-4310CB9F1FCD}" type="pres">
      <dgm:prSet presAssocID="{23AA960B-BE95-40C7-803F-494745FBA0AE}" presName="rootText" presStyleLbl="node2" presStyleIdx="1" presStyleCnt="4" custScaleX="105254" custScaleY="204478" custLinFactNeighborX="6627" custLinFactNeighborY="4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72CBB-0933-409B-9B2E-690C57171448}" type="pres">
      <dgm:prSet presAssocID="{23AA960B-BE95-40C7-803F-494745FBA0AE}" presName="rootConnector" presStyleLbl="node2" presStyleIdx="1" presStyleCnt="4"/>
      <dgm:spPr/>
      <dgm:t>
        <a:bodyPr/>
        <a:lstStyle/>
        <a:p>
          <a:endParaRPr lang="ru-RU"/>
        </a:p>
      </dgm:t>
    </dgm:pt>
    <dgm:pt modelId="{C63864C0-C73E-49DC-A8B9-454E2A02AF94}" type="pres">
      <dgm:prSet presAssocID="{23AA960B-BE95-40C7-803F-494745FBA0AE}" presName="hierChild4" presStyleCnt="0"/>
      <dgm:spPr/>
    </dgm:pt>
    <dgm:pt modelId="{6FE60272-13A2-4607-9F60-9497F660D623}" type="pres">
      <dgm:prSet presAssocID="{23AA960B-BE95-40C7-803F-494745FBA0AE}" presName="hierChild5" presStyleCnt="0"/>
      <dgm:spPr/>
    </dgm:pt>
    <dgm:pt modelId="{A82337E5-4EA8-492E-9682-FC0F45F4B1C8}" type="pres">
      <dgm:prSet presAssocID="{08DDAFF1-4784-442F-8021-E084E020DE0F}" presName="Name37" presStyleLbl="parChTrans1D2" presStyleIdx="2" presStyleCnt="4"/>
      <dgm:spPr/>
      <dgm:t>
        <a:bodyPr/>
        <a:lstStyle/>
        <a:p>
          <a:endParaRPr lang="ru-RU"/>
        </a:p>
      </dgm:t>
    </dgm:pt>
    <dgm:pt modelId="{73E6F5A8-8EAA-4ADE-B4F5-24341D040C7F}" type="pres">
      <dgm:prSet presAssocID="{79C93803-69EB-4EFE-81EA-080F56F9C6AC}" presName="hierRoot2" presStyleCnt="0">
        <dgm:presLayoutVars>
          <dgm:hierBranch val="init"/>
        </dgm:presLayoutVars>
      </dgm:prSet>
      <dgm:spPr/>
    </dgm:pt>
    <dgm:pt modelId="{5FFCB12E-4672-42BE-BA6E-E33734CDE0D6}" type="pres">
      <dgm:prSet presAssocID="{79C93803-69EB-4EFE-81EA-080F56F9C6AC}" presName="rootComposite" presStyleCnt="0"/>
      <dgm:spPr/>
    </dgm:pt>
    <dgm:pt modelId="{FA6930A7-95AB-46A2-9BB8-F48178755084}" type="pres">
      <dgm:prSet presAssocID="{79C93803-69EB-4EFE-81EA-080F56F9C6AC}" presName="rootText" presStyleLbl="node2" presStyleIdx="2" presStyleCnt="4" custScaleX="85922" custScaleY="212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FD3D6-0E2B-498F-8EA8-90156BBD892F}" type="pres">
      <dgm:prSet presAssocID="{79C93803-69EB-4EFE-81EA-080F56F9C6AC}" presName="rootConnector" presStyleLbl="node2" presStyleIdx="2" presStyleCnt="4"/>
      <dgm:spPr/>
      <dgm:t>
        <a:bodyPr/>
        <a:lstStyle/>
        <a:p>
          <a:endParaRPr lang="ru-RU"/>
        </a:p>
      </dgm:t>
    </dgm:pt>
    <dgm:pt modelId="{504248EB-B290-4619-BAF2-158B3451A87F}" type="pres">
      <dgm:prSet presAssocID="{79C93803-69EB-4EFE-81EA-080F56F9C6AC}" presName="hierChild4" presStyleCnt="0"/>
      <dgm:spPr/>
    </dgm:pt>
    <dgm:pt modelId="{F4E0D147-7523-4EDE-BA6A-9E438F221C03}" type="pres">
      <dgm:prSet presAssocID="{79C93803-69EB-4EFE-81EA-080F56F9C6AC}" presName="hierChild5" presStyleCnt="0"/>
      <dgm:spPr/>
    </dgm:pt>
    <dgm:pt modelId="{B0CD5F87-925F-458E-B7C2-76BB7B73AD9B}" type="pres">
      <dgm:prSet presAssocID="{BF3FE506-FA35-42AC-9494-9514A28BBA4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5A90551-8D05-4817-A2A8-82CFD0603038}" type="pres">
      <dgm:prSet presAssocID="{4A0FD758-BFEF-41B3-89EB-F2B5DBD553AA}" presName="hierRoot2" presStyleCnt="0">
        <dgm:presLayoutVars>
          <dgm:hierBranch val="init"/>
        </dgm:presLayoutVars>
      </dgm:prSet>
      <dgm:spPr/>
    </dgm:pt>
    <dgm:pt modelId="{8F434AF7-6399-4ABC-8F11-77B40792E60E}" type="pres">
      <dgm:prSet presAssocID="{4A0FD758-BFEF-41B3-89EB-F2B5DBD553AA}" presName="rootComposite" presStyleCnt="0"/>
      <dgm:spPr/>
    </dgm:pt>
    <dgm:pt modelId="{B115E642-8856-4588-8A73-38BD50F37E71}" type="pres">
      <dgm:prSet presAssocID="{4A0FD758-BFEF-41B3-89EB-F2B5DBD553AA}" presName="rootText" presStyleLbl="node2" presStyleIdx="3" presStyleCnt="4" custScaleX="81319" custScaleY="231716" custLinFactNeighborX="-12048" custLinFactNeighborY="-92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42F8B-D955-4CD2-ABC5-38D13BE1BAAA}" type="pres">
      <dgm:prSet presAssocID="{4A0FD758-BFEF-41B3-89EB-F2B5DBD553AA}" presName="rootConnector" presStyleLbl="node2" presStyleIdx="3" presStyleCnt="4"/>
      <dgm:spPr/>
      <dgm:t>
        <a:bodyPr/>
        <a:lstStyle/>
        <a:p>
          <a:endParaRPr lang="ru-RU"/>
        </a:p>
      </dgm:t>
    </dgm:pt>
    <dgm:pt modelId="{789FA8C7-52FD-4867-AAFF-F733C0A02A49}" type="pres">
      <dgm:prSet presAssocID="{4A0FD758-BFEF-41B3-89EB-F2B5DBD553AA}" presName="hierChild4" presStyleCnt="0"/>
      <dgm:spPr/>
    </dgm:pt>
    <dgm:pt modelId="{E9ECDB52-0185-4135-9C32-9704B6EB2829}" type="pres">
      <dgm:prSet presAssocID="{4A0FD758-BFEF-41B3-89EB-F2B5DBD553AA}" presName="hierChild5" presStyleCnt="0"/>
      <dgm:spPr/>
    </dgm:pt>
    <dgm:pt modelId="{553B8FEA-F77D-4294-AC11-D0DBA442420A}" type="pres">
      <dgm:prSet presAssocID="{F6795A94-B47A-4884-ABB7-EBF942793472}" presName="hierChild3" presStyleCnt="0"/>
      <dgm:spPr/>
    </dgm:pt>
  </dgm:ptLst>
  <dgm:cxnLst>
    <dgm:cxn modelId="{5C496E9A-AD25-4849-8938-0F55A48DB943}" type="presOf" srcId="{4A0FD758-BFEF-41B3-89EB-F2B5DBD553AA}" destId="{81B42F8B-D955-4CD2-ABC5-38D13BE1BAAA}" srcOrd="1" destOrd="0" presId="urn:microsoft.com/office/officeart/2005/8/layout/orgChart1"/>
    <dgm:cxn modelId="{139A57ED-FD89-418C-9CBF-F54216AD677A}" type="presOf" srcId="{79C93803-69EB-4EFE-81EA-080F56F9C6AC}" destId="{FA6930A7-95AB-46A2-9BB8-F48178755084}" srcOrd="0" destOrd="0" presId="urn:microsoft.com/office/officeart/2005/8/layout/orgChart1"/>
    <dgm:cxn modelId="{55FDDCBF-959A-46D6-8F0A-CB1360F75716}" type="presOf" srcId="{F6795A94-B47A-4884-ABB7-EBF942793472}" destId="{9BC112AF-E18C-4EC8-9BC5-12E29783313D}" srcOrd="0" destOrd="0" presId="urn:microsoft.com/office/officeart/2005/8/layout/orgChart1"/>
    <dgm:cxn modelId="{AFF3F7EA-F34D-4B65-9D01-2D68251C6AAC}" srcId="{F6795A94-B47A-4884-ABB7-EBF942793472}" destId="{79C93803-69EB-4EFE-81EA-080F56F9C6AC}" srcOrd="2" destOrd="0" parTransId="{08DDAFF1-4784-442F-8021-E084E020DE0F}" sibTransId="{484FDEED-C909-44B6-8B65-473AA90EF2D0}"/>
    <dgm:cxn modelId="{CD859CB9-AFDB-4EC4-9DC2-04756F10FEE6}" type="presOf" srcId="{BF3FE506-FA35-42AC-9494-9514A28BBA41}" destId="{B0CD5F87-925F-458E-B7C2-76BB7B73AD9B}" srcOrd="0" destOrd="0" presId="urn:microsoft.com/office/officeart/2005/8/layout/orgChart1"/>
    <dgm:cxn modelId="{B45386F9-1FB6-426F-8EC1-50D2AA3E2160}" srcId="{F6795A94-B47A-4884-ABB7-EBF942793472}" destId="{4A0FD758-BFEF-41B3-89EB-F2B5DBD553AA}" srcOrd="3" destOrd="0" parTransId="{BF3FE506-FA35-42AC-9494-9514A28BBA41}" sibTransId="{E077B54E-8FDA-4D94-A369-199B80D541D3}"/>
    <dgm:cxn modelId="{91B46502-4EDC-4755-9B57-AE9A163BC44B}" type="presOf" srcId="{367042A7-E46F-4926-AE80-A9083DF3F6B7}" destId="{3FFA8F15-495E-47D9-9150-81CFC6664AF2}" srcOrd="1" destOrd="0" presId="urn:microsoft.com/office/officeart/2005/8/layout/orgChart1"/>
    <dgm:cxn modelId="{C6546D90-8CFF-4DC3-9215-50B0FF3DCE8A}" type="presOf" srcId="{23AA960B-BE95-40C7-803F-494745FBA0AE}" destId="{474E7339-95C0-43FE-9788-4310CB9F1FCD}" srcOrd="0" destOrd="0" presId="urn:microsoft.com/office/officeart/2005/8/layout/orgChart1"/>
    <dgm:cxn modelId="{3C030A52-888C-40F9-BECE-36CD426111C8}" srcId="{14310581-3934-435B-A7E3-5EB08E4E74F5}" destId="{F6795A94-B47A-4884-ABB7-EBF942793472}" srcOrd="0" destOrd="0" parTransId="{C7D8B05C-355E-4B4D-820B-939B82B995C4}" sibTransId="{E7C4405E-809D-4AD6-B119-13C158281A7F}"/>
    <dgm:cxn modelId="{B84B3347-7213-48E7-99A7-BD6202883AEC}" type="presOf" srcId="{F6795A94-B47A-4884-ABB7-EBF942793472}" destId="{95C0E0B5-530B-4654-B32C-2BDDB7424E45}" srcOrd="1" destOrd="0" presId="urn:microsoft.com/office/officeart/2005/8/layout/orgChart1"/>
    <dgm:cxn modelId="{DE8DFABE-CC63-4EDC-BD3F-C59CDD759186}" type="presOf" srcId="{79C93803-69EB-4EFE-81EA-080F56F9C6AC}" destId="{568FD3D6-0E2B-498F-8EA8-90156BBD892F}" srcOrd="1" destOrd="0" presId="urn:microsoft.com/office/officeart/2005/8/layout/orgChart1"/>
    <dgm:cxn modelId="{E7140924-A2BB-46CE-AE74-9D4EB8F6202D}" type="presOf" srcId="{14310581-3934-435B-A7E3-5EB08E4E74F5}" destId="{048D52E2-542D-4FC9-8F5A-46C4403272C7}" srcOrd="0" destOrd="0" presId="urn:microsoft.com/office/officeart/2005/8/layout/orgChart1"/>
    <dgm:cxn modelId="{210A4874-BA81-44F9-A4FD-92ED028D00D8}" type="presOf" srcId="{4A0FD758-BFEF-41B3-89EB-F2B5DBD553AA}" destId="{B115E642-8856-4588-8A73-38BD50F37E71}" srcOrd="0" destOrd="0" presId="urn:microsoft.com/office/officeart/2005/8/layout/orgChart1"/>
    <dgm:cxn modelId="{440AEEB2-6124-44DD-929B-9688D3D1DC7F}" type="presOf" srcId="{08DDAFF1-4784-442F-8021-E084E020DE0F}" destId="{A82337E5-4EA8-492E-9682-FC0F45F4B1C8}" srcOrd="0" destOrd="0" presId="urn:microsoft.com/office/officeart/2005/8/layout/orgChart1"/>
    <dgm:cxn modelId="{C2AED9F6-6A61-4432-A874-66BDD9DE15DE}" type="presOf" srcId="{367042A7-E46F-4926-AE80-A9083DF3F6B7}" destId="{B13AB30A-254C-4B36-9DE7-DB32ECB9DD42}" srcOrd="0" destOrd="0" presId="urn:microsoft.com/office/officeart/2005/8/layout/orgChart1"/>
    <dgm:cxn modelId="{C28F106C-A564-4B7C-A27B-039405FDA5D0}" type="presOf" srcId="{23AA960B-BE95-40C7-803F-494745FBA0AE}" destId="{13072CBB-0933-409B-9B2E-690C57171448}" srcOrd="1" destOrd="0" presId="urn:microsoft.com/office/officeart/2005/8/layout/orgChart1"/>
    <dgm:cxn modelId="{9584DA65-E611-4DAF-8E39-A130B80D4182}" srcId="{F6795A94-B47A-4884-ABB7-EBF942793472}" destId="{367042A7-E46F-4926-AE80-A9083DF3F6B7}" srcOrd="0" destOrd="0" parTransId="{8B24E70D-4D8D-433E-AB26-B41BE0BF4FD3}" sibTransId="{0C82DC31-9945-4B29-B750-0A347929D879}"/>
    <dgm:cxn modelId="{36085C2C-99AF-4123-B96A-88D46C986F35}" type="presOf" srcId="{18F8273D-2163-45E1-A64A-2F4E6D6F3AF5}" destId="{6A1274BF-8E66-4296-A52D-777B0FD44144}" srcOrd="0" destOrd="0" presId="urn:microsoft.com/office/officeart/2005/8/layout/orgChart1"/>
    <dgm:cxn modelId="{5A99D0CB-F086-4541-885A-2AD4FAE09A66}" type="presOf" srcId="{8B24E70D-4D8D-433E-AB26-B41BE0BF4FD3}" destId="{CD44CD3E-CDD1-432F-A909-7682DEC758B2}" srcOrd="0" destOrd="0" presId="urn:microsoft.com/office/officeart/2005/8/layout/orgChart1"/>
    <dgm:cxn modelId="{FB82DCE2-1910-4CA5-9713-2304C0FC7EAC}" srcId="{F6795A94-B47A-4884-ABB7-EBF942793472}" destId="{23AA960B-BE95-40C7-803F-494745FBA0AE}" srcOrd="1" destOrd="0" parTransId="{18F8273D-2163-45E1-A64A-2F4E6D6F3AF5}" sibTransId="{4D772055-033C-43FF-8A4A-294BF3ED1A99}"/>
    <dgm:cxn modelId="{4873E0E9-37CC-43A9-8943-66D30319B781}" type="presParOf" srcId="{048D52E2-542D-4FC9-8F5A-46C4403272C7}" destId="{B68FFD76-5E53-4414-B6CC-50A37A9389BF}" srcOrd="0" destOrd="0" presId="urn:microsoft.com/office/officeart/2005/8/layout/orgChart1"/>
    <dgm:cxn modelId="{5F2048DA-08C8-497D-A0F8-0B402376FA57}" type="presParOf" srcId="{B68FFD76-5E53-4414-B6CC-50A37A9389BF}" destId="{A9D1B1EC-6FFD-4B57-82E2-CE00C3D1175E}" srcOrd="0" destOrd="0" presId="urn:microsoft.com/office/officeart/2005/8/layout/orgChart1"/>
    <dgm:cxn modelId="{B9B91517-B0D9-47B2-8E93-594DDFFE44CC}" type="presParOf" srcId="{A9D1B1EC-6FFD-4B57-82E2-CE00C3D1175E}" destId="{9BC112AF-E18C-4EC8-9BC5-12E29783313D}" srcOrd="0" destOrd="0" presId="urn:microsoft.com/office/officeart/2005/8/layout/orgChart1"/>
    <dgm:cxn modelId="{C568E5BC-0EC7-40B4-9F25-0A6DCBB984D4}" type="presParOf" srcId="{A9D1B1EC-6FFD-4B57-82E2-CE00C3D1175E}" destId="{95C0E0B5-530B-4654-B32C-2BDDB7424E45}" srcOrd="1" destOrd="0" presId="urn:microsoft.com/office/officeart/2005/8/layout/orgChart1"/>
    <dgm:cxn modelId="{7265496C-258F-4490-B2FA-F7C5A3455AB2}" type="presParOf" srcId="{B68FFD76-5E53-4414-B6CC-50A37A9389BF}" destId="{E67A7CAF-4356-436F-BF50-82E3451B237D}" srcOrd="1" destOrd="0" presId="urn:microsoft.com/office/officeart/2005/8/layout/orgChart1"/>
    <dgm:cxn modelId="{994466EF-BF7A-4193-BA74-B74631E070DA}" type="presParOf" srcId="{E67A7CAF-4356-436F-BF50-82E3451B237D}" destId="{CD44CD3E-CDD1-432F-A909-7682DEC758B2}" srcOrd="0" destOrd="0" presId="urn:microsoft.com/office/officeart/2005/8/layout/orgChart1"/>
    <dgm:cxn modelId="{9D9548D9-AC01-448E-90FF-977D702E0180}" type="presParOf" srcId="{E67A7CAF-4356-436F-BF50-82E3451B237D}" destId="{C97EE785-23B3-42BB-89C2-D123B670CE97}" srcOrd="1" destOrd="0" presId="urn:microsoft.com/office/officeart/2005/8/layout/orgChart1"/>
    <dgm:cxn modelId="{2C12E04D-F75E-4FBD-8719-5BD647EF16F2}" type="presParOf" srcId="{C97EE785-23B3-42BB-89C2-D123B670CE97}" destId="{F8F7B864-CCB2-4A07-A976-61BCCD4D794D}" srcOrd="0" destOrd="0" presId="urn:microsoft.com/office/officeart/2005/8/layout/orgChart1"/>
    <dgm:cxn modelId="{581B7466-C6E5-4683-A72F-0813CB5E8D55}" type="presParOf" srcId="{F8F7B864-CCB2-4A07-A976-61BCCD4D794D}" destId="{B13AB30A-254C-4B36-9DE7-DB32ECB9DD42}" srcOrd="0" destOrd="0" presId="urn:microsoft.com/office/officeart/2005/8/layout/orgChart1"/>
    <dgm:cxn modelId="{76B61AFF-ABF8-48DC-A64B-CA848B7C2067}" type="presParOf" srcId="{F8F7B864-CCB2-4A07-A976-61BCCD4D794D}" destId="{3FFA8F15-495E-47D9-9150-81CFC6664AF2}" srcOrd="1" destOrd="0" presId="urn:microsoft.com/office/officeart/2005/8/layout/orgChart1"/>
    <dgm:cxn modelId="{07955B3B-7F3B-4A08-8BEC-FC9E192DD6EF}" type="presParOf" srcId="{C97EE785-23B3-42BB-89C2-D123B670CE97}" destId="{997BD92D-A1FD-4E6D-B8E4-8E73D667F02E}" srcOrd="1" destOrd="0" presId="urn:microsoft.com/office/officeart/2005/8/layout/orgChart1"/>
    <dgm:cxn modelId="{D9C9FBCA-9EFC-4BE4-8978-8E2EAD248723}" type="presParOf" srcId="{C97EE785-23B3-42BB-89C2-D123B670CE97}" destId="{82B448F3-FF4C-4B25-950B-76FAE6973255}" srcOrd="2" destOrd="0" presId="urn:microsoft.com/office/officeart/2005/8/layout/orgChart1"/>
    <dgm:cxn modelId="{9D1C0BF8-C8BE-4262-BD3E-32460F1E6CD0}" type="presParOf" srcId="{E67A7CAF-4356-436F-BF50-82E3451B237D}" destId="{6A1274BF-8E66-4296-A52D-777B0FD44144}" srcOrd="2" destOrd="0" presId="urn:microsoft.com/office/officeart/2005/8/layout/orgChart1"/>
    <dgm:cxn modelId="{41517015-0ABF-4083-BD47-875B1AF262DF}" type="presParOf" srcId="{E67A7CAF-4356-436F-BF50-82E3451B237D}" destId="{47818AF1-62DA-4DC6-A3D6-9FF66D972895}" srcOrd="3" destOrd="0" presId="urn:microsoft.com/office/officeart/2005/8/layout/orgChart1"/>
    <dgm:cxn modelId="{9746A964-21AA-463C-9279-C930D1037D1E}" type="presParOf" srcId="{47818AF1-62DA-4DC6-A3D6-9FF66D972895}" destId="{5B695F15-1974-4B08-8F2B-C80D59585F7E}" srcOrd="0" destOrd="0" presId="urn:microsoft.com/office/officeart/2005/8/layout/orgChart1"/>
    <dgm:cxn modelId="{6A9EEB28-0B66-4656-97A2-8C540E9774E7}" type="presParOf" srcId="{5B695F15-1974-4B08-8F2B-C80D59585F7E}" destId="{474E7339-95C0-43FE-9788-4310CB9F1FCD}" srcOrd="0" destOrd="0" presId="urn:microsoft.com/office/officeart/2005/8/layout/orgChart1"/>
    <dgm:cxn modelId="{0D6AC6B7-4E84-40D7-AE8C-9F1BF72963A1}" type="presParOf" srcId="{5B695F15-1974-4B08-8F2B-C80D59585F7E}" destId="{13072CBB-0933-409B-9B2E-690C57171448}" srcOrd="1" destOrd="0" presId="urn:microsoft.com/office/officeart/2005/8/layout/orgChart1"/>
    <dgm:cxn modelId="{C86A8DC0-02A9-4A3F-B73B-6D805D388892}" type="presParOf" srcId="{47818AF1-62DA-4DC6-A3D6-9FF66D972895}" destId="{C63864C0-C73E-49DC-A8B9-454E2A02AF94}" srcOrd="1" destOrd="0" presId="urn:microsoft.com/office/officeart/2005/8/layout/orgChart1"/>
    <dgm:cxn modelId="{6825C695-1976-45D1-8161-603420687908}" type="presParOf" srcId="{47818AF1-62DA-4DC6-A3D6-9FF66D972895}" destId="{6FE60272-13A2-4607-9F60-9497F660D623}" srcOrd="2" destOrd="0" presId="urn:microsoft.com/office/officeart/2005/8/layout/orgChart1"/>
    <dgm:cxn modelId="{58B6CD15-C7F9-414C-8C1E-799D8E0971F4}" type="presParOf" srcId="{E67A7CAF-4356-436F-BF50-82E3451B237D}" destId="{A82337E5-4EA8-492E-9682-FC0F45F4B1C8}" srcOrd="4" destOrd="0" presId="urn:microsoft.com/office/officeart/2005/8/layout/orgChart1"/>
    <dgm:cxn modelId="{4EB2223A-E289-45F0-8263-0EFACA92E6B2}" type="presParOf" srcId="{E67A7CAF-4356-436F-BF50-82E3451B237D}" destId="{73E6F5A8-8EAA-4ADE-B4F5-24341D040C7F}" srcOrd="5" destOrd="0" presId="urn:microsoft.com/office/officeart/2005/8/layout/orgChart1"/>
    <dgm:cxn modelId="{1CFAE944-7F17-446A-99BC-F7540BF57F47}" type="presParOf" srcId="{73E6F5A8-8EAA-4ADE-B4F5-24341D040C7F}" destId="{5FFCB12E-4672-42BE-BA6E-E33734CDE0D6}" srcOrd="0" destOrd="0" presId="urn:microsoft.com/office/officeart/2005/8/layout/orgChart1"/>
    <dgm:cxn modelId="{10DC668D-BB8F-40AF-8030-72D41480B475}" type="presParOf" srcId="{5FFCB12E-4672-42BE-BA6E-E33734CDE0D6}" destId="{FA6930A7-95AB-46A2-9BB8-F48178755084}" srcOrd="0" destOrd="0" presId="urn:microsoft.com/office/officeart/2005/8/layout/orgChart1"/>
    <dgm:cxn modelId="{ED4AEBE1-F485-49EB-BD93-1873A83A9140}" type="presParOf" srcId="{5FFCB12E-4672-42BE-BA6E-E33734CDE0D6}" destId="{568FD3D6-0E2B-498F-8EA8-90156BBD892F}" srcOrd="1" destOrd="0" presId="urn:microsoft.com/office/officeart/2005/8/layout/orgChart1"/>
    <dgm:cxn modelId="{216CF58B-BEEB-4111-9F66-30DE553FE593}" type="presParOf" srcId="{73E6F5A8-8EAA-4ADE-B4F5-24341D040C7F}" destId="{504248EB-B290-4619-BAF2-158B3451A87F}" srcOrd="1" destOrd="0" presId="urn:microsoft.com/office/officeart/2005/8/layout/orgChart1"/>
    <dgm:cxn modelId="{1BAF5992-AD4E-4877-9B78-3715B0AE4A9C}" type="presParOf" srcId="{73E6F5A8-8EAA-4ADE-B4F5-24341D040C7F}" destId="{F4E0D147-7523-4EDE-BA6A-9E438F221C03}" srcOrd="2" destOrd="0" presId="urn:microsoft.com/office/officeart/2005/8/layout/orgChart1"/>
    <dgm:cxn modelId="{6ECAFC3C-7C48-4E64-BFE7-F4429E4C702A}" type="presParOf" srcId="{E67A7CAF-4356-436F-BF50-82E3451B237D}" destId="{B0CD5F87-925F-458E-B7C2-76BB7B73AD9B}" srcOrd="6" destOrd="0" presId="urn:microsoft.com/office/officeart/2005/8/layout/orgChart1"/>
    <dgm:cxn modelId="{57C03BDE-E08C-423D-8F9F-06ECF27380C9}" type="presParOf" srcId="{E67A7CAF-4356-436F-BF50-82E3451B237D}" destId="{D5A90551-8D05-4817-A2A8-82CFD0603038}" srcOrd="7" destOrd="0" presId="urn:microsoft.com/office/officeart/2005/8/layout/orgChart1"/>
    <dgm:cxn modelId="{3392DF62-9161-4EB5-A0C1-A34DCEFCB992}" type="presParOf" srcId="{D5A90551-8D05-4817-A2A8-82CFD0603038}" destId="{8F434AF7-6399-4ABC-8F11-77B40792E60E}" srcOrd="0" destOrd="0" presId="urn:microsoft.com/office/officeart/2005/8/layout/orgChart1"/>
    <dgm:cxn modelId="{FC0C895D-6F0F-4546-8D86-DE701D39A162}" type="presParOf" srcId="{8F434AF7-6399-4ABC-8F11-77B40792E60E}" destId="{B115E642-8856-4588-8A73-38BD50F37E71}" srcOrd="0" destOrd="0" presId="urn:microsoft.com/office/officeart/2005/8/layout/orgChart1"/>
    <dgm:cxn modelId="{FA825435-DEC6-4C96-9C86-42DDA4F260D0}" type="presParOf" srcId="{8F434AF7-6399-4ABC-8F11-77B40792E60E}" destId="{81B42F8B-D955-4CD2-ABC5-38D13BE1BAAA}" srcOrd="1" destOrd="0" presId="urn:microsoft.com/office/officeart/2005/8/layout/orgChart1"/>
    <dgm:cxn modelId="{688256D7-767C-4E21-83A7-03EBA466C19B}" type="presParOf" srcId="{D5A90551-8D05-4817-A2A8-82CFD0603038}" destId="{789FA8C7-52FD-4867-AAFF-F733C0A02A49}" srcOrd="1" destOrd="0" presId="urn:microsoft.com/office/officeart/2005/8/layout/orgChart1"/>
    <dgm:cxn modelId="{B8C3DE9F-40B2-403A-871C-3C6082586BDB}" type="presParOf" srcId="{D5A90551-8D05-4817-A2A8-82CFD0603038}" destId="{E9ECDB52-0185-4135-9C32-9704B6EB2829}" srcOrd="2" destOrd="0" presId="urn:microsoft.com/office/officeart/2005/8/layout/orgChart1"/>
    <dgm:cxn modelId="{BF5B4A24-AE80-4C21-8A6C-4784C8550C52}" type="presParOf" srcId="{B68FFD76-5E53-4414-B6CC-50A37A9389BF}" destId="{553B8FEA-F77D-4294-AC11-D0DBA442420A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D5F87-925F-458E-B7C2-76BB7B73AD9B}">
      <dsp:nvSpPr>
        <dsp:cNvPr id="0" name=""/>
        <dsp:cNvSpPr/>
      </dsp:nvSpPr>
      <dsp:spPr>
        <a:xfrm>
          <a:off x="4679404" y="2453351"/>
          <a:ext cx="3546748" cy="350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27"/>
              </a:lnTo>
              <a:lnTo>
                <a:pt x="3546748" y="126127"/>
              </a:lnTo>
              <a:lnTo>
                <a:pt x="3546748" y="35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337E5-4EA8-492E-9682-FC0F45F4B1C8}">
      <dsp:nvSpPr>
        <dsp:cNvPr id="0" name=""/>
        <dsp:cNvSpPr/>
      </dsp:nvSpPr>
      <dsp:spPr>
        <a:xfrm>
          <a:off x="4679404" y="2453351"/>
          <a:ext cx="1566432" cy="449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16"/>
              </a:lnTo>
              <a:lnTo>
                <a:pt x="1566432" y="224616"/>
              </a:lnTo>
              <a:lnTo>
                <a:pt x="1566432" y="449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274BF-8E66-4296-A52D-777B0FD44144}">
      <dsp:nvSpPr>
        <dsp:cNvPr id="0" name=""/>
        <dsp:cNvSpPr/>
      </dsp:nvSpPr>
      <dsp:spPr>
        <a:xfrm>
          <a:off x="3893545" y="2453351"/>
          <a:ext cx="785858" cy="496413"/>
        </a:xfrm>
        <a:custGeom>
          <a:avLst/>
          <a:gdLst/>
          <a:ahLst/>
          <a:cxnLst/>
          <a:rect l="0" t="0" r="0" b="0"/>
          <a:pathLst>
            <a:path>
              <a:moveTo>
                <a:pt x="785858" y="0"/>
              </a:moveTo>
              <a:lnTo>
                <a:pt x="785858" y="271796"/>
              </a:lnTo>
              <a:lnTo>
                <a:pt x="0" y="271796"/>
              </a:lnTo>
              <a:lnTo>
                <a:pt x="0" y="4964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4CD3E-CDD1-432F-A909-7682DEC758B2}">
      <dsp:nvSpPr>
        <dsp:cNvPr id="0" name=""/>
        <dsp:cNvSpPr/>
      </dsp:nvSpPr>
      <dsp:spPr>
        <a:xfrm>
          <a:off x="1449985" y="2453351"/>
          <a:ext cx="3229418" cy="423583"/>
        </a:xfrm>
        <a:custGeom>
          <a:avLst/>
          <a:gdLst/>
          <a:ahLst/>
          <a:cxnLst/>
          <a:rect l="0" t="0" r="0" b="0"/>
          <a:pathLst>
            <a:path>
              <a:moveTo>
                <a:pt x="3229418" y="0"/>
              </a:moveTo>
              <a:lnTo>
                <a:pt x="3229418" y="198967"/>
              </a:lnTo>
              <a:lnTo>
                <a:pt x="0" y="198967"/>
              </a:lnTo>
              <a:lnTo>
                <a:pt x="0" y="423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112AF-E18C-4EC8-9BC5-12E29783313D}">
      <dsp:nvSpPr>
        <dsp:cNvPr id="0" name=""/>
        <dsp:cNvSpPr/>
      </dsp:nvSpPr>
      <dsp:spPr>
        <a:xfrm>
          <a:off x="3459158" y="327698"/>
          <a:ext cx="2440490" cy="2125653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Екологічні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правопорушення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залежно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від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об'єкта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посягань</a:t>
          </a:r>
          <a:endParaRPr lang="ru-RU" sz="2500" kern="1200" dirty="0"/>
        </a:p>
      </dsp:txBody>
      <dsp:txXfrm>
        <a:off x="3459158" y="327698"/>
        <a:ext cx="2440490" cy="2125653"/>
      </dsp:txXfrm>
    </dsp:sp>
    <dsp:sp modelId="{B13AB30A-254C-4B36-9DE7-DB32ECB9DD42}">
      <dsp:nvSpPr>
        <dsp:cNvPr id="0" name=""/>
        <dsp:cNvSpPr/>
      </dsp:nvSpPr>
      <dsp:spPr>
        <a:xfrm>
          <a:off x="364178" y="2876935"/>
          <a:ext cx="2171614" cy="2422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 галузі використання природних ресурсів (природоресурсові),земельні, надрові (гірничі), водні, лісові, фауністичні (тваринні), флорні (рослинні) та атмосферні;</a:t>
          </a:r>
          <a:endParaRPr lang="ru-RU" sz="1600" kern="1200" dirty="0"/>
        </a:p>
      </dsp:txBody>
      <dsp:txXfrm>
        <a:off x="364178" y="2876935"/>
        <a:ext cx="2171614" cy="2422393"/>
      </dsp:txXfrm>
    </dsp:sp>
    <dsp:sp modelId="{474E7339-95C0-43FE-9788-4310CB9F1FCD}">
      <dsp:nvSpPr>
        <dsp:cNvPr id="0" name=""/>
        <dsp:cNvSpPr/>
      </dsp:nvSpPr>
      <dsp:spPr>
        <a:xfrm>
          <a:off x="2767746" y="2949765"/>
          <a:ext cx="2251598" cy="21871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галузі охорони навколишнього середовища (природоохоронні):</a:t>
          </a:r>
          <a:endParaRPr lang="ru-RU" sz="2000" kern="1200" dirty="0"/>
        </a:p>
      </dsp:txBody>
      <dsp:txXfrm>
        <a:off x="2767746" y="2949765"/>
        <a:ext cx="2251598" cy="2187101"/>
      </dsp:txXfrm>
    </dsp:sp>
    <dsp:sp modelId="{FA6930A7-95AB-46A2-9BB8-F48178755084}">
      <dsp:nvSpPr>
        <dsp:cNvPr id="0" name=""/>
        <dsp:cNvSpPr/>
      </dsp:nvSpPr>
      <dsp:spPr>
        <a:xfrm>
          <a:off x="5326813" y="2902585"/>
          <a:ext cx="1838047" cy="226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Правопорушення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окремими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інститутами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екологічного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законодавства</a:t>
          </a:r>
          <a:r>
            <a:rPr lang="ru-RU" sz="1800" kern="1200" dirty="0" smtClean="0"/>
            <a:t>:</a:t>
          </a:r>
          <a:endParaRPr lang="ru-RU" sz="1800" kern="1200" dirty="0"/>
        </a:p>
      </dsp:txBody>
      <dsp:txXfrm>
        <a:off x="5326813" y="2902585"/>
        <a:ext cx="1838047" cy="2268231"/>
      </dsp:txXfrm>
    </dsp:sp>
    <dsp:sp modelId="{B115E642-8856-4588-8A73-38BD50F37E71}">
      <dsp:nvSpPr>
        <dsp:cNvPr id="0" name=""/>
        <dsp:cNvSpPr/>
      </dsp:nvSpPr>
      <dsp:spPr>
        <a:xfrm>
          <a:off x="7356362" y="2804096"/>
          <a:ext cx="1739580" cy="2478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800" kern="1200" dirty="0" smtClean="0"/>
            <a:t>У </a:t>
          </a:r>
          <a:r>
            <a:rPr lang="ru-RU" sz="1800" kern="1200" dirty="0" err="1" smtClean="0"/>
            <a:t>галузі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екологічної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безпеки</a:t>
          </a:r>
          <a:r>
            <a:rPr lang="ru-RU" sz="1800" kern="1200" dirty="0" smtClean="0"/>
            <a:t> (</a:t>
          </a:r>
          <a:r>
            <a:rPr lang="ru-RU" sz="1800" kern="1200" dirty="0" err="1" smtClean="0"/>
            <a:t>екологонебезпечні</a:t>
          </a:r>
          <a:r>
            <a:rPr lang="ru-RU" sz="1500" kern="1200" dirty="0" smtClean="0"/>
            <a:t>):</a:t>
          </a:r>
          <a:endParaRPr lang="ru-RU" sz="1500" kern="1200" dirty="0"/>
        </a:p>
      </dsp:txBody>
      <dsp:txXfrm>
        <a:off x="7356362" y="2804096"/>
        <a:ext cx="1739580" cy="2478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BA8D-5261-4AE1-8CD7-F01631FD2F71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9FA0-4352-4168-8F81-34D89DCAE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8ED22C8-C7D7-4AC9-A1C2-834322BE7609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55FC64B-2328-4A6C-9CE4-D55628C02E2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69434" y="5626585"/>
            <a:ext cx="2802017" cy="1207818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Підготувала</a:t>
            </a:r>
            <a:r>
              <a:rPr lang="ru-RU" sz="28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у</a:t>
            </a:r>
            <a:r>
              <a:rPr lang="uk-UA" sz="2800" b="1" dirty="0" smtClean="0">
                <a:solidFill>
                  <a:schemeClr val="bg1"/>
                </a:solidFill>
              </a:rPr>
              <a:t>чениця 10-Б класу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Іщенко Інна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76672"/>
            <a:ext cx="61206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800" b="1" dirty="0" smtClean="0">
                <a:ln w="50800"/>
                <a:solidFill>
                  <a:schemeClr val="bg1"/>
                </a:solidFill>
              </a:rPr>
              <a:t>Екологічне право в Україні</a:t>
            </a:r>
            <a:endParaRPr lang="ru-RU" sz="48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6758"/>
            <a:ext cx="112474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Кримінальна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злочини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56957" cy="4526632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27984" y="980728"/>
            <a:ext cx="4536504" cy="566124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err="1">
                <a:solidFill>
                  <a:schemeClr val="bg1"/>
                </a:solidFill>
              </a:rPr>
              <a:t>Кримінальна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екологічній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найсуворіший</a:t>
            </a:r>
            <a:r>
              <a:rPr lang="ru-RU" dirty="0">
                <a:solidFill>
                  <a:schemeClr val="bg1"/>
                </a:solidFill>
              </a:rPr>
              <a:t> вид </a:t>
            </a:r>
            <a:r>
              <a:rPr lang="ru-RU" dirty="0" err="1">
                <a:solidFill>
                  <a:schemeClr val="bg1"/>
                </a:solidFill>
              </a:rPr>
              <a:t>відповідальності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Підставою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вчинення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злочину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найнебезпечнішого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за яке </a:t>
            </a:r>
            <a:r>
              <a:rPr lang="ru-RU" dirty="0" err="1">
                <a:solidFill>
                  <a:schemeClr val="bg1"/>
                </a:solidFill>
              </a:rPr>
              <a:t>передбачено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Кримінальним</a:t>
            </a:r>
            <a:r>
              <a:rPr lang="ru-RU" dirty="0">
                <a:solidFill>
                  <a:schemeClr val="bg1"/>
                </a:solidFill>
              </a:rPr>
              <a:t> кодексом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Злочином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екологічній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передбачене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Кримінальним</a:t>
            </a:r>
            <a:r>
              <a:rPr lang="ru-RU" dirty="0">
                <a:solidFill>
                  <a:schemeClr val="bg1"/>
                </a:solidFill>
              </a:rPr>
              <a:t> кодексом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суспільне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дія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бездіяльність</a:t>
            </a:r>
            <a:r>
              <a:rPr lang="ru-RU" dirty="0" smtClean="0">
                <a:solidFill>
                  <a:schemeClr val="bg1"/>
                </a:solidFill>
              </a:rPr>
              <a:t>) в </a:t>
            </a:r>
            <a:r>
              <a:rPr lang="ru-RU" dirty="0" err="1">
                <a:solidFill>
                  <a:schemeClr val="bg1"/>
                </a:solidFill>
              </a:rPr>
              <a:t>екологічній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У чинному </a:t>
            </a:r>
            <a:r>
              <a:rPr lang="ru-RU" dirty="0" err="1">
                <a:solidFill>
                  <a:schemeClr val="bg1"/>
                </a:solidFill>
              </a:rPr>
              <a:t>Кримінальному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кодексі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двадцять</a:t>
            </a:r>
            <a:r>
              <a:rPr lang="ru-RU" dirty="0">
                <a:solidFill>
                  <a:schemeClr val="bg1"/>
                </a:solidFill>
              </a:rPr>
              <a:t> статей,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встановлюють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кримінальну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злочини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безпосередньо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стосуються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сфери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визначити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3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1294204"/>
              </p:ext>
            </p:extLst>
          </p:nvPr>
        </p:nvGraphicFramePr>
        <p:xfrm>
          <a:off x="-108520" y="836712"/>
          <a:ext cx="9358808" cy="570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685800" cy="609600"/>
          </a:xfrm>
        </p:spPr>
      </p:pic>
      <p:pic>
        <p:nvPicPr>
          <p:cNvPr id="3074" name="Picture 2" descr="E:\Рабочий стол\мистецтво\12-s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31" y="7533456"/>
            <a:ext cx="4759607" cy="32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9074"/>
            <a:ext cx="77724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Адміністративна відповідальність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164360" y="980728"/>
            <a:ext cx="4968552" cy="5877272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Адміністративна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найпоширеніший</a:t>
            </a:r>
            <a:r>
              <a:rPr lang="ru-RU" dirty="0">
                <a:solidFill>
                  <a:schemeClr val="bg1"/>
                </a:solidFill>
              </a:rPr>
              <a:t> вид </a:t>
            </a:r>
            <a:r>
              <a:rPr lang="ru-RU" dirty="0" err="1">
                <a:solidFill>
                  <a:schemeClr val="bg1"/>
                </a:solidFill>
              </a:rPr>
              <a:t>юридичної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відповідальності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екологічній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сфері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Підставою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адміністративні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склади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передбачено</a:t>
            </a:r>
            <a:r>
              <a:rPr lang="ru-RU" dirty="0">
                <a:solidFill>
                  <a:schemeClr val="bg1"/>
                </a:solidFill>
              </a:rPr>
              <a:t> Кодексом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адміністративні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Кодексі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адміністративні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найбільша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статей (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сорок), у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передбачається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міститься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сьомій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главі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Адміністративні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галузі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охорони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ресурсів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охорони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культури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5"/>
            <a:ext cx="864096" cy="1124289"/>
          </a:xfrm>
        </p:spPr>
      </p:pic>
      <p:pic>
        <p:nvPicPr>
          <p:cNvPr id="2050" name="Picture 2" descr="E:\Рабочий стол\мистецтво\nokiavsap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" y="4059055"/>
            <a:ext cx="37341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Рабочий стол\мистецтво\juridicheskaja-otvetstvennost-juridicheskih-lic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99" y="980728"/>
            <a:ext cx="2737424" cy="27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Адміністативні</a:t>
            </a:r>
            <a:r>
              <a:rPr lang="uk-UA" dirty="0" smtClean="0"/>
              <a:t> стягнення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78688" cy="54932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до </a:t>
            </a:r>
            <a:r>
              <a:rPr lang="ru-RU" dirty="0" err="1"/>
              <a:t>правопорушників</a:t>
            </a:r>
            <a:r>
              <a:rPr lang="ru-RU" dirty="0" smtClean="0"/>
              <a:t>: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штраф</a:t>
            </a:r>
            <a:r>
              <a:rPr lang="ru-RU" dirty="0" smtClean="0"/>
              <a:t>;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</a:t>
            </a:r>
            <a:r>
              <a:rPr lang="ru-RU" dirty="0" err="1"/>
              <a:t>вилучення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 smtClean="0"/>
              <a:t>;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</a:t>
            </a:r>
            <a:r>
              <a:rPr lang="ru-RU" dirty="0" err="1"/>
              <a:t>позбавлення</a:t>
            </a:r>
            <a:r>
              <a:rPr lang="ru-RU" dirty="0"/>
              <a:t> права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 smtClean="0"/>
              <a:t>;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</a:t>
            </a:r>
            <a:r>
              <a:rPr lang="ru-RU" dirty="0" err="1"/>
              <a:t>конфіскація</a:t>
            </a:r>
            <a:r>
              <a:rPr lang="ru-RU" dirty="0"/>
              <a:t> </a:t>
            </a:r>
            <a:r>
              <a:rPr lang="ru-RU" dirty="0" err="1"/>
              <a:t>знарядь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 smtClean="0"/>
              <a:t>;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</a:t>
            </a:r>
            <a:r>
              <a:rPr lang="ru-RU" dirty="0" err="1"/>
              <a:t>обмеження</a:t>
            </a:r>
            <a:r>
              <a:rPr lang="ru-RU" dirty="0"/>
              <a:t>, </a:t>
            </a:r>
            <a:r>
              <a:rPr lang="ru-RU" dirty="0" err="1"/>
              <a:t>зупинення</a:t>
            </a:r>
            <a:r>
              <a:rPr lang="ru-RU" dirty="0"/>
              <a:t>,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лімітів</a:t>
            </a:r>
            <a:r>
              <a:rPr lang="ru-RU" dirty="0"/>
              <a:t>, </a:t>
            </a:r>
            <a:r>
              <a:rPr lang="ru-RU" dirty="0" err="1"/>
              <a:t>нормативів</a:t>
            </a:r>
            <a:r>
              <a:rPr lang="ru-RU" dirty="0"/>
              <a:t>, </a:t>
            </a:r>
            <a:r>
              <a:rPr lang="ru-RU" dirty="0" err="1"/>
              <a:t>стандартів</a:t>
            </a:r>
            <a:r>
              <a:rPr lang="ru-RU" dirty="0"/>
              <a:t>,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 smtClean="0"/>
              <a:t>:</a:t>
            </a:r>
            <a:endParaRPr lang="ru-RU" dirty="0"/>
          </a:p>
          <a:p>
            <a:pPr marL="68580" indent="0">
              <a:buNone/>
            </a:pPr>
            <a:r>
              <a:rPr lang="ru-RU" dirty="0" smtClean="0"/>
              <a:t> -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;</a:t>
            </a:r>
            <a:endParaRPr lang="ru-RU" dirty="0"/>
          </a:p>
          <a:p>
            <a:pPr marL="68580" indent="0">
              <a:buNone/>
            </a:pPr>
            <a:r>
              <a:rPr lang="ru-RU" dirty="0" smtClean="0"/>
              <a:t> -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час</a:t>
            </a:r>
            <a:r>
              <a:rPr lang="ru-RU" dirty="0" smtClean="0"/>
              <a:t>;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/>
              <a:t>дисциплінарних</a:t>
            </a:r>
            <a:r>
              <a:rPr lang="ru-RU" dirty="0"/>
              <a:t> </a:t>
            </a:r>
            <a:r>
              <a:rPr lang="ru-RU" dirty="0" err="1"/>
              <a:t>стягнень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Кодексом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працю</a:t>
            </a:r>
            <a:r>
              <a:rPr lang="ru-RU" dirty="0"/>
              <a:t> (ст. 147</a:t>
            </a:r>
            <a:r>
              <a:rPr lang="ru-RU" dirty="0" smtClean="0"/>
              <a:t>):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</a:t>
            </a:r>
            <a:r>
              <a:rPr lang="ru-RU" dirty="0" err="1"/>
              <a:t>догана</a:t>
            </a:r>
            <a:r>
              <a:rPr lang="ru-RU" dirty="0" smtClean="0"/>
              <a:t>;</a:t>
            </a:r>
            <a:endParaRPr lang="ru-RU" dirty="0"/>
          </a:p>
          <a:p>
            <a:pPr marL="68580" indent="0">
              <a:buNone/>
            </a:pPr>
            <a:r>
              <a:rPr lang="ru-RU" dirty="0"/>
              <a:t>- </a:t>
            </a:r>
            <a:r>
              <a:rPr lang="ru-RU" dirty="0" err="1"/>
              <a:t>звільнення</a:t>
            </a:r>
            <a:r>
              <a:rPr lang="ru-RU" dirty="0"/>
              <a:t> з посади.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0"/>
            <a:ext cx="1288157" cy="1067330"/>
          </a:xfrm>
        </p:spPr>
      </p:pic>
    </p:spTree>
    <p:extLst>
      <p:ext uri="{BB962C8B-B14F-4D97-AF65-F5344CB8AC3E}">
        <p14:creationId xmlns:p14="http://schemas.microsoft.com/office/powerpoint/2010/main" val="41263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Висновок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980728"/>
            <a:ext cx="5030351" cy="587727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Україна</a:t>
            </a:r>
            <a:r>
              <a:rPr lang="ru-RU" dirty="0">
                <a:solidFill>
                  <a:schemeClr val="bg1"/>
                </a:solidFill>
              </a:rPr>
              <a:t> повинна </a:t>
            </a:r>
            <a:r>
              <a:rPr lang="ru-RU" dirty="0" err="1">
                <a:solidFill>
                  <a:schemeClr val="bg1"/>
                </a:solidFill>
              </a:rPr>
              <a:t>намагатися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відповідним</a:t>
            </a:r>
            <a:r>
              <a:rPr lang="ru-RU" dirty="0">
                <a:solidFill>
                  <a:schemeClr val="bg1"/>
                </a:solidFill>
              </a:rPr>
              <a:t> чином </a:t>
            </a:r>
            <a:r>
              <a:rPr lang="ru-RU" dirty="0" err="1">
                <a:solidFill>
                  <a:schemeClr val="bg1"/>
                </a:solidFill>
              </a:rPr>
              <a:t>реагувати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суспільні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проблеми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підтримувати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прогресивні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ініціативи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рішення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вступати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міжнародні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союзи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товариства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підписувати</a:t>
            </a:r>
            <a:r>
              <a:rPr lang="ru-RU" dirty="0">
                <a:solidFill>
                  <a:schemeClr val="bg1"/>
                </a:solidFill>
              </a:rPr>
              <a:t> угоди. </a:t>
            </a:r>
            <a:r>
              <a:rPr lang="ru-RU" dirty="0" err="1" smtClean="0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межі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третього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тисячоліття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Україна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намагаєтся</a:t>
            </a:r>
            <a:r>
              <a:rPr lang="ru-RU" dirty="0">
                <a:solidFill>
                  <a:schemeClr val="bg1"/>
                </a:solidFill>
              </a:rPr>
              <a:t> стати державою, </a:t>
            </a:r>
            <a:r>
              <a:rPr lang="ru-RU" dirty="0" err="1">
                <a:solidFill>
                  <a:schemeClr val="bg1"/>
                </a:solidFill>
              </a:rPr>
              <a:t>надійним</a:t>
            </a:r>
            <a:r>
              <a:rPr lang="ru-RU" dirty="0">
                <a:solidFill>
                  <a:schemeClr val="bg1"/>
                </a:solidFill>
              </a:rPr>
              <a:t> партнером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вирішення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глобальних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регіональних</a:t>
            </a:r>
            <a:r>
              <a:rPr lang="ru-RU" dirty="0">
                <a:solidFill>
                  <a:schemeClr val="bg1"/>
                </a:solidFill>
              </a:rPr>
              <a:t> проблем у </a:t>
            </a:r>
            <a:r>
              <a:rPr lang="ru-RU" dirty="0" err="1">
                <a:solidFill>
                  <a:schemeClr val="bg1"/>
                </a:solidFill>
              </a:rPr>
              <a:t>європейському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світовому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співтоваристві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Багатий</a:t>
            </a:r>
            <a:r>
              <a:rPr lang="ru-RU" dirty="0">
                <a:solidFill>
                  <a:schemeClr val="bg1"/>
                </a:solidFill>
              </a:rPr>
              <a:t> природно-</a:t>
            </a:r>
            <a:r>
              <a:rPr lang="ru-RU" dirty="0" err="1">
                <a:solidFill>
                  <a:schemeClr val="bg1"/>
                </a:solidFill>
              </a:rPr>
              <a:t>ресурсний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потенціал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високоосвічене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розвинуті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індустрія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інфраструктура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передумови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впровадження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Конвенції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Як </a:t>
            </a:r>
            <a:r>
              <a:rPr lang="ru-RU" dirty="0" err="1">
                <a:solidFill>
                  <a:schemeClr val="bg1"/>
                </a:solidFill>
              </a:rPr>
              <a:t>свідчить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досвід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проводити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ефективну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політику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 err="1" smtClean="0">
                <a:solidFill>
                  <a:schemeClr val="bg1"/>
                </a:solidFill>
              </a:rPr>
              <a:t>виснажливого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державі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за умов </a:t>
            </a:r>
            <a:r>
              <a:rPr lang="ru-RU" dirty="0" err="1">
                <a:solidFill>
                  <a:schemeClr val="bg1"/>
                </a:solidFill>
              </a:rPr>
              <a:t>процвітаючої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економіки</a:t>
            </a:r>
            <a:r>
              <a:rPr lang="ru-RU" dirty="0">
                <a:solidFill>
                  <a:schemeClr val="bg1"/>
                </a:solidFill>
              </a:rPr>
              <a:t>. Тим </a:t>
            </a:r>
            <a:r>
              <a:rPr lang="ru-RU" dirty="0" err="1">
                <a:solidFill>
                  <a:schemeClr val="bg1"/>
                </a:solidFill>
              </a:rPr>
              <a:t>складнішою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виглядає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ця</a:t>
            </a:r>
            <a:r>
              <a:rPr lang="ru-RU" dirty="0">
                <a:solidFill>
                  <a:schemeClr val="bg1"/>
                </a:solidFill>
              </a:rPr>
              <a:t> проблема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відновленій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державі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переживає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успадковану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глибоку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системну</a:t>
            </a:r>
            <a:r>
              <a:rPr lang="ru-RU" dirty="0">
                <a:solidFill>
                  <a:schemeClr val="bg1"/>
                </a:solidFill>
              </a:rPr>
              <a:t> кризу і </a:t>
            </a:r>
            <a:r>
              <a:rPr lang="ru-RU" dirty="0" err="1">
                <a:solidFill>
                  <a:schemeClr val="bg1"/>
                </a:solidFill>
              </a:rPr>
              <a:t>змушена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вирішувати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безліч</a:t>
            </a:r>
            <a:r>
              <a:rPr lang="ru-RU" dirty="0">
                <a:solidFill>
                  <a:schemeClr val="bg1"/>
                </a:solidFill>
              </a:rPr>
              <a:t> проблем: </a:t>
            </a:r>
            <a:r>
              <a:rPr lang="ru-RU" dirty="0" err="1">
                <a:solidFill>
                  <a:schemeClr val="bg1"/>
                </a:solidFill>
              </a:rPr>
              <a:t>економічних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соціальних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екологічних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43"/>
            <a:ext cx="1047750" cy="1104900"/>
          </a:xfrm>
        </p:spPr>
      </p:pic>
      <p:pic>
        <p:nvPicPr>
          <p:cNvPr id="2051" name="Picture 3" descr="E:\Рабочий стол\мистецтво\3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95" y="3645023"/>
            <a:ext cx="3325098" cy="24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Рабочий стол\мистецтво\12-s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7" y="1124744"/>
            <a:ext cx="3320579" cy="22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71" y="201627"/>
            <a:ext cx="8208912" cy="128099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Список використаних джерел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08512" cy="568350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http://</a:t>
            </a:r>
            <a:r>
              <a:rPr lang="en-US" sz="3200" dirty="0" smtClean="0"/>
              <a:t>www.pravo.vuzlib.org/book_z1501_page_63.html</a:t>
            </a:r>
            <a:endParaRPr lang="uk-UA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www.br.com.ua/referats/Pravo/5687-7.html</a:t>
            </a:r>
            <a:endParaRPr lang="uk-UA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www.ebk.net.ua/Book/law/getman_ekopu/zmist.htm</a:t>
            </a:r>
            <a:endParaRPr lang="uk-UA" sz="3200" dirty="0"/>
          </a:p>
          <a:p>
            <a:r>
              <a:rPr lang="en-US" sz="3200" dirty="0"/>
              <a:t>http://</a:t>
            </a:r>
            <a:r>
              <a:rPr lang="en-US" sz="3200" dirty="0" smtClean="0"/>
              <a:t>www.ukrreferat.com/index.php?referat=26430</a:t>
            </a:r>
            <a:endParaRPr lang="uk-UA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www.ref.by/refs/21/24876/1.html</a:t>
            </a:r>
            <a:endParaRPr lang="uk-UA" sz="3200" dirty="0" smtClean="0"/>
          </a:p>
          <a:p>
            <a:r>
              <a:rPr lang="en-US" sz="3200" dirty="0"/>
              <a:t>http://</a:t>
            </a:r>
            <a:r>
              <a:rPr lang="en-US" sz="3200" dirty="0" smtClean="0"/>
              <a:t>www.coolreferat.com/</a:t>
            </a:r>
            <a:r>
              <a:rPr lang="uk-UA" sz="3200" dirty="0" smtClean="0"/>
              <a:t>Еколічне</a:t>
            </a:r>
            <a:r>
              <a:rPr lang="uk-UA" sz="3200" dirty="0"/>
              <a:t>_</a:t>
            </a:r>
            <a:r>
              <a:rPr lang="uk-UA" sz="3200" dirty="0" smtClean="0"/>
              <a:t>право_України</a:t>
            </a:r>
            <a:endParaRPr lang="en-US" sz="32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" y="197233"/>
            <a:ext cx="11160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  <a:latin typeface="+mn-lt"/>
              </a:rPr>
              <a:t>Дякую за увагу!!!</a:t>
            </a:r>
            <a:endParaRPr lang="ru-RU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5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39952" y="188640"/>
            <a:ext cx="6620272" cy="1143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Зміст: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427984" y="1052736"/>
            <a:ext cx="4608512" cy="547260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Вступ</a:t>
            </a:r>
          </a:p>
          <a:p>
            <a:r>
              <a:rPr lang="uk-UA" dirty="0">
                <a:solidFill>
                  <a:srgbClr val="FFFF00"/>
                </a:solidFill>
              </a:rPr>
              <a:t>Екологічне право </a:t>
            </a:r>
            <a:endParaRPr lang="uk-UA" dirty="0" smtClean="0">
              <a:solidFill>
                <a:srgbClr val="FFFF00"/>
              </a:solidFill>
            </a:endParaRPr>
          </a:p>
          <a:p>
            <a:r>
              <a:rPr lang="uk-UA" dirty="0">
                <a:solidFill>
                  <a:srgbClr val="FFFF00"/>
                </a:solidFill>
              </a:rPr>
              <a:t>Норми екологічного права </a:t>
            </a:r>
            <a:r>
              <a:rPr lang="uk-UA" dirty="0" smtClean="0">
                <a:solidFill>
                  <a:srgbClr val="FFFF00"/>
                </a:solidFill>
              </a:rPr>
              <a:t>регулюють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Права кожного </a:t>
            </a:r>
            <a:r>
              <a:rPr lang="ru-RU" dirty="0" err="1" smtClean="0">
                <a:solidFill>
                  <a:srgbClr val="FFFF00"/>
                </a:solidFill>
              </a:rPr>
              <a:t>громадянина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України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Загальні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обов'язки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громадян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передбачені</a:t>
            </a:r>
            <a:r>
              <a:rPr lang="ru-RU" dirty="0">
                <a:solidFill>
                  <a:srgbClr val="FFFF00"/>
                </a:solidFill>
              </a:rPr>
              <a:t> Законом </a:t>
            </a:r>
            <a:r>
              <a:rPr lang="ru-RU" dirty="0" err="1">
                <a:solidFill>
                  <a:srgbClr val="FFFF00"/>
                </a:solidFill>
              </a:rPr>
              <a:t>України</a:t>
            </a:r>
            <a:r>
              <a:rPr lang="ru-RU" dirty="0">
                <a:solidFill>
                  <a:srgbClr val="FFFF00"/>
                </a:solidFill>
              </a:rPr>
              <a:t> «Про </a:t>
            </a:r>
            <a:r>
              <a:rPr lang="ru-RU" dirty="0" err="1">
                <a:solidFill>
                  <a:srgbClr val="FFFF00"/>
                </a:solidFill>
              </a:rPr>
              <a:t>охорону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навколишнього</a:t>
            </a:r>
            <a:r>
              <a:rPr lang="ru-RU" dirty="0">
                <a:solidFill>
                  <a:srgbClr val="FFFF00"/>
                </a:solidFill>
              </a:rPr>
              <a:t> природного </a:t>
            </a:r>
            <a:r>
              <a:rPr lang="ru-RU" dirty="0" err="1">
                <a:solidFill>
                  <a:srgbClr val="FFFF00"/>
                </a:solidFill>
              </a:rPr>
              <a:t>середовища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</a:p>
          <a:p>
            <a:r>
              <a:rPr lang="ru-RU" dirty="0" err="1">
                <a:solidFill>
                  <a:srgbClr val="FFFF00"/>
                </a:solidFill>
              </a:rPr>
              <a:t>Юридична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відповідальність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Кримінальна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відповідальність</a:t>
            </a:r>
            <a:r>
              <a:rPr lang="ru-RU" dirty="0">
                <a:solidFill>
                  <a:srgbClr val="FFFF00"/>
                </a:solidFill>
              </a:rPr>
              <a:t> за </a:t>
            </a:r>
            <a:r>
              <a:rPr lang="ru-RU" dirty="0" err="1">
                <a:solidFill>
                  <a:srgbClr val="FFFF00"/>
                </a:solidFill>
              </a:rPr>
              <a:t>екологічні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злочини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Адміністративна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відповідальність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Висновок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uk-UA" dirty="0" smtClean="0">
                <a:solidFill>
                  <a:srgbClr val="FFFF00"/>
                </a:solidFill>
              </a:rPr>
              <a:t>Список використаних джерел інформації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вступ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5400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наш час </a:t>
            </a:r>
            <a:r>
              <a:rPr lang="ru-RU" dirty="0" err="1">
                <a:solidFill>
                  <a:schemeClr val="bg1"/>
                </a:solidFill>
              </a:rPr>
              <a:t>захист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висувається</a:t>
            </a:r>
            <a:r>
              <a:rPr lang="ru-RU" dirty="0">
                <a:solidFill>
                  <a:schemeClr val="bg1"/>
                </a:solidFill>
              </a:rPr>
              <a:t> на перший план. </a:t>
            </a:r>
            <a:r>
              <a:rPr lang="ru-RU" dirty="0" err="1">
                <a:solidFill>
                  <a:schemeClr val="bg1"/>
                </a:solidFill>
              </a:rPr>
              <a:t>Наслідки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недостатньої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уваги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катастрофічними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йдеться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благополуччя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нашого</a:t>
            </a:r>
            <a:r>
              <a:rPr lang="ru-RU" dirty="0" smtClean="0">
                <a:solidFill>
                  <a:schemeClr val="bg1"/>
                </a:solidFill>
              </a:rPr>
              <a:t> народу, </a:t>
            </a:r>
            <a:r>
              <a:rPr lang="ru-RU" dirty="0">
                <a:solidFill>
                  <a:schemeClr val="bg1"/>
                </a:solidFill>
              </a:rPr>
              <a:t>а </a:t>
            </a:r>
            <a:r>
              <a:rPr lang="ru-RU" dirty="0" smtClean="0">
                <a:solidFill>
                  <a:schemeClr val="bg1"/>
                </a:solidFill>
              </a:rPr>
              <a:t>й про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виживання</a:t>
            </a:r>
            <a:r>
              <a:rPr lang="ru-RU" dirty="0">
                <a:solidFill>
                  <a:schemeClr val="bg1"/>
                </a:solidFill>
              </a:rPr>
              <a:t>. Особливо </a:t>
            </a:r>
            <a:r>
              <a:rPr lang="ru-RU" dirty="0" err="1">
                <a:solidFill>
                  <a:schemeClr val="bg1"/>
                </a:solidFill>
              </a:rPr>
              <a:t>тривожно</a:t>
            </a:r>
            <a:r>
              <a:rPr lang="ru-RU" dirty="0">
                <a:solidFill>
                  <a:schemeClr val="bg1"/>
                </a:solidFill>
              </a:rPr>
              <a:t>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руйнування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природного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виявитися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незворотною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dirty="0">
                <a:solidFill>
                  <a:schemeClr val="bg1"/>
                </a:solidFill>
              </a:rPr>
              <a:t>В умовах інтенсивного використання природних ресурсів та їх відновлення, формування ринкових відносин в економіці України, екологічної обстановки, яка останнім часом загострилася, важливого значення набуває проблема чіткого визначення в законодавстві екологічних прав та обов'язків громадян, меж їх здійснення, основних форм охорони і захисту порушених екологічних прав.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40160" cy="1440160"/>
          </a:xfrm>
        </p:spPr>
      </p:pic>
    </p:spTree>
    <p:extLst>
      <p:ext uri="{BB962C8B-B14F-4D97-AF65-F5344CB8AC3E}">
        <p14:creationId xmlns:p14="http://schemas.microsoft.com/office/powerpoint/2010/main" val="3619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Екологічне</a:t>
            </a:r>
            <a:r>
              <a:rPr lang="ru-RU" dirty="0" smtClean="0">
                <a:solidFill>
                  <a:schemeClr val="bg1"/>
                </a:solidFill>
              </a:rPr>
              <a:t> право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8062664" cy="556521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Екологічне</a:t>
            </a:r>
            <a:r>
              <a:rPr lang="ru-RU" dirty="0" smtClean="0">
                <a:solidFill>
                  <a:schemeClr val="bg1"/>
                </a:solidFill>
              </a:rPr>
              <a:t> право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сукупність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правових</a:t>
            </a:r>
            <a:r>
              <a:rPr lang="ru-RU" dirty="0" smtClean="0">
                <a:solidFill>
                  <a:schemeClr val="bg1"/>
                </a:solidFill>
              </a:rPr>
              <a:t> норм,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регулюють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відносини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охорони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навколишнього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природнього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раціонального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 природного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раціонального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ресурсів</a:t>
            </a:r>
            <a:r>
              <a:rPr lang="ru-RU" dirty="0" smtClean="0">
                <a:solidFill>
                  <a:schemeClr val="bg1"/>
                </a:solidFill>
              </a:rPr>
              <a:t>. 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самостійна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галузь</a:t>
            </a:r>
            <a:r>
              <a:rPr lang="ru-RU" dirty="0" smtClean="0">
                <a:solidFill>
                  <a:schemeClr val="bg1"/>
                </a:solidFill>
              </a:rPr>
              <a:t> права яка </a:t>
            </a:r>
            <a:r>
              <a:rPr lang="ru-RU" dirty="0" err="1" smtClean="0">
                <a:solidFill>
                  <a:schemeClr val="bg1"/>
                </a:solidFill>
              </a:rPr>
              <a:t>регулює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суспільства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навколишнього</a:t>
            </a:r>
            <a:r>
              <a:rPr lang="ru-RU" dirty="0" smtClean="0">
                <a:solidFill>
                  <a:schemeClr val="bg1"/>
                </a:solidFill>
              </a:rPr>
              <a:t> природного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Суб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єктами</a:t>
            </a:r>
            <a:r>
              <a:rPr lang="uk-UA" dirty="0" smtClean="0">
                <a:solidFill>
                  <a:schemeClr val="bg1"/>
                </a:solidFill>
              </a:rPr>
              <a:t> екологічних відносин є сторони, між якими вони виникають. Об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єктом</a:t>
            </a:r>
            <a:r>
              <a:rPr lang="uk-UA" dirty="0" smtClean="0">
                <a:solidFill>
                  <a:schemeClr val="bg1"/>
                </a:solidFill>
              </a:rPr>
              <a:t> може бути як об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єкт</a:t>
            </a:r>
            <a:r>
              <a:rPr lang="uk-UA" dirty="0" smtClean="0">
                <a:solidFill>
                  <a:schemeClr val="bg1"/>
                </a:solidFill>
              </a:rPr>
              <a:t> природи в цілому, так і його частина.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Земля </a:t>
            </a:r>
            <a:r>
              <a:rPr lang="ru-RU" dirty="0" err="1" smtClean="0">
                <a:solidFill>
                  <a:schemeClr val="bg1"/>
                </a:solidFill>
              </a:rPr>
              <a:t>належить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основних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об'єктів</a:t>
            </a:r>
            <a:r>
              <a:rPr lang="ru-RU" dirty="0" smtClean="0">
                <a:solidFill>
                  <a:schemeClr val="bg1"/>
                </a:solidFill>
              </a:rPr>
              <a:t> і входить до складу </a:t>
            </a:r>
            <a:r>
              <a:rPr lang="ru-RU" dirty="0" err="1" smtClean="0">
                <a:solidFill>
                  <a:schemeClr val="bg1"/>
                </a:solidFill>
              </a:rPr>
              <a:t>єдиної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невід'ємна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Однак</a:t>
            </a:r>
            <a:r>
              <a:rPr lang="ru-RU" dirty="0" smtClean="0">
                <a:solidFill>
                  <a:schemeClr val="bg1"/>
                </a:solidFill>
              </a:rPr>
              <a:t> землю </a:t>
            </a:r>
            <a:r>
              <a:rPr lang="ru-RU" dirty="0" err="1" smtClean="0">
                <a:solidFill>
                  <a:schemeClr val="bg1"/>
                </a:solidFill>
              </a:rPr>
              <a:t>слід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розглядати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двох</a:t>
            </a:r>
            <a:r>
              <a:rPr lang="ru-RU" dirty="0" smtClean="0">
                <a:solidFill>
                  <a:schemeClr val="bg1"/>
                </a:solidFill>
              </a:rPr>
              <a:t> аспектах: як </a:t>
            </a:r>
            <a:r>
              <a:rPr lang="ru-RU" dirty="0" err="1" smtClean="0">
                <a:solidFill>
                  <a:schemeClr val="bg1"/>
                </a:solidFill>
              </a:rPr>
              <a:t>сукупність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багатств</a:t>
            </a:r>
            <a:r>
              <a:rPr lang="ru-RU" dirty="0" smtClean="0">
                <a:solidFill>
                  <a:schemeClr val="bg1"/>
                </a:solidFill>
              </a:rPr>
              <a:t> (планета) і як </a:t>
            </a:r>
            <a:r>
              <a:rPr lang="ru-RU" dirty="0" err="1" smtClean="0">
                <a:solidFill>
                  <a:schemeClr val="bg1"/>
                </a:solidFill>
              </a:rPr>
              <a:t>поверхневий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ґрунтовий</a:t>
            </a:r>
            <a:r>
              <a:rPr lang="ru-RU" dirty="0" smtClean="0">
                <a:solidFill>
                  <a:schemeClr val="bg1"/>
                </a:solidFill>
              </a:rPr>
              <a:t> шар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екологічні</a:t>
            </a:r>
            <a:r>
              <a:rPr lang="ru-RU" dirty="0" smtClean="0">
                <a:solidFill>
                  <a:schemeClr val="bg1"/>
                </a:solidFill>
              </a:rPr>
              <a:t>, культурно-</a:t>
            </a:r>
            <a:r>
              <a:rPr lang="ru-RU" dirty="0" err="1" smtClean="0">
                <a:solidFill>
                  <a:schemeClr val="bg1"/>
                </a:solidFill>
              </a:rPr>
              <a:t>оздоровчі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функції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Суб'єктами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екологічного</a:t>
            </a:r>
            <a:r>
              <a:rPr lang="ru-RU" dirty="0" smtClean="0">
                <a:solidFill>
                  <a:schemeClr val="bg1"/>
                </a:solidFill>
              </a:rPr>
              <a:t> права є народ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територіальні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громади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фізичні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юридичні</a:t>
            </a:r>
            <a:r>
              <a:rPr lang="ru-RU" dirty="0" smtClean="0">
                <a:solidFill>
                  <a:schemeClr val="bg1"/>
                </a:solidFill>
              </a:rPr>
              <a:t> особи, </a:t>
            </a:r>
            <a:r>
              <a:rPr lang="ru-RU" dirty="0" err="1" smtClean="0">
                <a:solidFill>
                  <a:schemeClr val="bg1"/>
                </a:solidFill>
              </a:rPr>
              <a:t>громадські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міжнародні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релігійні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об'єднання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іноземні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Суб'єкти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екологічного</a:t>
            </a:r>
            <a:r>
              <a:rPr lang="ru-RU" dirty="0" smtClean="0">
                <a:solidFill>
                  <a:schemeClr val="bg1"/>
                </a:solidFill>
              </a:rPr>
              <a:t> права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характерні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ознаки</a:t>
            </a:r>
            <a:r>
              <a:rPr lang="ru-RU" dirty="0" smtClean="0">
                <a:solidFill>
                  <a:schemeClr val="bg1"/>
                </a:solidFill>
              </a:rPr>
              <a:t>: вони </a:t>
            </a:r>
            <a:r>
              <a:rPr lang="ru-RU" dirty="0" err="1" smtClean="0">
                <a:solidFill>
                  <a:schemeClr val="bg1"/>
                </a:solidFill>
              </a:rPr>
              <a:t>наділені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юридичними</a:t>
            </a:r>
            <a:r>
              <a:rPr lang="ru-RU" dirty="0" smtClean="0">
                <a:solidFill>
                  <a:schemeClr val="bg1"/>
                </a:solidFill>
              </a:rPr>
              <a:t> правами та </a:t>
            </a:r>
            <a:r>
              <a:rPr lang="ru-RU" dirty="0" err="1" smtClean="0">
                <a:solidFill>
                  <a:schemeClr val="bg1"/>
                </a:solidFill>
              </a:rPr>
              <a:t>обов'язками</a:t>
            </a:r>
            <a:r>
              <a:rPr lang="ru-RU" dirty="0" smtClean="0">
                <a:solidFill>
                  <a:schemeClr val="bg1"/>
                </a:solidFill>
              </a:rPr>
              <a:t>; реально </a:t>
            </a:r>
            <a:r>
              <a:rPr lang="ru-RU" dirty="0" err="1" smtClean="0">
                <a:solidFill>
                  <a:schemeClr val="bg1"/>
                </a:solidFill>
              </a:rPr>
              <a:t>здатні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брати</a:t>
            </a:r>
            <a:r>
              <a:rPr lang="ru-RU" dirty="0" smtClean="0">
                <a:solidFill>
                  <a:schemeClr val="bg1"/>
                </a:solidFill>
              </a:rPr>
              <a:t> участь в </a:t>
            </a:r>
            <a:r>
              <a:rPr lang="ru-RU" dirty="0" err="1" smtClean="0">
                <a:solidFill>
                  <a:schemeClr val="bg1"/>
                </a:solidFill>
              </a:rPr>
              <a:t>екологічних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правовідносинах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296144" cy="845311"/>
          </a:xfrm>
        </p:spPr>
      </p:pic>
    </p:spTree>
    <p:extLst>
      <p:ext uri="{BB962C8B-B14F-4D97-AF65-F5344CB8AC3E}">
        <p14:creationId xmlns:p14="http://schemas.microsoft.com/office/powerpoint/2010/main" val="20698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1052736"/>
            <a:ext cx="5256584" cy="590465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</a:t>
            </a:r>
            <a:r>
              <a:rPr lang="ru-RU" sz="2800" i="1" dirty="0" err="1">
                <a:solidFill>
                  <a:schemeClr val="bg1"/>
                </a:solidFill>
              </a:rPr>
              <a:t>Конституція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України</a:t>
            </a:r>
            <a:endParaRPr lang="ru-RU" sz="2800" i="1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Закон про </a:t>
            </a:r>
            <a:r>
              <a:rPr lang="ru-RU" sz="2800" i="1" dirty="0" err="1">
                <a:solidFill>
                  <a:schemeClr val="bg1"/>
                </a:solidFill>
              </a:rPr>
              <a:t>охорону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навколишнього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середовища</a:t>
            </a:r>
            <a:r>
              <a:rPr lang="ru-RU" sz="2800" i="1" dirty="0">
                <a:solidFill>
                  <a:schemeClr val="bg1"/>
                </a:solidFill>
              </a:rPr>
              <a:t>;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 </a:t>
            </a:r>
            <a:r>
              <a:rPr lang="ru-RU" sz="2800" i="1" dirty="0" err="1">
                <a:solidFill>
                  <a:schemeClr val="bg1"/>
                </a:solidFill>
              </a:rPr>
              <a:t>Земельний</a:t>
            </a:r>
            <a:r>
              <a:rPr lang="ru-RU" sz="2800" i="1" dirty="0">
                <a:solidFill>
                  <a:schemeClr val="bg1"/>
                </a:solidFill>
              </a:rPr>
              <a:t> кодекс </a:t>
            </a:r>
            <a:r>
              <a:rPr lang="ru-RU" sz="2800" i="1" dirty="0" err="1">
                <a:solidFill>
                  <a:schemeClr val="bg1"/>
                </a:solidFill>
              </a:rPr>
              <a:t>України</a:t>
            </a:r>
            <a:r>
              <a:rPr lang="ru-RU" sz="2800" i="1" dirty="0">
                <a:solidFill>
                  <a:schemeClr val="bg1"/>
                </a:solidFill>
              </a:rPr>
              <a:t>" ;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"Кодекс </a:t>
            </a:r>
            <a:r>
              <a:rPr lang="ru-RU" sz="2800" i="1" dirty="0" err="1">
                <a:solidFill>
                  <a:schemeClr val="bg1"/>
                </a:solidFill>
              </a:rPr>
              <a:t>України</a:t>
            </a:r>
            <a:r>
              <a:rPr lang="ru-RU" sz="2800" i="1" dirty="0">
                <a:solidFill>
                  <a:schemeClr val="bg1"/>
                </a:solidFill>
              </a:rPr>
              <a:t> про </a:t>
            </a:r>
            <a:r>
              <a:rPr lang="ru-RU" sz="2800" i="1" dirty="0" err="1">
                <a:solidFill>
                  <a:schemeClr val="bg1"/>
                </a:solidFill>
              </a:rPr>
              <a:t>надра</a:t>
            </a:r>
            <a:r>
              <a:rPr lang="ru-RU" sz="2800" i="1" dirty="0">
                <a:solidFill>
                  <a:schemeClr val="bg1"/>
                </a:solidFill>
              </a:rPr>
              <a:t>"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"Про </a:t>
            </a:r>
            <a:r>
              <a:rPr lang="ru-RU" sz="2800" i="1" dirty="0" err="1">
                <a:solidFill>
                  <a:schemeClr val="bg1"/>
                </a:solidFill>
              </a:rPr>
              <a:t>охорону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навколишнього</a:t>
            </a:r>
            <a:r>
              <a:rPr lang="ru-RU" sz="2800" i="1" dirty="0">
                <a:solidFill>
                  <a:schemeClr val="bg1"/>
                </a:solidFill>
              </a:rPr>
              <a:t> природного </a:t>
            </a:r>
            <a:r>
              <a:rPr lang="ru-RU" sz="2800" i="1" dirty="0" err="1">
                <a:solidFill>
                  <a:schemeClr val="bg1"/>
                </a:solidFill>
              </a:rPr>
              <a:t>середовища</a:t>
            </a:r>
            <a:r>
              <a:rPr lang="ru-RU" sz="2800" i="1" dirty="0">
                <a:solidFill>
                  <a:schemeClr val="bg1"/>
                </a:solidFill>
              </a:rPr>
              <a:t>";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"Про </a:t>
            </a:r>
            <a:r>
              <a:rPr lang="ru-RU" sz="2800" i="1" dirty="0" err="1">
                <a:solidFill>
                  <a:schemeClr val="bg1"/>
                </a:solidFill>
              </a:rPr>
              <a:t>тваринний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світ</a:t>
            </a:r>
            <a:r>
              <a:rPr lang="ru-RU" sz="2800" i="1" dirty="0">
                <a:solidFill>
                  <a:schemeClr val="bg1"/>
                </a:solidFill>
              </a:rPr>
              <a:t>" ;</a:t>
            </a:r>
          </a:p>
          <a:p>
            <a:pPr marL="68580" indent="0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- </a:t>
            </a:r>
            <a:r>
              <a:rPr lang="ru-RU" sz="2800" i="1" dirty="0">
                <a:solidFill>
                  <a:schemeClr val="bg1"/>
                </a:solidFill>
              </a:rPr>
              <a:t>"Про </a:t>
            </a:r>
            <a:r>
              <a:rPr lang="ru-RU" sz="2800" i="1" dirty="0" err="1">
                <a:solidFill>
                  <a:schemeClr val="bg1"/>
                </a:solidFill>
              </a:rPr>
              <a:t>природнозаповідний</a:t>
            </a:r>
            <a:r>
              <a:rPr lang="ru-RU" sz="2800" i="1" dirty="0">
                <a:solidFill>
                  <a:schemeClr val="bg1"/>
                </a:solidFill>
              </a:rPr>
              <a:t> фонд" ;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"Про </a:t>
            </a:r>
            <a:r>
              <a:rPr lang="ru-RU" sz="2800" i="1" dirty="0" err="1">
                <a:solidFill>
                  <a:schemeClr val="bg1"/>
                </a:solidFill>
              </a:rPr>
              <a:t>охорону</a:t>
            </a:r>
            <a:r>
              <a:rPr lang="ru-RU" sz="2800" i="1" dirty="0">
                <a:solidFill>
                  <a:schemeClr val="bg1"/>
                </a:solidFill>
              </a:rPr>
              <a:t> атмосферного </a:t>
            </a:r>
            <a:r>
              <a:rPr lang="ru-RU" sz="2800" i="1" dirty="0" err="1">
                <a:solidFill>
                  <a:schemeClr val="bg1"/>
                </a:solidFill>
              </a:rPr>
              <a:t>повітря</a:t>
            </a:r>
            <a:r>
              <a:rPr lang="ru-RU" sz="2800" i="1" dirty="0">
                <a:solidFill>
                  <a:schemeClr val="bg1"/>
                </a:solidFill>
              </a:rPr>
              <a:t>" ;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</a:t>
            </a:r>
            <a:r>
              <a:rPr lang="ru-RU" sz="2800" i="1" dirty="0" err="1">
                <a:solidFill>
                  <a:schemeClr val="bg1"/>
                </a:solidFill>
              </a:rPr>
              <a:t>Лісовий</a:t>
            </a:r>
            <a:r>
              <a:rPr lang="ru-RU" sz="2800" i="1" dirty="0">
                <a:solidFill>
                  <a:schemeClr val="bg1"/>
                </a:solidFill>
              </a:rPr>
              <a:t> кодекс </a:t>
            </a:r>
            <a:r>
              <a:rPr lang="ru-RU" sz="2800" i="1" dirty="0" err="1">
                <a:solidFill>
                  <a:schemeClr val="bg1"/>
                </a:solidFill>
              </a:rPr>
              <a:t>України</a:t>
            </a:r>
            <a:r>
              <a:rPr lang="ru-RU" sz="2800" i="1" dirty="0">
                <a:solidFill>
                  <a:schemeClr val="bg1"/>
                </a:solidFill>
              </a:rPr>
              <a:t>" ;</a:t>
            </a:r>
          </a:p>
          <a:p>
            <a:pPr marL="6858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- " </a:t>
            </a:r>
            <a:r>
              <a:rPr lang="ru-RU" sz="2800" i="1" dirty="0" err="1">
                <a:solidFill>
                  <a:schemeClr val="bg1"/>
                </a:solidFill>
              </a:rPr>
              <a:t>Водний</a:t>
            </a:r>
            <a:r>
              <a:rPr lang="ru-RU" sz="2800" i="1" dirty="0">
                <a:solidFill>
                  <a:schemeClr val="bg1"/>
                </a:solidFill>
              </a:rPr>
              <a:t> кодекс </a:t>
            </a:r>
            <a:r>
              <a:rPr lang="ru-RU" sz="2800" i="1" dirty="0" err="1">
                <a:solidFill>
                  <a:schemeClr val="bg1"/>
                </a:solidFill>
              </a:rPr>
              <a:t>України</a:t>
            </a:r>
            <a:r>
              <a:rPr lang="ru-RU" sz="2800" i="1" dirty="0">
                <a:solidFill>
                  <a:schemeClr val="bg1"/>
                </a:solidFill>
              </a:rPr>
              <a:t>"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07927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Норми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екологічного</a:t>
            </a:r>
            <a:r>
              <a:rPr lang="ru-RU" sz="2800" dirty="0">
                <a:solidFill>
                  <a:schemeClr val="bg1"/>
                </a:solidFill>
              </a:rPr>
              <a:t> права </a:t>
            </a:r>
            <a:r>
              <a:rPr lang="ru-RU" sz="2800" dirty="0" err="1">
                <a:solidFill>
                  <a:schemeClr val="bg1"/>
                </a:solidFill>
              </a:rPr>
              <a:t>регулюють</a:t>
            </a:r>
            <a:r>
              <a:rPr lang="ru-RU" sz="28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1077"/>
            <a:ext cx="3701752" cy="352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678"/>
            <a:ext cx="8892480" cy="629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26295993"/>
              </p:ext>
            </p:extLst>
          </p:nvPr>
        </p:nvGraphicFramePr>
        <p:xfrm>
          <a:off x="323528" y="415925"/>
          <a:ext cx="842493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-14131" y="260648"/>
            <a:ext cx="9338659" cy="6768752"/>
          </a:xfrm>
        </p:spPr>
        <p:txBody>
          <a:bodyPr>
            <a:noAutofit/>
          </a:bodyPr>
          <a:lstStyle/>
          <a:p>
            <a:r>
              <a:rPr lang="ru-RU" sz="2100" b="1" i="1" dirty="0" err="1">
                <a:solidFill>
                  <a:schemeClr val="bg1"/>
                </a:solidFill>
              </a:rPr>
              <a:t>Кожний</a:t>
            </a:r>
            <a:r>
              <a:rPr lang="ru-RU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</a:rPr>
              <a:t>громадянин</a:t>
            </a:r>
            <a:r>
              <a:rPr lang="ru-RU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</a:rPr>
              <a:t>України</a:t>
            </a:r>
            <a:r>
              <a:rPr lang="ru-RU" sz="2100" b="1" i="1" dirty="0">
                <a:solidFill>
                  <a:schemeClr val="bg1"/>
                </a:solidFill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</a:rPr>
              <a:t>має</a:t>
            </a:r>
            <a:r>
              <a:rPr lang="ru-RU" sz="2100" b="1" i="1" dirty="0">
                <a:solidFill>
                  <a:schemeClr val="bg1"/>
                </a:solidFill>
              </a:rPr>
              <a:t> право на</a:t>
            </a:r>
            <a:r>
              <a:rPr lang="ru-RU" sz="2100" b="1" i="1" dirty="0" smtClean="0">
                <a:solidFill>
                  <a:schemeClr val="bg1"/>
                </a:solidFill>
              </a:rPr>
              <a:t>:</a:t>
            </a:r>
            <a:endParaRPr lang="ru-RU" sz="2100" b="1" i="1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а) </a:t>
            </a:r>
            <a:r>
              <a:rPr lang="ru-RU" sz="2100" dirty="0" err="1">
                <a:solidFill>
                  <a:schemeClr val="bg1"/>
                </a:solidFill>
              </a:rPr>
              <a:t>безпечне</a:t>
            </a:r>
            <a:r>
              <a:rPr lang="ru-RU" sz="2100" dirty="0">
                <a:solidFill>
                  <a:schemeClr val="bg1"/>
                </a:solidFill>
              </a:rPr>
              <a:t> для </a:t>
            </a:r>
            <a:r>
              <a:rPr lang="ru-RU" sz="2100" dirty="0" err="1">
                <a:solidFill>
                  <a:schemeClr val="bg1"/>
                </a:solidFill>
              </a:rPr>
              <a:t>його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життя</a:t>
            </a:r>
            <a:r>
              <a:rPr lang="ru-RU" sz="2100" dirty="0">
                <a:solidFill>
                  <a:schemeClr val="bg1"/>
                </a:solidFill>
              </a:rPr>
              <a:t> та </a:t>
            </a:r>
            <a:r>
              <a:rPr lang="ru-RU" sz="2100" dirty="0" err="1">
                <a:solidFill>
                  <a:schemeClr val="bg1"/>
                </a:solidFill>
              </a:rPr>
              <a:t>здоров'я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навколишнє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природне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середовище</a:t>
            </a:r>
            <a:r>
              <a:rPr lang="ru-RU" sz="2100" dirty="0" smtClean="0">
                <a:solidFill>
                  <a:schemeClr val="bg1"/>
                </a:solidFill>
              </a:rPr>
              <a:t>;</a:t>
            </a:r>
            <a:endParaRPr lang="ru-RU" sz="2100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б) участь в </a:t>
            </a:r>
            <a:r>
              <a:rPr lang="ru-RU" sz="2100" dirty="0" err="1">
                <a:solidFill>
                  <a:schemeClr val="bg1"/>
                </a:solidFill>
              </a:rPr>
              <a:t>обговоренні</a:t>
            </a:r>
            <a:r>
              <a:rPr lang="ru-RU" sz="2100" dirty="0">
                <a:solidFill>
                  <a:schemeClr val="bg1"/>
                </a:solidFill>
              </a:rPr>
              <a:t> та </a:t>
            </a:r>
            <a:r>
              <a:rPr lang="ru-RU" sz="2100" dirty="0" err="1">
                <a:solidFill>
                  <a:schemeClr val="bg1"/>
                </a:solidFill>
              </a:rPr>
              <a:t>внесення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пропозицій</a:t>
            </a:r>
            <a:r>
              <a:rPr lang="ru-RU" sz="2100" dirty="0">
                <a:solidFill>
                  <a:schemeClr val="bg1"/>
                </a:solidFill>
              </a:rPr>
              <a:t> до </a:t>
            </a:r>
            <a:r>
              <a:rPr lang="ru-RU" sz="2100" dirty="0" err="1">
                <a:solidFill>
                  <a:schemeClr val="bg1"/>
                </a:solidFill>
              </a:rPr>
              <a:t>проектів</a:t>
            </a:r>
            <a:r>
              <a:rPr lang="ru-RU" sz="2100" dirty="0">
                <a:solidFill>
                  <a:schemeClr val="bg1"/>
                </a:solidFill>
              </a:rPr>
              <a:t> нормативно-</a:t>
            </a:r>
            <a:r>
              <a:rPr lang="ru-RU" sz="2100" dirty="0" err="1">
                <a:solidFill>
                  <a:schemeClr val="bg1"/>
                </a:solidFill>
              </a:rPr>
              <a:t>правових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актів</a:t>
            </a:r>
            <a:r>
              <a:rPr lang="ru-RU" sz="2100" dirty="0" smtClean="0">
                <a:solidFill>
                  <a:schemeClr val="bg1"/>
                </a:solidFill>
              </a:rPr>
              <a:t>,, </a:t>
            </a:r>
            <a:r>
              <a:rPr lang="ru-RU" sz="2100" dirty="0" err="1">
                <a:solidFill>
                  <a:schemeClr val="bg1"/>
                </a:solidFill>
              </a:rPr>
              <a:t>будівництва</a:t>
            </a:r>
            <a:r>
              <a:rPr lang="ru-RU" sz="2100" dirty="0">
                <a:solidFill>
                  <a:schemeClr val="bg1"/>
                </a:solidFill>
              </a:rPr>
              <a:t> і </a:t>
            </a:r>
            <a:r>
              <a:rPr lang="ru-RU" sz="2100" dirty="0" err="1">
                <a:solidFill>
                  <a:schemeClr val="bg1"/>
                </a:solidFill>
              </a:rPr>
              <a:t>реконструкції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об'єктів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які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можуть</a:t>
            </a:r>
            <a:r>
              <a:rPr lang="ru-RU" sz="2100" dirty="0">
                <a:solidFill>
                  <a:schemeClr val="bg1"/>
                </a:solidFill>
              </a:rPr>
              <a:t> негативно </a:t>
            </a:r>
            <a:r>
              <a:rPr lang="ru-RU" sz="2100" dirty="0" err="1">
                <a:solidFill>
                  <a:schemeClr val="bg1"/>
                </a:solidFill>
              </a:rPr>
              <a:t>впливати</a:t>
            </a:r>
            <a:r>
              <a:rPr lang="ru-RU" sz="2100" dirty="0">
                <a:solidFill>
                  <a:schemeClr val="bg1"/>
                </a:solidFill>
              </a:rPr>
              <a:t> на стан </a:t>
            </a:r>
            <a:r>
              <a:rPr lang="ru-RU" sz="2100" dirty="0" err="1">
                <a:solidFill>
                  <a:schemeClr val="bg1"/>
                </a:solidFill>
              </a:rPr>
              <a:t>навколишнього</a:t>
            </a:r>
            <a:r>
              <a:rPr lang="ru-RU" sz="2100" dirty="0">
                <a:solidFill>
                  <a:schemeClr val="bg1"/>
                </a:solidFill>
              </a:rPr>
              <a:t> природного </a:t>
            </a:r>
            <a:r>
              <a:rPr lang="ru-RU" sz="21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2100" dirty="0" smtClean="0">
                <a:solidFill>
                  <a:schemeClr val="bg1"/>
                </a:solidFill>
              </a:rPr>
              <a:t>;</a:t>
            </a:r>
            <a:endParaRPr lang="ru-RU" sz="2100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в) участь в </a:t>
            </a:r>
            <a:r>
              <a:rPr lang="ru-RU" sz="2100" dirty="0" err="1">
                <a:solidFill>
                  <a:schemeClr val="bg1"/>
                </a:solidFill>
              </a:rPr>
              <a:t>розробці</a:t>
            </a:r>
            <a:r>
              <a:rPr lang="ru-RU" sz="2100" dirty="0">
                <a:solidFill>
                  <a:schemeClr val="bg1"/>
                </a:solidFill>
              </a:rPr>
              <a:t> та </a:t>
            </a:r>
            <a:r>
              <a:rPr lang="ru-RU" sz="2100" dirty="0" err="1">
                <a:solidFill>
                  <a:schemeClr val="bg1"/>
                </a:solidFill>
              </a:rPr>
              <a:t>здійсненні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заходів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щодо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охорони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навколишнього</a:t>
            </a:r>
            <a:r>
              <a:rPr lang="ru-RU" sz="2100" dirty="0">
                <a:solidFill>
                  <a:schemeClr val="bg1"/>
                </a:solidFill>
              </a:rPr>
              <a:t> природного </a:t>
            </a:r>
            <a:r>
              <a:rPr lang="ru-RU" sz="2100" dirty="0" err="1">
                <a:solidFill>
                  <a:schemeClr val="bg1"/>
                </a:solidFill>
              </a:rPr>
              <a:t>середовища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раціонального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природних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ресурсів</a:t>
            </a:r>
            <a:r>
              <a:rPr lang="ru-RU" sz="2100" dirty="0" smtClean="0">
                <a:solidFill>
                  <a:schemeClr val="bg1"/>
                </a:solidFill>
              </a:rPr>
              <a:t>;</a:t>
            </a:r>
            <a:endParaRPr lang="ru-RU" sz="2100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г) </a:t>
            </a:r>
            <a:r>
              <a:rPr lang="ru-RU" sz="2100" dirty="0" err="1">
                <a:solidFill>
                  <a:schemeClr val="bg1"/>
                </a:solidFill>
              </a:rPr>
              <a:t>здійснення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загального</a:t>
            </a:r>
            <a:r>
              <a:rPr lang="ru-RU" sz="2100" dirty="0">
                <a:solidFill>
                  <a:schemeClr val="bg1"/>
                </a:solidFill>
              </a:rPr>
              <a:t> і </a:t>
            </a:r>
            <a:r>
              <a:rPr lang="ru-RU" sz="2100" dirty="0" err="1">
                <a:solidFill>
                  <a:schemeClr val="bg1"/>
                </a:solidFill>
              </a:rPr>
              <a:t>спеціального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використання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природних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ресурсів</a:t>
            </a:r>
            <a:r>
              <a:rPr lang="ru-RU" sz="2100" dirty="0" smtClean="0">
                <a:solidFill>
                  <a:schemeClr val="bg1"/>
                </a:solidFill>
              </a:rPr>
              <a:t>;</a:t>
            </a:r>
            <a:endParaRPr lang="ru-RU" sz="2100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ґ) </a:t>
            </a:r>
            <a:r>
              <a:rPr lang="ru-RU" sz="2100" dirty="0" err="1" smtClean="0">
                <a:solidFill>
                  <a:schemeClr val="bg1"/>
                </a:solidFill>
              </a:rPr>
              <a:t>вільний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>
                <a:solidFill>
                  <a:schemeClr val="bg1"/>
                </a:solidFill>
              </a:rPr>
              <a:t>доступ до </a:t>
            </a:r>
            <a:r>
              <a:rPr lang="ru-RU" sz="2100" dirty="0" err="1">
                <a:solidFill>
                  <a:schemeClr val="bg1"/>
                </a:solidFill>
              </a:rPr>
              <a:t>інформації</a:t>
            </a:r>
            <a:r>
              <a:rPr lang="ru-RU" sz="2100" dirty="0">
                <a:solidFill>
                  <a:schemeClr val="bg1"/>
                </a:solidFill>
              </a:rPr>
              <a:t> про стан </a:t>
            </a:r>
            <a:r>
              <a:rPr lang="ru-RU" sz="2100" dirty="0" err="1">
                <a:solidFill>
                  <a:schemeClr val="bg1"/>
                </a:solidFill>
              </a:rPr>
              <a:t>навколишнього</a:t>
            </a:r>
            <a:r>
              <a:rPr lang="ru-RU" sz="2100" dirty="0">
                <a:solidFill>
                  <a:schemeClr val="bg1"/>
                </a:solidFill>
              </a:rPr>
              <a:t> природного </a:t>
            </a:r>
            <a:r>
              <a:rPr lang="ru-RU" sz="2100" dirty="0" err="1">
                <a:solidFill>
                  <a:schemeClr val="bg1"/>
                </a:solidFill>
              </a:rPr>
              <a:t>середовища</a:t>
            </a:r>
            <a:r>
              <a:rPr lang="ru-RU" sz="2100" dirty="0">
                <a:solidFill>
                  <a:schemeClr val="bg1"/>
                </a:solidFill>
              </a:rPr>
              <a:t> (</a:t>
            </a:r>
            <a:r>
              <a:rPr lang="ru-RU" sz="2100" dirty="0" err="1">
                <a:solidFill>
                  <a:schemeClr val="bg1"/>
                </a:solidFill>
              </a:rPr>
              <a:t>екологічна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інформація</a:t>
            </a:r>
            <a:r>
              <a:rPr lang="ru-RU" sz="2100" dirty="0">
                <a:solidFill>
                  <a:schemeClr val="bg1"/>
                </a:solidFill>
              </a:rPr>
              <a:t>) та </a:t>
            </a:r>
            <a:r>
              <a:rPr lang="ru-RU" sz="2100" dirty="0" err="1">
                <a:solidFill>
                  <a:schemeClr val="bg1"/>
                </a:solidFill>
              </a:rPr>
              <a:t>вільне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отримання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використання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поширення</a:t>
            </a:r>
            <a:r>
              <a:rPr lang="ru-RU" sz="2100" dirty="0">
                <a:solidFill>
                  <a:schemeClr val="bg1"/>
                </a:solidFill>
              </a:rPr>
              <a:t> та </a:t>
            </a:r>
            <a:r>
              <a:rPr lang="ru-RU" sz="2100" dirty="0" err="1">
                <a:solidFill>
                  <a:schemeClr val="bg1"/>
                </a:solidFill>
              </a:rPr>
              <a:t>зберігання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такої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інформації</a:t>
            </a:r>
            <a:r>
              <a:rPr lang="ru-RU" sz="2100" dirty="0">
                <a:solidFill>
                  <a:schemeClr val="bg1"/>
                </a:solidFill>
              </a:rPr>
              <a:t>, за </a:t>
            </a:r>
            <a:r>
              <a:rPr lang="ru-RU" sz="2100" dirty="0" err="1">
                <a:solidFill>
                  <a:schemeClr val="bg1"/>
                </a:solidFill>
              </a:rPr>
              <a:t>винятком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обмежень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встановлених</a:t>
            </a:r>
            <a:r>
              <a:rPr lang="ru-RU" sz="2100" dirty="0">
                <a:solidFill>
                  <a:schemeClr val="bg1"/>
                </a:solidFill>
              </a:rPr>
              <a:t> законом</a:t>
            </a:r>
            <a:r>
              <a:rPr lang="ru-RU" sz="2100" dirty="0" smtClean="0">
                <a:solidFill>
                  <a:schemeClr val="bg1"/>
                </a:solidFill>
              </a:rPr>
              <a:t>;</a:t>
            </a:r>
            <a:endParaRPr lang="ru-RU" sz="2100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д) </a:t>
            </a:r>
            <a:r>
              <a:rPr lang="ru-RU" sz="2100" dirty="0" err="1">
                <a:solidFill>
                  <a:schemeClr val="bg1"/>
                </a:solidFill>
              </a:rPr>
              <a:t>одержання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екологічної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освіти</a:t>
            </a:r>
            <a:r>
              <a:rPr lang="ru-RU" sz="2100" dirty="0" smtClean="0">
                <a:solidFill>
                  <a:schemeClr val="bg1"/>
                </a:solidFill>
              </a:rPr>
              <a:t>;</a:t>
            </a:r>
            <a:endParaRPr lang="ru-RU" sz="2100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2100" dirty="0" smtClean="0">
                <a:solidFill>
                  <a:schemeClr val="bg1"/>
                </a:solidFill>
              </a:rPr>
              <a:t>е) </a:t>
            </a:r>
            <a:r>
              <a:rPr lang="ru-RU" sz="2100" dirty="0" err="1">
                <a:solidFill>
                  <a:schemeClr val="bg1"/>
                </a:solidFill>
              </a:rPr>
              <a:t>подання</a:t>
            </a:r>
            <a:r>
              <a:rPr lang="ru-RU" sz="2100" dirty="0">
                <a:solidFill>
                  <a:schemeClr val="bg1"/>
                </a:solidFill>
              </a:rPr>
              <a:t> до суду </a:t>
            </a:r>
            <a:r>
              <a:rPr lang="ru-RU" sz="2100" dirty="0" err="1">
                <a:solidFill>
                  <a:schemeClr val="bg1"/>
                </a:solidFill>
              </a:rPr>
              <a:t>позовів</a:t>
            </a:r>
            <a:r>
              <a:rPr lang="ru-RU" sz="2100" dirty="0">
                <a:solidFill>
                  <a:schemeClr val="bg1"/>
                </a:solidFill>
              </a:rPr>
              <a:t> до </a:t>
            </a:r>
            <a:r>
              <a:rPr lang="ru-RU" sz="2100" dirty="0" err="1">
                <a:solidFill>
                  <a:schemeClr val="bg1"/>
                </a:solidFill>
              </a:rPr>
              <a:t>державних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органів</a:t>
            </a:r>
            <a:r>
              <a:rPr lang="ru-RU" sz="2100" dirty="0" smtClean="0">
                <a:solidFill>
                  <a:schemeClr val="bg1"/>
                </a:solidFill>
              </a:rPr>
              <a:t>,, </a:t>
            </a:r>
            <a:r>
              <a:rPr lang="ru-RU" sz="2100" dirty="0" err="1">
                <a:solidFill>
                  <a:schemeClr val="bg1"/>
                </a:solidFill>
              </a:rPr>
              <a:t>організацій</a:t>
            </a:r>
            <a:r>
              <a:rPr lang="ru-RU" sz="2100" dirty="0">
                <a:solidFill>
                  <a:schemeClr val="bg1"/>
                </a:solidFill>
              </a:rPr>
              <a:t> і </a:t>
            </a:r>
            <a:r>
              <a:rPr lang="ru-RU" sz="2100" dirty="0" err="1">
                <a:solidFill>
                  <a:schemeClr val="bg1"/>
                </a:solidFill>
              </a:rPr>
              <a:t>громадян</a:t>
            </a:r>
            <a:r>
              <a:rPr lang="ru-RU" sz="2100" dirty="0">
                <a:solidFill>
                  <a:schemeClr val="bg1"/>
                </a:solidFill>
              </a:rPr>
              <a:t> про </a:t>
            </a:r>
            <a:r>
              <a:rPr lang="ru-RU" sz="2100" dirty="0" err="1">
                <a:solidFill>
                  <a:schemeClr val="bg1"/>
                </a:solidFill>
              </a:rPr>
              <a:t>відшкодування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шкоди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заподіяної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їх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здоров'ю</a:t>
            </a:r>
            <a:r>
              <a:rPr lang="ru-RU" sz="2100" dirty="0">
                <a:solidFill>
                  <a:schemeClr val="bg1"/>
                </a:solidFill>
              </a:rPr>
              <a:t> та майну </a:t>
            </a:r>
            <a:r>
              <a:rPr lang="ru-RU" sz="2100" dirty="0" err="1">
                <a:solidFill>
                  <a:schemeClr val="bg1"/>
                </a:solidFill>
              </a:rPr>
              <a:t>внаслідок</a:t>
            </a:r>
            <a:r>
              <a:rPr lang="ru-RU" sz="2100" dirty="0">
                <a:solidFill>
                  <a:schemeClr val="bg1"/>
                </a:solidFill>
              </a:rPr>
              <a:t> негативного </a:t>
            </a:r>
            <a:r>
              <a:rPr lang="ru-RU" sz="2100" dirty="0" err="1">
                <a:solidFill>
                  <a:schemeClr val="bg1"/>
                </a:solidFill>
              </a:rPr>
              <a:t>впливу</a:t>
            </a:r>
            <a:r>
              <a:rPr lang="ru-RU" sz="2100" dirty="0">
                <a:solidFill>
                  <a:schemeClr val="bg1"/>
                </a:solidFill>
              </a:rPr>
              <a:t> на </a:t>
            </a:r>
            <a:r>
              <a:rPr lang="ru-RU" sz="2100" dirty="0" err="1">
                <a:solidFill>
                  <a:schemeClr val="bg1"/>
                </a:solidFill>
              </a:rPr>
              <a:t>навколишнє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природне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середовище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sz="2100" dirty="0" err="1" smtClean="0">
                <a:solidFill>
                  <a:schemeClr val="bg1"/>
                </a:solidFill>
              </a:rPr>
              <a:t>Законодавством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України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можуть</a:t>
            </a:r>
            <a:r>
              <a:rPr lang="ru-RU" sz="2100" dirty="0">
                <a:solidFill>
                  <a:schemeClr val="bg1"/>
                </a:solidFill>
              </a:rPr>
              <a:t> бути </a:t>
            </a:r>
            <a:r>
              <a:rPr lang="ru-RU" sz="2100" dirty="0" err="1">
                <a:solidFill>
                  <a:schemeClr val="bg1"/>
                </a:solidFill>
              </a:rPr>
              <a:t>визначені</a:t>
            </a:r>
            <a:r>
              <a:rPr lang="ru-RU" sz="2100" dirty="0">
                <a:solidFill>
                  <a:schemeClr val="bg1"/>
                </a:solidFill>
              </a:rPr>
              <a:t> й </a:t>
            </a:r>
            <a:r>
              <a:rPr lang="ru-RU" sz="2100" dirty="0" err="1">
                <a:solidFill>
                  <a:schemeClr val="bg1"/>
                </a:solidFill>
              </a:rPr>
              <a:t>інші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екологічні</a:t>
            </a:r>
            <a:r>
              <a:rPr lang="ru-RU" sz="2100" dirty="0">
                <a:solidFill>
                  <a:schemeClr val="bg1"/>
                </a:solidFill>
              </a:rPr>
              <a:t> права </a:t>
            </a:r>
            <a:r>
              <a:rPr lang="ru-RU" sz="2100" dirty="0" err="1">
                <a:solidFill>
                  <a:schemeClr val="bg1"/>
                </a:solidFill>
              </a:rPr>
              <a:t>громадян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4933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чий стол\мистецтво\341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0688"/>
            <a:ext cx="1616968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4"/>
            <a:ext cx="7918648" cy="85496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Загальні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обов'язки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громадян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передбачені</a:t>
            </a:r>
            <a:r>
              <a:rPr lang="ru-RU" sz="2400" dirty="0">
                <a:solidFill>
                  <a:schemeClr val="bg1"/>
                </a:solidFill>
              </a:rPr>
              <a:t> Законом </a:t>
            </a:r>
            <a:r>
              <a:rPr lang="ru-RU" sz="2400" dirty="0" err="1">
                <a:solidFill>
                  <a:schemeClr val="bg1"/>
                </a:solidFill>
              </a:rPr>
              <a:t>України</a:t>
            </a:r>
            <a:r>
              <a:rPr lang="ru-RU" sz="2400" dirty="0">
                <a:solidFill>
                  <a:schemeClr val="bg1"/>
                </a:solidFill>
              </a:rPr>
              <a:t> «Про </a:t>
            </a:r>
            <a:r>
              <a:rPr lang="ru-RU" sz="2400" dirty="0" err="1">
                <a:solidFill>
                  <a:schemeClr val="bg1"/>
                </a:solidFill>
              </a:rPr>
              <a:t>охорону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навколишнього</a:t>
            </a:r>
            <a:r>
              <a:rPr lang="ru-RU" sz="2400" dirty="0">
                <a:solidFill>
                  <a:schemeClr val="bg1"/>
                </a:solidFill>
              </a:rPr>
              <a:t> природного </a:t>
            </a:r>
            <a:r>
              <a:rPr lang="ru-RU" sz="2400" dirty="0" err="1">
                <a:solidFill>
                  <a:schemeClr val="bg1"/>
                </a:solidFill>
              </a:rPr>
              <a:t>середовища</a:t>
            </a:r>
            <a:r>
              <a:rPr lang="ru-RU" sz="2400" dirty="0">
                <a:solidFill>
                  <a:schemeClr val="bg1"/>
                </a:solidFill>
              </a:rPr>
              <a:t>»: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7504" y="1224016"/>
            <a:ext cx="9036496" cy="5688632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Берегти</a:t>
            </a:r>
            <a:r>
              <a:rPr lang="ru-RU" dirty="0">
                <a:solidFill>
                  <a:schemeClr val="bg1"/>
                </a:solidFill>
              </a:rPr>
              <a:t> природу, </a:t>
            </a:r>
            <a:r>
              <a:rPr lang="ru-RU" dirty="0" err="1">
                <a:solidFill>
                  <a:schemeClr val="bg1"/>
                </a:solidFill>
              </a:rPr>
              <a:t>охороняти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раціонально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багатства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>
                <a:solidFill>
                  <a:schemeClr val="bg1"/>
                </a:solidFill>
              </a:rPr>
              <a:t>Здійснювати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додержанням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безпеки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екологічних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нормативів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лімітів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природовикористання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порушувати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 права і </a:t>
            </a:r>
            <a:r>
              <a:rPr lang="ru-RU" dirty="0" err="1">
                <a:solidFill>
                  <a:schemeClr val="bg1"/>
                </a:solidFill>
              </a:rPr>
              <a:t>законні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інтереси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суб'єктів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>
                <a:solidFill>
                  <a:schemeClr val="bg1"/>
                </a:solidFill>
              </a:rPr>
              <a:t>Вносити</a:t>
            </a:r>
            <a:r>
              <a:rPr lang="ru-RU" dirty="0">
                <a:solidFill>
                  <a:schemeClr val="bg1"/>
                </a:solidFill>
              </a:rPr>
              <a:t> плату за </a:t>
            </a:r>
            <a:r>
              <a:rPr lang="ru-RU" dirty="0" err="1">
                <a:solidFill>
                  <a:schemeClr val="bg1"/>
                </a:solidFill>
              </a:rPr>
              <a:t>спеціальне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природовикористання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>
                <a:solidFill>
                  <a:schemeClr val="bg1"/>
                </a:solidFill>
              </a:rPr>
              <a:t>Сплачувати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штрафи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екологічні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6858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Спеціальні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обов'язки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громадян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Обов'язки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майнові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Своєчасно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вносити</a:t>
            </a:r>
            <a:r>
              <a:rPr lang="ru-RU" dirty="0">
                <a:solidFill>
                  <a:schemeClr val="bg1"/>
                </a:solidFill>
              </a:rPr>
              <a:t> плату за </a:t>
            </a:r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природного;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Проводити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заходи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попередження</a:t>
            </a:r>
            <a:r>
              <a:rPr lang="ru-RU" dirty="0">
                <a:solidFill>
                  <a:schemeClr val="bg1"/>
                </a:solidFill>
              </a:rPr>
              <a:t> негативного </a:t>
            </a:r>
            <a:r>
              <a:rPr lang="ru-RU" dirty="0" err="1">
                <a:solidFill>
                  <a:schemeClr val="bg1"/>
                </a:solidFill>
              </a:rPr>
              <a:t>впливу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на стан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засмічення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виснаження</a:t>
            </a:r>
            <a:r>
              <a:rPr lang="ru-RU" dirty="0">
                <a:solidFill>
                  <a:schemeClr val="bg1"/>
                </a:solidFill>
              </a:rPr>
              <a:t>);</a:t>
            </a:r>
          </a:p>
          <a:p>
            <a:r>
              <a:rPr lang="ru-RU" dirty="0" err="1">
                <a:solidFill>
                  <a:schemeClr val="bg1"/>
                </a:solidFill>
              </a:rPr>
              <a:t>Запроваджувати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новітні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технології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устаткування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методи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спроможної</a:t>
            </a:r>
            <a:r>
              <a:rPr lang="ru-RU" dirty="0">
                <a:solidFill>
                  <a:schemeClr val="bg1"/>
                </a:solidFill>
              </a:rPr>
              <a:t> негативно </a:t>
            </a:r>
            <a:r>
              <a:rPr lang="ru-RU" dirty="0" err="1">
                <a:solidFill>
                  <a:schemeClr val="bg1"/>
                </a:solidFill>
              </a:rPr>
              <a:t>впливати</a:t>
            </a:r>
            <a:r>
              <a:rPr lang="ru-RU" dirty="0">
                <a:solidFill>
                  <a:schemeClr val="bg1"/>
                </a:solidFill>
              </a:rPr>
              <a:t> на стан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природного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здоров'я</a:t>
            </a:r>
            <a:r>
              <a:rPr lang="ru-RU" dirty="0">
                <a:solidFill>
                  <a:schemeClr val="bg1"/>
                </a:solidFill>
              </a:rPr>
              <a:t> людей.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bg1"/>
                </a:solidFill>
              </a:rPr>
              <a:t>б. </a:t>
            </a:r>
            <a:r>
              <a:rPr lang="ru-RU" dirty="0" err="1">
                <a:solidFill>
                  <a:schemeClr val="bg1"/>
                </a:solidFill>
              </a:rPr>
              <a:t>Обов'язки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немайнові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Одержувати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дозволи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здійснення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спроможної</a:t>
            </a:r>
            <a:r>
              <a:rPr lang="ru-RU" dirty="0" smtClean="0">
                <a:solidFill>
                  <a:schemeClr val="bg1"/>
                </a:solidFill>
              </a:rPr>
              <a:t> негативно </a:t>
            </a:r>
            <a:r>
              <a:rPr lang="ru-RU" dirty="0" err="1" smtClean="0">
                <a:solidFill>
                  <a:schemeClr val="bg1"/>
                </a:solidFill>
              </a:rPr>
              <a:t>впливати</a:t>
            </a:r>
            <a:r>
              <a:rPr lang="ru-RU" dirty="0" smtClean="0">
                <a:solidFill>
                  <a:schemeClr val="bg1"/>
                </a:solidFill>
              </a:rPr>
              <a:t> на стан </a:t>
            </a:r>
            <a:r>
              <a:rPr lang="ru-RU" dirty="0" err="1" smtClean="0">
                <a:solidFill>
                  <a:schemeClr val="bg1"/>
                </a:solidFill>
              </a:rPr>
              <a:t>навколишнього</a:t>
            </a:r>
            <a:r>
              <a:rPr lang="ru-RU" dirty="0" smtClean="0">
                <a:solidFill>
                  <a:schemeClr val="bg1"/>
                </a:solidFill>
              </a:rPr>
              <a:t> природного </a:t>
            </a:r>
            <a:r>
              <a:rPr lang="ru-RU" dirty="0" err="1" smtClean="0">
                <a:solidFill>
                  <a:schemeClr val="bg1"/>
                </a:solidFill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здоров'я</a:t>
            </a:r>
            <a:r>
              <a:rPr lang="ru-RU" dirty="0" smtClean="0">
                <a:solidFill>
                  <a:schemeClr val="bg1"/>
                </a:solidFill>
              </a:rPr>
              <a:t> людей;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Передавати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екологічну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експертизу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Надавати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органам </a:t>
            </a:r>
            <a:r>
              <a:rPr lang="ru-RU" dirty="0" err="1">
                <a:solidFill>
                  <a:schemeClr val="bg1"/>
                </a:solidFill>
              </a:rPr>
              <a:t>екологічного</a:t>
            </a:r>
            <a:r>
              <a:rPr lang="ru-RU" dirty="0">
                <a:solidFill>
                  <a:schemeClr val="bg1"/>
                </a:solidFill>
              </a:rPr>
              <a:t> контролю </a:t>
            </a:r>
            <a:r>
              <a:rPr lang="ru-RU" dirty="0" err="1">
                <a:solidFill>
                  <a:schemeClr val="bg1"/>
                </a:solidFill>
              </a:rPr>
              <a:t>відомості</a:t>
            </a:r>
            <a:r>
              <a:rPr lang="ru-RU" dirty="0">
                <a:solidFill>
                  <a:schemeClr val="bg1"/>
                </a:solidFill>
              </a:rPr>
              <a:t> про характер </a:t>
            </a:r>
            <a:r>
              <a:rPr lang="ru-RU" dirty="0" err="1">
                <a:solidFill>
                  <a:schemeClr val="bg1"/>
                </a:solidFill>
              </a:rPr>
              <a:t>екологічно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134672" cy="10661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dirty="0" err="1" smtClean="0">
                <a:solidFill>
                  <a:schemeClr val="bg1"/>
                </a:solidFill>
              </a:rPr>
              <a:t>Юридична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err="1" smtClean="0">
                <a:solidFill>
                  <a:schemeClr val="bg1"/>
                </a:solidFill>
              </a:rPr>
              <a:t>дповідальність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4608512" cy="568863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Юридична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відповідальність</a:t>
            </a:r>
            <a:r>
              <a:rPr lang="ru-RU" dirty="0">
                <a:solidFill>
                  <a:schemeClr val="bg1"/>
                </a:solidFill>
              </a:rPr>
              <a:t> - один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найважливіших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засобів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дотримання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законодавства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екологічної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законності</a:t>
            </a:r>
            <a:r>
              <a:rPr lang="ru-RU" dirty="0">
                <a:solidFill>
                  <a:schemeClr val="bg1"/>
                </a:solidFill>
              </a:rPr>
              <a:t>) та </a:t>
            </a:r>
            <a:r>
              <a:rPr lang="ru-RU" dirty="0" err="1">
                <a:solidFill>
                  <a:schemeClr val="bg1"/>
                </a:solidFill>
              </a:rPr>
              <a:t>екологічних</a:t>
            </a:r>
            <a:r>
              <a:rPr lang="ru-RU" dirty="0">
                <a:solidFill>
                  <a:schemeClr val="bg1"/>
                </a:solidFill>
              </a:rPr>
              <a:t> прав </a:t>
            </a:r>
            <a:r>
              <a:rPr lang="ru-RU" dirty="0" err="1">
                <a:solidFill>
                  <a:schemeClr val="bg1"/>
                </a:solidFill>
              </a:rPr>
              <a:t>громадян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юридичних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підтримання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державі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суспільстві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належного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екологічного</a:t>
            </a:r>
            <a:r>
              <a:rPr lang="ru-RU" dirty="0">
                <a:solidFill>
                  <a:schemeClr val="bg1"/>
                </a:solidFill>
              </a:rPr>
              <a:t> правопорядку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Підставою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відповідальності</a:t>
            </a:r>
            <a:r>
              <a:rPr lang="ru-RU" dirty="0">
                <a:solidFill>
                  <a:schemeClr val="bg1"/>
                </a:solidFill>
              </a:rPr>
              <a:t> є факт </a:t>
            </a:r>
            <a:r>
              <a:rPr lang="ru-RU" dirty="0" err="1">
                <a:solidFill>
                  <a:schemeClr val="bg1"/>
                </a:solidFill>
              </a:rPr>
              <a:t>вчинення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екологічного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правопорушення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винної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протиправної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поведінки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порушує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встановлений</a:t>
            </a:r>
            <a:r>
              <a:rPr lang="ru-RU" dirty="0">
                <a:solidFill>
                  <a:schemeClr val="bg1"/>
                </a:solidFill>
              </a:rPr>
              <a:t> нормами права </a:t>
            </a:r>
            <a:r>
              <a:rPr lang="ru-RU" dirty="0" err="1">
                <a:solidFill>
                  <a:schemeClr val="bg1"/>
                </a:solidFill>
              </a:rPr>
              <a:t>екологічний</a:t>
            </a:r>
            <a:r>
              <a:rPr lang="ru-RU" dirty="0">
                <a:solidFill>
                  <a:schemeClr val="bg1"/>
                </a:solidFill>
              </a:rPr>
              <a:t> правопорядок.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029841" cy="1107356"/>
          </a:xfrm>
        </p:spPr>
      </p:pic>
      <p:pic>
        <p:nvPicPr>
          <p:cNvPr id="1026" name="Picture 2" descr="E:\Рабочий стол\мистецтво\BooksandGav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960440" cy="49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1645</TotalTime>
  <Words>1262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Urban Pop</vt:lpstr>
      <vt:lpstr>Презентация PowerPoint</vt:lpstr>
      <vt:lpstr>Зміст:</vt:lpstr>
      <vt:lpstr>вступ</vt:lpstr>
      <vt:lpstr>Екологічне право </vt:lpstr>
      <vt:lpstr>Презентация PowerPoint</vt:lpstr>
      <vt:lpstr>Презентация PowerPoint</vt:lpstr>
      <vt:lpstr>Презентация PowerPoint</vt:lpstr>
      <vt:lpstr>Загальні обов'язки громадян передбачені Законом України «Про охорону навколишнього природного середовища»:</vt:lpstr>
      <vt:lpstr>      Юридична відповідальність</vt:lpstr>
      <vt:lpstr>Кримінальна відповідальність за екологічні злочини </vt:lpstr>
      <vt:lpstr>Презентация PowerPoint</vt:lpstr>
      <vt:lpstr>Адміністративна відповідальність</vt:lpstr>
      <vt:lpstr>Адміністативні стягнення </vt:lpstr>
      <vt:lpstr>Висновок</vt:lpstr>
      <vt:lpstr>Список використаних джерел інформації</vt:lpstr>
      <vt:lpstr>Дякую за увагу!!!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103</cp:revision>
  <dcterms:created xsi:type="dcterms:W3CDTF">2012-04-22T11:20:51Z</dcterms:created>
  <dcterms:modified xsi:type="dcterms:W3CDTF">2013-03-04T18:28:37Z</dcterms:modified>
</cp:coreProperties>
</file>