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8" r:id="rId7"/>
    <p:sldId id="269" r:id="rId8"/>
    <p:sldId id="270" r:id="rId9"/>
    <p:sldId id="271" r:id="rId10"/>
    <p:sldId id="272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CC00"/>
    <a:srgbClr val="8D1205"/>
    <a:srgbClr val="DB1B07"/>
    <a:srgbClr val="0DD525"/>
    <a:srgbClr val="57FFAB"/>
    <a:srgbClr val="56F871"/>
    <a:srgbClr val="006C31"/>
    <a:srgbClr val="2AF64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b="0" i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альбедо </a:t>
            </a:r>
            <a:r>
              <a:rPr lang="ru-RU" sz="2800" b="0" i="1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геосистем</a:t>
            </a:r>
            <a:endParaRPr lang="ru-RU" sz="28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292813343320281E-2"/>
          <c:y val="0.31124161218465951"/>
          <c:w val="0.89396458935864953"/>
          <c:h val="0.613463736707079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альбедо геосистем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D1CC00"/>
              </a:solidFill>
            </c:spPr>
          </c:dPt>
          <c:dPt>
            <c:idx val="2"/>
            <c:bubble3D val="0"/>
            <c:spPr>
              <a:solidFill>
                <a:srgbClr val="0DD525"/>
              </a:solidFill>
            </c:spPr>
          </c:dPt>
          <c:dPt>
            <c:idx val="3"/>
            <c:bubble3D val="0"/>
            <c:spPr>
              <a:solidFill>
                <a:srgbClr val="8D1205"/>
              </a:solidFill>
            </c:spPr>
          </c:dPt>
          <c:dLbls>
            <c:spPr>
              <a:ln>
                <a:noFill/>
              </a:ln>
            </c:spPr>
            <c:txPr>
              <a:bodyPr/>
              <a:lstStyle/>
              <a:p>
                <a:pPr>
                  <a:defRPr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FFFFFF">
                            <a:shade val="30000"/>
                            <a:satMod val="115000"/>
                          </a:srgbClr>
                        </a:gs>
                        <a:gs pos="50000">
                          <a:srgbClr val="FFFFFF">
                            <a:shade val="67500"/>
                            <a:satMod val="115000"/>
                          </a:srgbClr>
                        </a:gs>
                        <a:gs pos="100000">
                          <a:srgbClr val="FF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степова рослинність</c:v>
                </c:pt>
                <c:pt idx="1">
                  <c:v>свіжозорані угіддя</c:v>
                </c:pt>
                <c:pt idx="2">
                  <c:v>шроколисті ліси</c:v>
                </c:pt>
                <c:pt idx="3">
                  <c:v>зернові поля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0.32</c:v>
                </c:pt>
                <c:pt idx="1">
                  <c:v>0.08</c:v>
                </c:pt>
                <c:pt idx="2">
                  <c:v>0.22</c:v>
                </c:pt>
                <c:pt idx="3">
                  <c:v>0.38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8.6067945855478417E-2"/>
          <c:y val="0.12917429587178109"/>
          <c:w val="0.85820721234080322"/>
          <c:h val="0.14782813340505649"/>
        </c:manualLayout>
      </c:layout>
      <c:overlay val="0"/>
      <c:txPr>
        <a:bodyPr/>
        <a:lstStyle/>
        <a:p>
          <a:pPr>
            <a:defRPr b="0" cap="none" spc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7B6BF-F917-49BC-8E91-A34FDB5BC84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764272-DAF0-414A-B019-97D693183993}">
      <dgm:prSet phldrT="[Текст]"/>
      <dgm:spPr>
        <a:solidFill>
          <a:srgbClr val="00B050"/>
        </a:solidFill>
      </dgm:spPr>
      <dgm:t>
        <a:bodyPr/>
        <a:lstStyle/>
        <a:p>
          <a:r>
            <a:rPr lang="uk-UA" dirty="0" smtClean="0"/>
            <a:t>винищення на великих територіях лісів</a:t>
          </a:r>
          <a:endParaRPr lang="ru-RU" dirty="0"/>
        </a:p>
      </dgm:t>
    </dgm:pt>
    <dgm:pt modelId="{232AECF4-2B42-4E4D-9F14-1F4509E0B421}" type="parTrans" cxnId="{244ADC1E-0A93-4B7B-86DF-282D200CF37F}">
      <dgm:prSet/>
      <dgm:spPr/>
      <dgm:t>
        <a:bodyPr/>
        <a:lstStyle/>
        <a:p>
          <a:endParaRPr lang="ru-RU"/>
        </a:p>
      </dgm:t>
    </dgm:pt>
    <dgm:pt modelId="{59219507-066C-4A00-980D-93E17BEC84CF}" type="sibTrans" cxnId="{244ADC1E-0A93-4B7B-86DF-282D200CF37F}">
      <dgm:prSet/>
      <dgm:spPr/>
      <dgm:t>
        <a:bodyPr/>
        <a:lstStyle/>
        <a:p>
          <a:endParaRPr lang="ru-RU"/>
        </a:p>
      </dgm:t>
    </dgm:pt>
    <dgm:pt modelId="{A3EAD13D-E084-4C65-96FE-40BA41146ED5}">
      <dgm:prSet phldrT="[Текст]"/>
      <dgm:spPr>
        <a:solidFill>
          <a:srgbClr val="00B050"/>
        </a:solidFill>
      </dgm:spPr>
      <dgm:t>
        <a:bodyPr/>
        <a:lstStyle/>
        <a:p>
          <a:r>
            <a:rPr lang="uk-UA" dirty="0" smtClean="0"/>
            <a:t>розорювання степів і прерій</a:t>
          </a:r>
          <a:endParaRPr lang="ru-RU" dirty="0"/>
        </a:p>
      </dgm:t>
    </dgm:pt>
    <dgm:pt modelId="{AE2EA4FB-DC44-460F-B26D-D63B5F7C39D1}" type="parTrans" cxnId="{712D33E2-2A6F-4E34-BBBF-E5142725DCFB}">
      <dgm:prSet/>
      <dgm:spPr/>
      <dgm:t>
        <a:bodyPr/>
        <a:lstStyle/>
        <a:p>
          <a:endParaRPr lang="ru-RU"/>
        </a:p>
      </dgm:t>
    </dgm:pt>
    <dgm:pt modelId="{C73F8FC7-4970-452E-B52A-0F916887F7F0}" type="sibTrans" cxnId="{712D33E2-2A6F-4E34-BBBF-E5142725DCFB}">
      <dgm:prSet/>
      <dgm:spPr/>
      <dgm:t>
        <a:bodyPr/>
        <a:lstStyle/>
        <a:p>
          <a:endParaRPr lang="ru-RU"/>
        </a:p>
      </dgm:t>
    </dgm:pt>
    <dgm:pt modelId="{34D8A2F2-7A46-4EA9-9F95-68C0AD3E0B31}">
      <dgm:prSet phldrT="[Текст]"/>
      <dgm:spPr>
        <a:solidFill>
          <a:srgbClr val="00B050"/>
        </a:solidFill>
      </dgm:spPr>
      <dgm:t>
        <a:bodyPr/>
        <a:lstStyle/>
        <a:p>
          <a:r>
            <a:rPr lang="uk-UA" dirty="0" smtClean="0"/>
            <a:t>випалювання саван</a:t>
          </a:r>
          <a:endParaRPr lang="ru-RU" b="1" dirty="0"/>
        </a:p>
      </dgm:t>
    </dgm:pt>
    <dgm:pt modelId="{FEAE8EDE-7A3B-472E-AE62-5A8D6333260E}" type="parTrans" cxnId="{FD20CF0F-A920-4CD0-A814-04C2E2B5A21C}">
      <dgm:prSet/>
      <dgm:spPr/>
      <dgm:t>
        <a:bodyPr/>
        <a:lstStyle/>
        <a:p>
          <a:endParaRPr lang="ru-RU"/>
        </a:p>
      </dgm:t>
    </dgm:pt>
    <dgm:pt modelId="{256B455A-DFAF-4B0B-A1FF-DB8B6AFA01E1}" type="sibTrans" cxnId="{FD20CF0F-A920-4CD0-A814-04C2E2B5A21C}">
      <dgm:prSet/>
      <dgm:spPr/>
      <dgm:t>
        <a:bodyPr/>
        <a:lstStyle/>
        <a:p>
          <a:endParaRPr lang="ru-RU"/>
        </a:p>
      </dgm:t>
    </dgm:pt>
    <dgm:pt modelId="{A93351D0-0AB3-4D3A-8FBE-4A1EE07E5D21}">
      <dgm:prSet/>
      <dgm:spPr>
        <a:solidFill>
          <a:schemeClr val="bg1">
            <a:alpha val="9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uk-UA" smtClean="0"/>
            <a:t>Скорочення площі лісів </a:t>
          </a:r>
          <a:endParaRPr lang="ru-RU"/>
        </a:p>
      </dgm:t>
    </dgm:pt>
    <dgm:pt modelId="{9A18BA8C-B8A7-4213-B1A2-50231279A65B}" type="parTrans" cxnId="{7723589C-F88E-41AE-9C7D-59A8B5B9113D}">
      <dgm:prSet/>
      <dgm:spPr/>
      <dgm:t>
        <a:bodyPr/>
        <a:lstStyle/>
        <a:p>
          <a:endParaRPr lang="ru-RU"/>
        </a:p>
      </dgm:t>
    </dgm:pt>
    <dgm:pt modelId="{8CDA509B-036A-4B56-A10B-CD3892B0F596}" type="sibTrans" cxnId="{7723589C-F88E-41AE-9C7D-59A8B5B9113D}">
      <dgm:prSet/>
      <dgm:spPr/>
      <dgm:t>
        <a:bodyPr/>
        <a:lstStyle/>
        <a:p>
          <a:endParaRPr lang="ru-RU"/>
        </a:p>
      </dgm:t>
    </dgm:pt>
    <dgm:pt modelId="{310317BF-9EE6-459E-A9F8-57E631B66E76}">
      <dgm:prSet/>
      <dgm:spPr>
        <a:solidFill>
          <a:schemeClr val="bg1">
            <a:alpha val="9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uk-UA" smtClean="0"/>
            <a:t>руйнація ґрунтів</a:t>
          </a:r>
          <a:endParaRPr lang="ru-RU"/>
        </a:p>
      </dgm:t>
    </dgm:pt>
    <dgm:pt modelId="{C98EFDB5-74EA-4962-A368-0D44462CF26A}" type="parTrans" cxnId="{8C53834C-E027-4751-B220-BD9A7FE2F46A}">
      <dgm:prSet/>
      <dgm:spPr/>
      <dgm:t>
        <a:bodyPr/>
        <a:lstStyle/>
        <a:p>
          <a:endParaRPr lang="ru-RU"/>
        </a:p>
      </dgm:t>
    </dgm:pt>
    <dgm:pt modelId="{C463A180-4061-408C-ABBB-B184AD3D8CD3}" type="sibTrans" cxnId="{8C53834C-E027-4751-B220-BD9A7FE2F46A}">
      <dgm:prSet/>
      <dgm:spPr/>
      <dgm:t>
        <a:bodyPr/>
        <a:lstStyle/>
        <a:p>
          <a:endParaRPr lang="ru-RU"/>
        </a:p>
      </dgm:t>
    </dgm:pt>
    <dgm:pt modelId="{FEB903A8-9CD3-4AF1-9D80-1460A31CFFEE}">
      <dgm:prSet/>
      <dgm:spPr>
        <a:solidFill>
          <a:schemeClr val="bg1">
            <a:alpha val="9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uk-UA" smtClean="0"/>
            <a:t>прискорена ерозія</a:t>
          </a:r>
          <a:endParaRPr lang="ru-RU"/>
        </a:p>
      </dgm:t>
    </dgm:pt>
    <dgm:pt modelId="{59A5EF4B-44C4-43F3-8E39-6D220652EAD9}" type="parTrans" cxnId="{494D39CC-1A26-4D7B-969C-3563D95D216A}">
      <dgm:prSet/>
      <dgm:spPr/>
      <dgm:t>
        <a:bodyPr/>
        <a:lstStyle/>
        <a:p>
          <a:endParaRPr lang="ru-RU"/>
        </a:p>
      </dgm:t>
    </dgm:pt>
    <dgm:pt modelId="{2BACC858-98B9-4D63-8E67-0CED96B72473}" type="sibTrans" cxnId="{494D39CC-1A26-4D7B-969C-3563D95D216A}">
      <dgm:prSet/>
      <dgm:spPr/>
      <dgm:t>
        <a:bodyPr/>
        <a:lstStyle/>
        <a:p>
          <a:endParaRPr lang="ru-RU"/>
        </a:p>
      </dgm:t>
    </dgm:pt>
    <dgm:pt modelId="{929CE46B-2B89-4507-AEDE-F3A57B7020A0}" type="pres">
      <dgm:prSet presAssocID="{1347B6BF-F917-49BC-8E91-A34FDB5BC849}" presName="linear" presStyleCnt="0">
        <dgm:presLayoutVars>
          <dgm:dir/>
          <dgm:animLvl val="lvl"/>
          <dgm:resizeHandles val="exact"/>
        </dgm:presLayoutVars>
      </dgm:prSet>
      <dgm:spPr/>
    </dgm:pt>
    <dgm:pt modelId="{2DCC6588-14C1-4A68-AE76-EC3F19EA792D}" type="pres">
      <dgm:prSet presAssocID="{D4764272-DAF0-414A-B019-97D693183993}" presName="parentLin" presStyleCnt="0"/>
      <dgm:spPr/>
    </dgm:pt>
    <dgm:pt modelId="{1AA2953B-F9D9-4BA4-B965-E6C51F11A05E}" type="pres">
      <dgm:prSet presAssocID="{D4764272-DAF0-414A-B019-97D693183993}" presName="parentLeftMargin" presStyleLbl="node1" presStyleIdx="0" presStyleCnt="3"/>
      <dgm:spPr/>
    </dgm:pt>
    <dgm:pt modelId="{BBF74307-2340-4600-B3BA-90D6FAB4EA19}" type="pres">
      <dgm:prSet presAssocID="{D4764272-DAF0-414A-B019-97D69318399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3555A-010A-4F16-AC60-0EA609182B79}" type="pres">
      <dgm:prSet presAssocID="{D4764272-DAF0-414A-B019-97D693183993}" presName="negativeSpace" presStyleCnt="0"/>
      <dgm:spPr/>
    </dgm:pt>
    <dgm:pt modelId="{A4F33060-68F6-4974-9E99-334297C52013}" type="pres">
      <dgm:prSet presAssocID="{D4764272-DAF0-414A-B019-97D693183993}" presName="childText" presStyleLbl="conFgAcc1" presStyleIdx="0" presStyleCnt="3">
        <dgm:presLayoutVars>
          <dgm:bulletEnabled val="1"/>
        </dgm:presLayoutVars>
      </dgm:prSet>
      <dgm:spPr/>
    </dgm:pt>
    <dgm:pt modelId="{4DB9C16D-364B-4230-A3C7-7BEA7EFA2327}" type="pres">
      <dgm:prSet presAssocID="{59219507-066C-4A00-980D-93E17BEC84CF}" presName="spaceBetweenRectangles" presStyleCnt="0"/>
      <dgm:spPr/>
    </dgm:pt>
    <dgm:pt modelId="{06D1E7C5-191F-48EE-BA1A-3A8EF00B4CF7}" type="pres">
      <dgm:prSet presAssocID="{A3EAD13D-E084-4C65-96FE-40BA41146ED5}" presName="parentLin" presStyleCnt="0"/>
      <dgm:spPr/>
    </dgm:pt>
    <dgm:pt modelId="{F30C78D8-C882-449B-95E6-AEB798587154}" type="pres">
      <dgm:prSet presAssocID="{A3EAD13D-E084-4C65-96FE-40BA41146ED5}" presName="parentLeftMargin" presStyleLbl="node1" presStyleIdx="0" presStyleCnt="3"/>
      <dgm:spPr/>
    </dgm:pt>
    <dgm:pt modelId="{2DCC2A61-CD6D-4B29-9C20-176359028C89}" type="pres">
      <dgm:prSet presAssocID="{A3EAD13D-E084-4C65-96FE-40BA41146ED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E1C86-EF7A-42A1-88F9-E38C1CCBF5B1}" type="pres">
      <dgm:prSet presAssocID="{A3EAD13D-E084-4C65-96FE-40BA41146ED5}" presName="negativeSpace" presStyleCnt="0"/>
      <dgm:spPr/>
    </dgm:pt>
    <dgm:pt modelId="{9CECB470-0E3B-4E15-B903-A1E90DCE45D5}" type="pres">
      <dgm:prSet presAssocID="{A3EAD13D-E084-4C65-96FE-40BA41146ED5}" presName="childText" presStyleLbl="conFgAcc1" presStyleIdx="1" presStyleCnt="3">
        <dgm:presLayoutVars>
          <dgm:bulletEnabled val="1"/>
        </dgm:presLayoutVars>
      </dgm:prSet>
      <dgm:spPr/>
    </dgm:pt>
    <dgm:pt modelId="{44ED810E-17C0-4267-BBC0-1ED801BA2C47}" type="pres">
      <dgm:prSet presAssocID="{C73F8FC7-4970-452E-B52A-0F916887F7F0}" presName="spaceBetweenRectangles" presStyleCnt="0"/>
      <dgm:spPr/>
    </dgm:pt>
    <dgm:pt modelId="{1123F8BE-B8B5-4335-8019-D04028FE71A3}" type="pres">
      <dgm:prSet presAssocID="{34D8A2F2-7A46-4EA9-9F95-68C0AD3E0B31}" presName="parentLin" presStyleCnt="0"/>
      <dgm:spPr/>
    </dgm:pt>
    <dgm:pt modelId="{C25EBCEE-9515-4E1F-9CA6-714ABE6C428E}" type="pres">
      <dgm:prSet presAssocID="{34D8A2F2-7A46-4EA9-9F95-68C0AD3E0B31}" presName="parentLeftMargin" presStyleLbl="node1" presStyleIdx="1" presStyleCnt="3"/>
      <dgm:spPr/>
    </dgm:pt>
    <dgm:pt modelId="{1B261CDB-838D-451D-B846-C2A5298D770F}" type="pres">
      <dgm:prSet presAssocID="{34D8A2F2-7A46-4EA9-9F95-68C0AD3E0B3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3837C-ED6B-4EA4-AB56-C1513ACAE24D}" type="pres">
      <dgm:prSet presAssocID="{34D8A2F2-7A46-4EA9-9F95-68C0AD3E0B31}" presName="negativeSpace" presStyleCnt="0"/>
      <dgm:spPr/>
    </dgm:pt>
    <dgm:pt modelId="{31C644B8-E388-46D4-954E-02001CD7DF72}" type="pres">
      <dgm:prSet presAssocID="{34D8A2F2-7A46-4EA9-9F95-68C0AD3E0B3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34C53F0-3348-4BFE-8906-D55F31263C8D}" type="presOf" srcId="{34D8A2F2-7A46-4EA9-9F95-68C0AD3E0B31}" destId="{C25EBCEE-9515-4E1F-9CA6-714ABE6C428E}" srcOrd="0" destOrd="0" presId="urn:microsoft.com/office/officeart/2005/8/layout/list1"/>
    <dgm:cxn modelId="{7723589C-F88E-41AE-9C7D-59A8B5B9113D}" srcId="{D4764272-DAF0-414A-B019-97D693183993}" destId="{A93351D0-0AB3-4D3A-8FBE-4A1EE07E5D21}" srcOrd="0" destOrd="0" parTransId="{9A18BA8C-B8A7-4213-B1A2-50231279A65B}" sibTransId="{8CDA509B-036A-4B56-A10B-CD3892B0F596}"/>
    <dgm:cxn modelId="{BBC08EA5-F4C3-43E7-A223-40D5E32CA1A1}" type="presOf" srcId="{A3EAD13D-E084-4C65-96FE-40BA41146ED5}" destId="{F30C78D8-C882-449B-95E6-AEB798587154}" srcOrd="0" destOrd="0" presId="urn:microsoft.com/office/officeart/2005/8/layout/list1"/>
    <dgm:cxn modelId="{244ADC1E-0A93-4B7B-86DF-282D200CF37F}" srcId="{1347B6BF-F917-49BC-8E91-A34FDB5BC849}" destId="{D4764272-DAF0-414A-B019-97D693183993}" srcOrd="0" destOrd="0" parTransId="{232AECF4-2B42-4E4D-9F14-1F4509E0B421}" sibTransId="{59219507-066C-4A00-980D-93E17BEC84CF}"/>
    <dgm:cxn modelId="{41D709FD-EFAA-4CA5-9919-695274FA18DC}" type="presOf" srcId="{1347B6BF-F917-49BC-8E91-A34FDB5BC849}" destId="{929CE46B-2B89-4507-AEDE-F3A57B7020A0}" srcOrd="0" destOrd="0" presId="urn:microsoft.com/office/officeart/2005/8/layout/list1"/>
    <dgm:cxn modelId="{AA7C3169-F6B8-4B5D-8268-90EEC0AAD989}" type="presOf" srcId="{FEB903A8-9CD3-4AF1-9D80-1460A31CFFEE}" destId="{31C644B8-E388-46D4-954E-02001CD7DF72}" srcOrd="0" destOrd="0" presId="urn:microsoft.com/office/officeart/2005/8/layout/list1"/>
    <dgm:cxn modelId="{712D33E2-2A6F-4E34-BBBF-E5142725DCFB}" srcId="{1347B6BF-F917-49BC-8E91-A34FDB5BC849}" destId="{A3EAD13D-E084-4C65-96FE-40BA41146ED5}" srcOrd="1" destOrd="0" parTransId="{AE2EA4FB-DC44-460F-B26D-D63B5F7C39D1}" sibTransId="{C73F8FC7-4970-452E-B52A-0F916887F7F0}"/>
    <dgm:cxn modelId="{494D39CC-1A26-4D7B-969C-3563D95D216A}" srcId="{34D8A2F2-7A46-4EA9-9F95-68C0AD3E0B31}" destId="{FEB903A8-9CD3-4AF1-9D80-1460A31CFFEE}" srcOrd="0" destOrd="0" parTransId="{59A5EF4B-44C4-43F3-8E39-6D220652EAD9}" sibTransId="{2BACC858-98B9-4D63-8E67-0CED96B72473}"/>
    <dgm:cxn modelId="{8C53834C-E027-4751-B220-BD9A7FE2F46A}" srcId="{A3EAD13D-E084-4C65-96FE-40BA41146ED5}" destId="{310317BF-9EE6-459E-A9F8-57E631B66E76}" srcOrd="0" destOrd="0" parTransId="{C98EFDB5-74EA-4962-A368-0D44462CF26A}" sibTransId="{C463A180-4061-408C-ABBB-B184AD3D8CD3}"/>
    <dgm:cxn modelId="{B7423EFF-B0B5-457D-88D5-F807B91107EA}" type="presOf" srcId="{A3EAD13D-E084-4C65-96FE-40BA41146ED5}" destId="{2DCC2A61-CD6D-4B29-9C20-176359028C89}" srcOrd="1" destOrd="0" presId="urn:microsoft.com/office/officeart/2005/8/layout/list1"/>
    <dgm:cxn modelId="{8962BB99-AAD8-4CBF-8726-F68F030734C9}" type="presOf" srcId="{310317BF-9EE6-459E-A9F8-57E631B66E76}" destId="{9CECB470-0E3B-4E15-B903-A1E90DCE45D5}" srcOrd="0" destOrd="0" presId="urn:microsoft.com/office/officeart/2005/8/layout/list1"/>
    <dgm:cxn modelId="{0413DDFE-CD35-4280-AA19-9B5ADBF27F20}" type="presOf" srcId="{A93351D0-0AB3-4D3A-8FBE-4A1EE07E5D21}" destId="{A4F33060-68F6-4974-9E99-334297C52013}" srcOrd="0" destOrd="0" presId="urn:microsoft.com/office/officeart/2005/8/layout/list1"/>
    <dgm:cxn modelId="{B5444B65-C258-40AA-BDF2-B5A542328958}" type="presOf" srcId="{D4764272-DAF0-414A-B019-97D693183993}" destId="{BBF74307-2340-4600-B3BA-90D6FAB4EA19}" srcOrd="1" destOrd="0" presId="urn:microsoft.com/office/officeart/2005/8/layout/list1"/>
    <dgm:cxn modelId="{FD20CF0F-A920-4CD0-A814-04C2E2B5A21C}" srcId="{1347B6BF-F917-49BC-8E91-A34FDB5BC849}" destId="{34D8A2F2-7A46-4EA9-9F95-68C0AD3E0B31}" srcOrd="2" destOrd="0" parTransId="{FEAE8EDE-7A3B-472E-AE62-5A8D6333260E}" sibTransId="{256B455A-DFAF-4B0B-A1FF-DB8B6AFA01E1}"/>
    <dgm:cxn modelId="{E1133313-8705-4E34-8D09-16CD6043F61B}" type="presOf" srcId="{34D8A2F2-7A46-4EA9-9F95-68C0AD3E0B31}" destId="{1B261CDB-838D-451D-B846-C2A5298D770F}" srcOrd="1" destOrd="0" presId="urn:microsoft.com/office/officeart/2005/8/layout/list1"/>
    <dgm:cxn modelId="{9013601A-E32B-414A-B0E8-84354105012B}" type="presOf" srcId="{D4764272-DAF0-414A-B019-97D693183993}" destId="{1AA2953B-F9D9-4BA4-B965-E6C51F11A05E}" srcOrd="0" destOrd="0" presId="urn:microsoft.com/office/officeart/2005/8/layout/list1"/>
    <dgm:cxn modelId="{79554298-71BD-43EE-835C-DA01F5085190}" type="presParOf" srcId="{929CE46B-2B89-4507-AEDE-F3A57B7020A0}" destId="{2DCC6588-14C1-4A68-AE76-EC3F19EA792D}" srcOrd="0" destOrd="0" presId="urn:microsoft.com/office/officeart/2005/8/layout/list1"/>
    <dgm:cxn modelId="{7FBAC8F8-BACC-4E05-B7CE-B8416619592D}" type="presParOf" srcId="{2DCC6588-14C1-4A68-AE76-EC3F19EA792D}" destId="{1AA2953B-F9D9-4BA4-B965-E6C51F11A05E}" srcOrd="0" destOrd="0" presId="urn:microsoft.com/office/officeart/2005/8/layout/list1"/>
    <dgm:cxn modelId="{59C6261C-7E51-4101-BCE3-5ABC12B07EC1}" type="presParOf" srcId="{2DCC6588-14C1-4A68-AE76-EC3F19EA792D}" destId="{BBF74307-2340-4600-B3BA-90D6FAB4EA19}" srcOrd="1" destOrd="0" presId="urn:microsoft.com/office/officeart/2005/8/layout/list1"/>
    <dgm:cxn modelId="{B21A0A66-C1F9-4D19-A0D1-D8064A4612A8}" type="presParOf" srcId="{929CE46B-2B89-4507-AEDE-F3A57B7020A0}" destId="{8C73555A-010A-4F16-AC60-0EA609182B79}" srcOrd="1" destOrd="0" presId="urn:microsoft.com/office/officeart/2005/8/layout/list1"/>
    <dgm:cxn modelId="{0B18DC60-FD5B-49DF-9067-479D1DB84F6E}" type="presParOf" srcId="{929CE46B-2B89-4507-AEDE-F3A57B7020A0}" destId="{A4F33060-68F6-4974-9E99-334297C52013}" srcOrd="2" destOrd="0" presId="urn:microsoft.com/office/officeart/2005/8/layout/list1"/>
    <dgm:cxn modelId="{F072AB48-B6C0-4FB0-B497-034C61F09875}" type="presParOf" srcId="{929CE46B-2B89-4507-AEDE-F3A57B7020A0}" destId="{4DB9C16D-364B-4230-A3C7-7BEA7EFA2327}" srcOrd="3" destOrd="0" presId="urn:microsoft.com/office/officeart/2005/8/layout/list1"/>
    <dgm:cxn modelId="{B3E453E8-322D-4340-8187-FF0E60C8EA11}" type="presParOf" srcId="{929CE46B-2B89-4507-AEDE-F3A57B7020A0}" destId="{06D1E7C5-191F-48EE-BA1A-3A8EF00B4CF7}" srcOrd="4" destOrd="0" presId="urn:microsoft.com/office/officeart/2005/8/layout/list1"/>
    <dgm:cxn modelId="{25F79A16-1FBB-4C5F-99BF-6DC74F3EED0D}" type="presParOf" srcId="{06D1E7C5-191F-48EE-BA1A-3A8EF00B4CF7}" destId="{F30C78D8-C882-449B-95E6-AEB798587154}" srcOrd="0" destOrd="0" presId="urn:microsoft.com/office/officeart/2005/8/layout/list1"/>
    <dgm:cxn modelId="{5BFD7611-0318-4DA4-8407-8CAE4D671185}" type="presParOf" srcId="{06D1E7C5-191F-48EE-BA1A-3A8EF00B4CF7}" destId="{2DCC2A61-CD6D-4B29-9C20-176359028C89}" srcOrd="1" destOrd="0" presId="urn:microsoft.com/office/officeart/2005/8/layout/list1"/>
    <dgm:cxn modelId="{F4901ECF-FCC1-4E42-AF2E-7C7500ECAD47}" type="presParOf" srcId="{929CE46B-2B89-4507-AEDE-F3A57B7020A0}" destId="{2AAE1C86-EF7A-42A1-88F9-E38C1CCBF5B1}" srcOrd="5" destOrd="0" presId="urn:microsoft.com/office/officeart/2005/8/layout/list1"/>
    <dgm:cxn modelId="{B05941BB-7D0E-44CC-B7AE-C4705F2E1227}" type="presParOf" srcId="{929CE46B-2B89-4507-AEDE-F3A57B7020A0}" destId="{9CECB470-0E3B-4E15-B903-A1E90DCE45D5}" srcOrd="6" destOrd="0" presId="urn:microsoft.com/office/officeart/2005/8/layout/list1"/>
    <dgm:cxn modelId="{2A3439E3-1B3E-4733-8F74-19B040E5244F}" type="presParOf" srcId="{929CE46B-2B89-4507-AEDE-F3A57B7020A0}" destId="{44ED810E-17C0-4267-BBC0-1ED801BA2C47}" srcOrd="7" destOrd="0" presId="urn:microsoft.com/office/officeart/2005/8/layout/list1"/>
    <dgm:cxn modelId="{E297FD5D-DBB8-4F9F-AB0A-6B65E1E5207F}" type="presParOf" srcId="{929CE46B-2B89-4507-AEDE-F3A57B7020A0}" destId="{1123F8BE-B8B5-4335-8019-D04028FE71A3}" srcOrd="8" destOrd="0" presId="urn:microsoft.com/office/officeart/2005/8/layout/list1"/>
    <dgm:cxn modelId="{6B6EFD58-8760-4CEC-9B32-8206340E9D9C}" type="presParOf" srcId="{1123F8BE-B8B5-4335-8019-D04028FE71A3}" destId="{C25EBCEE-9515-4E1F-9CA6-714ABE6C428E}" srcOrd="0" destOrd="0" presId="urn:microsoft.com/office/officeart/2005/8/layout/list1"/>
    <dgm:cxn modelId="{DDB8EF54-0E2D-497F-BBF9-76A825E1AD59}" type="presParOf" srcId="{1123F8BE-B8B5-4335-8019-D04028FE71A3}" destId="{1B261CDB-838D-451D-B846-C2A5298D770F}" srcOrd="1" destOrd="0" presId="urn:microsoft.com/office/officeart/2005/8/layout/list1"/>
    <dgm:cxn modelId="{38AF9C51-CC1D-443A-93E6-B26B167D9DEB}" type="presParOf" srcId="{929CE46B-2B89-4507-AEDE-F3A57B7020A0}" destId="{08C3837C-ED6B-4EA4-AB56-C1513ACAE24D}" srcOrd="9" destOrd="0" presId="urn:microsoft.com/office/officeart/2005/8/layout/list1"/>
    <dgm:cxn modelId="{B9F9C77B-70FD-4FF0-93DD-7BC3CC4DF2B6}" type="presParOf" srcId="{929CE46B-2B89-4507-AEDE-F3A57B7020A0}" destId="{31C644B8-E388-46D4-954E-02001CD7DF7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33060-68F6-4974-9E99-334297C52013}">
      <dsp:nvSpPr>
        <dsp:cNvPr id="0" name=""/>
        <dsp:cNvSpPr/>
      </dsp:nvSpPr>
      <dsp:spPr>
        <a:xfrm>
          <a:off x="0" y="681030"/>
          <a:ext cx="6048671" cy="76545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444" tIns="374904" rIns="46944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Скорочення площі лісів </a:t>
          </a:r>
          <a:endParaRPr lang="ru-RU" sz="1800" kern="1200"/>
        </a:p>
      </dsp:txBody>
      <dsp:txXfrm>
        <a:off x="0" y="681030"/>
        <a:ext cx="6048671" cy="765450"/>
      </dsp:txXfrm>
    </dsp:sp>
    <dsp:sp modelId="{BBF74307-2340-4600-B3BA-90D6FAB4EA19}">
      <dsp:nvSpPr>
        <dsp:cNvPr id="0" name=""/>
        <dsp:cNvSpPr/>
      </dsp:nvSpPr>
      <dsp:spPr>
        <a:xfrm>
          <a:off x="302433" y="415350"/>
          <a:ext cx="4234070" cy="53136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38" tIns="0" rIns="16003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винищення на великих територіях лісів</a:t>
          </a:r>
          <a:endParaRPr lang="ru-RU" sz="1800" kern="1200" dirty="0"/>
        </a:p>
      </dsp:txBody>
      <dsp:txXfrm>
        <a:off x="328372" y="441289"/>
        <a:ext cx="4182192" cy="479482"/>
      </dsp:txXfrm>
    </dsp:sp>
    <dsp:sp modelId="{9CECB470-0E3B-4E15-B903-A1E90DCE45D5}">
      <dsp:nvSpPr>
        <dsp:cNvPr id="0" name=""/>
        <dsp:cNvSpPr/>
      </dsp:nvSpPr>
      <dsp:spPr>
        <a:xfrm>
          <a:off x="0" y="1809360"/>
          <a:ext cx="6048671" cy="76545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444" tIns="374904" rIns="46944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руйнація ґрунтів</a:t>
          </a:r>
          <a:endParaRPr lang="ru-RU" sz="1800" kern="1200"/>
        </a:p>
      </dsp:txBody>
      <dsp:txXfrm>
        <a:off x="0" y="1809360"/>
        <a:ext cx="6048671" cy="765450"/>
      </dsp:txXfrm>
    </dsp:sp>
    <dsp:sp modelId="{2DCC2A61-CD6D-4B29-9C20-176359028C89}">
      <dsp:nvSpPr>
        <dsp:cNvPr id="0" name=""/>
        <dsp:cNvSpPr/>
      </dsp:nvSpPr>
      <dsp:spPr>
        <a:xfrm>
          <a:off x="302433" y="1543680"/>
          <a:ext cx="4234070" cy="53136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38" tIns="0" rIns="16003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розорювання степів і прерій</a:t>
          </a:r>
          <a:endParaRPr lang="ru-RU" sz="1800" kern="1200" dirty="0"/>
        </a:p>
      </dsp:txBody>
      <dsp:txXfrm>
        <a:off x="328372" y="1569619"/>
        <a:ext cx="4182192" cy="479482"/>
      </dsp:txXfrm>
    </dsp:sp>
    <dsp:sp modelId="{31C644B8-E388-46D4-954E-02001CD7DF72}">
      <dsp:nvSpPr>
        <dsp:cNvPr id="0" name=""/>
        <dsp:cNvSpPr/>
      </dsp:nvSpPr>
      <dsp:spPr>
        <a:xfrm>
          <a:off x="0" y="2937690"/>
          <a:ext cx="6048671" cy="76545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444" tIns="374904" rIns="46944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прискорена ерозія</a:t>
          </a:r>
          <a:endParaRPr lang="ru-RU" sz="1800" kern="1200"/>
        </a:p>
      </dsp:txBody>
      <dsp:txXfrm>
        <a:off x="0" y="2937690"/>
        <a:ext cx="6048671" cy="765450"/>
      </dsp:txXfrm>
    </dsp:sp>
    <dsp:sp modelId="{1B261CDB-838D-451D-B846-C2A5298D770F}">
      <dsp:nvSpPr>
        <dsp:cNvPr id="0" name=""/>
        <dsp:cNvSpPr/>
      </dsp:nvSpPr>
      <dsp:spPr>
        <a:xfrm>
          <a:off x="302433" y="2672010"/>
          <a:ext cx="4234070" cy="53136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38" tIns="0" rIns="16003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випалювання саван</a:t>
          </a:r>
          <a:endParaRPr lang="ru-RU" sz="1800" b="1" kern="1200" dirty="0"/>
        </a:p>
      </dsp:txBody>
      <dsp:txXfrm>
        <a:off x="328372" y="2697949"/>
        <a:ext cx="4182192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A3A0D-2BBA-4A07-91D8-549E225FBD85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757B9-2DE3-4DF6-955A-84BA4775186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4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AF74-4C52-4BAB-A4A8-F290FBCA44F0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0576-E9B6-4C81-8D3B-21D2244355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84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AF74-4C52-4BAB-A4A8-F290FBCA44F0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0576-E9B6-4C81-8D3B-21D2244355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06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AF74-4C52-4BAB-A4A8-F290FBCA44F0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0576-E9B6-4C81-8D3B-21D2244355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59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AF74-4C52-4BAB-A4A8-F290FBCA44F0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0576-E9B6-4C81-8D3B-21D2244355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486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AF74-4C52-4BAB-A4A8-F290FBCA44F0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0576-E9B6-4C81-8D3B-21D2244355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152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AF74-4C52-4BAB-A4A8-F290FBCA44F0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0576-E9B6-4C81-8D3B-21D2244355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06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AF74-4C52-4BAB-A4A8-F290FBCA44F0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0576-E9B6-4C81-8D3B-21D2244355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53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AF74-4C52-4BAB-A4A8-F290FBCA44F0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0576-E9B6-4C81-8D3B-21D2244355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32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AF74-4C52-4BAB-A4A8-F290FBCA44F0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0576-E9B6-4C81-8D3B-21D2244355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549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AF74-4C52-4BAB-A4A8-F290FBCA44F0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0576-E9B6-4C81-8D3B-21D2244355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069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AF74-4C52-4BAB-A4A8-F290FBCA44F0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0576-E9B6-4C81-8D3B-21D2244355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658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FAF74-4C52-4BAB-A4A8-F290FBCA44F0}" type="datetimeFigureOut">
              <a:rPr lang="ru-RU" smtClean="0"/>
              <a:t>11.01.2015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0576-E9B6-4C81-8D3B-21D2244355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3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6973" y="404663"/>
            <a:ext cx="59766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Колообіг речовин і потоки енергії як основні 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системоутворювальні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чинники</a:t>
            </a:r>
          </a:p>
          <a:p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073402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Вплив антропогенних чинників на 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колообіги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речовин, потоки енергії та інформації</a:t>
            </a:r>
          </a:p>
        </p:txBody>
      </p:sp>
    </p:spTree>
    <p:extLst>
      <p:ext uri="{BB962C8B-B14F-4D97-AF65-F5344CB8AC3E}">
        <p14:creationId xmlns:p14="http://schemas.microsoft.com/office/powerpoint/2010/main" val="258178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28184" y="436022"/>
            <a:ext cx="203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Колообіг</a:t>
            </a:r>
            <a:r>
              <a:rPr lang="ru-RU" dirty="0" smtClean="0"/>
              <a:t> </a:t>
            </a:r>
            <a:r>
              <a:rPr lang="ru-RU" dirty="0"/>
              <a:t>оксигену</a:t>
            </a:r>
          </a:p>
        </p:txBody>
      </p:sp>
    </p:spTree>
    <p:extLst>
      <p:ext uri="{BB962C8B-B14F-4D97-AF65-F5344CB8AC3E}">
        <p14:creationId xmlns:p14="http://schemas.microsoft.com/office/powerpoint/2010/main" val="326927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404664"/>
            <a:ext cx="705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Вплив господарської діяльності на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колообіги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речовини і потоки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енерії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80728"/>
            <a:ext cx="4174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На сучасному етапі багатостороння діяльність людства охоплює всі ланки колообігів і вносить кількісні та якісні зміни у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колообіги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речовини і потоки енергії, ставлячи під загрозу їх безперебійне функціонування і нормальні умови  життєдіяльності людини.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96" y="919001"/>
            <a:ext cx="4475367" cy="55327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7" y="3404675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1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041" y="176761"/>
            <a:ext cx="4640227" cy="2964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77693" y="476672"/>
            <a:ext cx="3716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У результаті відбуваються зміни геохімічних параметрів навколишнього середовищ, окремих його компонентів, що значною мірою негативно впливає на живі організми та здоров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я людей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8"/>
            <a:ext cx="5212503" cy="3475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50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823" y="4580208"/>
            <a:ext cx="8352928" cy="2031325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Часто хімічна 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ріновага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 навколишньому середовищі порушується через недосконалість  технологічних процесів, унаслідок високих втрат сировини під час видобутку, збагачення і транспортування, а також у результаті розсіювання матеріалів під час їх зношування. Так, лише через невідповідальність технологій очищення сучасними 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маштабам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виробництва в атмосферу щороку потрапляє близько 1 млрд. тонн аерозолів і газів. Особливо великим є внесення людством в біосферу таких елементів, як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Na,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Fe, Ti, B, F, Cu, Zn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6022" y="441537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На колообіги основних біофільних елементів значно впливають такі види антропогенної діяльності.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16030178"/>
              </p:ext>
            </p:extLst>
          </p:nvPr>
        </p:nvGraphicFramePr>
        <p:xfrm>
          <a:off x="1187624" y="1196752"/>
          <a:ext cx="6048672" cy="4118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27584" y="5301208"/>
            <a:ext cx="7740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Ці чинники спричинюють порушення і послаблення функціонування зв’язків ґрунту й рослинності, океану й рослинності тощо.</a:t>
            </a:r>
            <a:endParaRPr lang="uk-UA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4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548680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Трансформація характеру підстильної поверхні геосистеми внаслідок розорювання, зведення лісів,меліорації  тощо, призводить до зміни величини альбедо, а через неї – і до зміни структури радіаційного балансу.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534679"/>
            <a:ext cx="3015208" cy="3015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6072"/>
            <a:ext cx="38100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9" y="3222104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0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737" y="5589240"/>
            <a:ext cx="5387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Відповідно змінюються і частка відбитої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радіації, і тепловий режим нижніх шарів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атмосфери.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06724967"/>
              </p:ext>
            </p:extLst>
          </p:nvPr>
        </p:nvGraphicFramePr>
        <p:xfrm>
          <a:off x="755576" y="332656"/>
          <a:ext cx="763284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6016" y="4077072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Зміна ланок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колообігу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води є причиною скорочення запасів прісних підземних вод, що ускладнює і без того актуальну проблему їх дефіциту.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60" y="321467"/>
            <a:ext cx="5083182" cy="33955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59723"/>
            <a:ext cx="3672408" cy="34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393463"/>
            <a:ext cx="35959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ru-RU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4426" y="1844824"/>
            <a:ext cx="84587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Колообіги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речовин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і потоки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енергії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природі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є </a:t>
            </a:r>
          </a:p>
          <a:p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системоутворювальними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процесами,оскільки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вони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пов’язують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у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єдине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ціле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компоненти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природ-</a:t>
            </a:r>
          </a:p>
          <a:p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нього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середовища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Сукупність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колообігів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формує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так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звані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біогеохімічні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цикли –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незамкнуті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і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нез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</a:p>
          <a:p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воркотні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потоки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енергії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і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колообіги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речовин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між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основними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компонентами природного </a:t>
            </a:r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середо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-</a:t>
            </a:r>
          </a:p>
          <a:p>
            <a:r>
              <a:rPr lang="ru-RU" sz="2800" b="1" i="1" dirty="0" err="1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вища</a:t>
            </a:r>
            <a:r>
              <a:rPr lang="ru-RU" sz="2800" b="1" i="1" dirty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18178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82051" y="404664"/>
            <a:ext cx="38501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ru-RU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720840"/>
            <a:ext cx="8280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Зміна ланок </a:t>
            </a:r>
            <a:r>
              <a:rPr lang="uk-UA" sz="2800" b="1" i="1" dirty="0" err="1" smtClean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колообігів</a:t>
            </a:r>
            <a:r>
              <a:rPr lang="uk-UA" sz="2800" b="1" i="1" dirty="0" smtClean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речовин і потоків енергії</a:t>
            </a:r>
          </a:p>
          <a:p>
            <a:r>
              <a:rPr lang="uk-UA" sz="2800" b="1" i="1" dirty="0" smtClean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процесами господарської діяльності спричиняє</a:t>
            </a:r>
          </a:p>
          <a:p>
            <a:r>
              <a:rPr lang="uk-UA" sz="2800" b="1" i="1" dirty="0" smtClean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зміну геохімічної ситуації в середовищі енергетичного,водного,теплового балансів,призводить до </a:t>
            </a:r>
          </a:p>
          <a:p>
            <a:r>
              <a:rPr lang="uk-UA" sz="2800" b="1" i="1" dirty="0" smtClean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формування геохімічних аномалій,скорочення </a:t>
            </a:r>
          </a:p>
          <a:p>
            <a:r>
              <a:rPr lang="uk-UA" sz="2800" b="1" i="1" dirty="0" smtClean="0">
                <a:ln w="190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запасів підземних вод,поживних речовин тощо.</a:t>
            </a:r>
            <a:endParaRPr lang="uk-UA" sz="2800" b="1" i="1" dirty="0">
              <a:ln w="190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0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544" y="332656"/>
            <a:ext cx="6843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Колообіги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речовин і енергії є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ландшафтноутворювальними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процесами, оскільки до них залучені всі компоненти ландшафту чи природного середовища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8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19" y="332656"/>
            <a:ext cx="81263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У результаті надмірного антропогенного впливу, надходження у навколишнє середовище продуктів техногенезу у процеси колообігів залучається все більше нових речовин. Так, із надр Землі щорічно добувають 120-140 млрд. тонн корисних копалин, із яких тільки 10 % реалізується в необхідну для людей продукцію. Решта видобутих речовин потрапляє у природні геосистеми і залучається у процеси колообігів.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19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5301208"/>
            <a:ext cx="5714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Узагальнюючим процесом колообігів вважають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біогеохімічний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цикл.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290" y="548680"/>
            <a:ext cx="774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біогеохімічний цикл – незамкнутий і незворотний процес колообігів речовин і потоків енергії між компонентами біосферної цілісності. </a:t>
            </a:r>
            <a:endParaRPr lang="uk-UA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0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888" y="764704"/>
            <a:ext cx="4572000" cy="1200329"/>
          </a:xfrm>
          <a:prstGeom prst="rect">
            <a:avLst/>
          </a:prstGeom>
          <a:solidFill>
            <a:srgbClr val="00B050">
              <a:alpha val="47000"/>
            </a:srgbClr>
          </a:solidFill>
        </p:spPr>
        <p:txBody>
          <a:bodyPr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біогеохімічний цикл включає 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колообіг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хімічних елементів з неорганічної природи через рослинні і тваринні організми назад у неорганічну природу.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4509120"/>
            <a:ext cx="4572000" cy="2031325"/>
          </a:xfrm>
          <a:prstGeom prst="rect">
            <a:avLst/>
          </a:prstGeom>
          <a:solidFill>
            <a:srgbClr val="00B050">
              <a:alpha val="48000"/>
            </a:srgbClr>
          </a:solidFill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Колооб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іги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хімічних елементів:</a:t>
            </a:r>
          </a:p>
          <a:p>
            <a:pPr indent="-342900">
              <a:buAutoNum type="arabicPeriod"/>
            </a:pP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Колообіг Карбону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342900">
              <a:buAutoNum type="arabicPeriod"/>
            </a:pP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Колообіг Нітрогену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342900">
              <a:buAutoNum type="arabicPeriod"/>
            </a:pP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Колоообіг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 Фосфору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342900">
              <a:buAutoNum type="arabicPeriod"/>
            </a:pP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Колообіг 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Сульфуру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hlinkClick r:id="rId6" action="ppaction://hlinksldjump"/>
            </a:endParaRPr>
          </a:p>
          <a:p>
            <a:pPr indent="-342900">
              <a:buAutoNum type="arabicPeriod"/>
            </a:pP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Колообіг 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Оксигену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/>
            </a:r>
            <a:b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8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5"/>
          <a:stretch/>
        </p:blipFill>
        <p:spPr>
          <a:xfrm>
            <a:off x="270314" y="0"/>
            <a:ext cx="8604448" cy="68735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48264" y="149050"/>
            <a:ext cx="1903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Колообіг</a:t>
            </a:r>
            <a:r>
              <a:rPr lang="ru-RU" dirty="0" smtClean="0"/>
              <a:t> </a:t>
            </a:r>
            <a:r>
              <a:rPr lang="ru-RU" dirty="0"/>
              <a:t>карбону</a:t>
            </a:r>
          </a:p>
        </p:txBody>
      </p:sp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8459191" y="6474242"/>
            <a:ext cx="360040" cy="223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5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1840" y="36401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Колообіг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нітрогену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Нітроген на Землі є газоподібний молекулярний азот атмосфери та зв'язаний азот літосфери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35010"/>
            <a:ext cx="8136904" cy="4758078"/>
          </a:xfrm>
          <a:prstGeom prst="rect">
            <a:avLst/>
          </a:prstGeom>
        </p:spPr>
      </p:pic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185" y="6314253"/>
            <a:ext cx="39052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1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7" y="-1"/>
            <a:ext cx="7596336" cy="68350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476672"/>
            <a:ext cx="2019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Колообіг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фосфору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4580208"/>
            <a:ext cx="2843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Фосфор належить до головних органогенних елементів, який живі організми вживають у достатньо великій кількості.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379" y="6334534"/>
            <a:ext cx="39052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96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40271" y="260648"/>
            <a:ext cx="2056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Колообіг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сульфуру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8281" y="76470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Традиційні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моделі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кругообігу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сірки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свідчать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50%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сірки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з'являється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атмосфері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біологічних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перетворень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наземними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водними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екосистемами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Вважається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внаслідок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мікробіологічних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процесів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природних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екосистемах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сірка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вивітрюється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сірководню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13" y="1995927"/>
            <a:ext cx="848072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550" y="6390407"/>
            <a:ext cx="39052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9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581</Words>
  <Application>Microsoft Office PowerPoint</Application>
  <PresentationFormat>Экран (4:3)</PresentationFormat>
  <Paragraphs>54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Natasha</cp:lastModifiedBy>
  <cp:revision>33</cp:revision>
  <dcterms:created xsi:type="dcterms:W3CDTF">2015-01-09T09:21:39Z</dcterms:created>
  <dcterms:modified xsi:type="dcterms:W3CDTF">2015-01-11T18:07:24Z</dcterms:modified>
</cp:coreProperties>
</file>