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DC6114B-197F-44BB-8B84-7801EB5C055A}" type="datetimeFigureOut">
              <a:rPr lang="ru-RU" smtClean="0"/>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285283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C6114B-197F-44BB-8B84-7801EB5C055A}" type="datetimeFigureOut">
              <a:rPr lang="ru-RU" smtClean="0"/>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112286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C6114B-197F-44BB-8B84-7801EB5C055A}" type="datetimeFigureOut">
              <a:rPr lang="ru-RU" smtClean="0"/>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347693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C6114B-197F-44BB-8B84-7801EB5C055A}" type="datetimeFigureOut">
              <a:rPr lang="ru-RU" smtClean="0"/>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177621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DC6114B-197F-44BB-8B84-7801EB5C055A}" type="datetimeFigureOut">
              <a:rPr lang="ru-RU" smtClean="0"/>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229224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DC6114B-197F-44BB-8B84-7801EB5C055A}" type="datetimeFigureOut">
              <a:rPr lang="ru-RU" smtClean="0"/>
              <a:t>02.04.2015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304544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DC6114B-197F-44BB-8B84-7801EB5C055A}" type="datetimeFigureOut">
              <a:rPr lang="ru-RU" smtClean="0"/>
              <a:t>02.04.2015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134773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DC6114B-197F-44BB-8B84-7801EB5C055A}" type="datetimeFigureOut">
              <a:rPr lang="ru-RU" smtClean="0"/>
              <a:t>02.04.2015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128893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DC6114B-197F-44BB-8B84-7801EB5C055A}" type="datetimeFigureOut">
              <a:rPr lang="ru-RU" smtClean="0"/>
              <a:t>02.04.2015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157784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DC6114B-197F-44BB-8B84-7801EB5C055A}" type="datetimeFigureOut">
              <a:rPr lang="ru-RU" smtClean="0"/>
              <a:t>02.04.2015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305344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DC6114B-197F-44BB-8B84-7801EB5C055A}" type="datetimeFigureOut">
              <a:rPr lang="ru-RU" smtClean="0"/>
              <a:t>02.04.2015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DA7D84-22FB-4A39-B338-DCAD42300C51}" type="slidenum">
              <a:rPr lang="ru-RU" smtClean="0"/>
              <a:t>‹#›</a:t>
            </a:fld>
            <a:endParaRPr lang="ru-RU"/>
          </a:p>
        </p:txBody>
      </p:sp>
    </p:spTree>
    <p:extLst>
      <p:ext uri="{BB962C8B-B14F-4D97-AF65-F5344CB8AC3E}">
        <p14:creationId xmlns:p14="http://schemas.microsoft.com/office/powerpoint/2010/main" val="98624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114B-197F-44BB-8B84-7801EB5C055A}" type="datetimeFigureOut">
              <a:rPr lang="ru-RU" smtClean="0"/>
              <a:t>02.04.2015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A7D84-22FB-4A39-B338-DCAD42300C51}" type="slidenum">
              <a:rPr lang="ru-RU" smtClean="0"/>
              <a:t>‹#›</a:t>
            </a:fld>
            <a:endParaRPr lang="ru-RU"/>
          </a:p>
        </p:txBody>
      </p:sp>
    </p:spTree>
    <p:extLst>
      <p:ext uri="{BB962C8B-B14F-4D97-AF65-F5344CB8AC3E}">
        <p14:creationId xmlns:p14="http://schemas.microsoft.com/office/powerpoint/2010/main" val="424404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Прямоугольник 5"/>
          <p:cNvSpPr/>
          <p:nvPr/>
        </p:nvSpPr>
        <p:spPr>
          <a:xfrm>
            <a:off x="5269425" y="2316163"/>
            <a:ext cx="7248040" cy="1631216"/>
          </a:xfrm>
          <a:prstGeom prst="rect">
            <a:avLst/>
          </a:prstGeom>
          <a:noFill/>
        </p:spPr>
        <p:txBody>
          <a:bodyPr wrap="square" lIns="91440" tIns="45720" rIns="91440" bIns="45720">
            <a:spAutoFit/>
          </a:bodyPr>
          <a:lstStyle/>
          <a:p>
            <a:pPr algn="ctr"/>
            <a:r>
              <a:rPr lang="ru-RU" sz="5000" b="1" cap="none" spc="0" dirty="0" err="1"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Bookman Old Style" panose="02050604050505020204" pitchFamily="18" charset="0"/>
              </a:rPr>
              <a:t>Аварія</a:t>
            </a:r>
            <a:r>
              <a:rPr lang="ru-RU" sz="5000" b="1" cap="none" spc="0"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Bookman Old Style" panose="02050604050505020204" pitchFamily="18" charset="0"/>
              </a:rPr>
              <a:t> на </a:t>
            </a:r>
            <a:r>
              <a:rPr lang="ru-RU" sz="5000" b="1" cap="none" spc="0" dirty="0" err="1"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Bookman Old Style" panose="02050604050505020204" pitchFamily="18" charset="0"/>
              </a:rPr>
              <a:t>Першій</a:t>
            </a:r>
            <a:r>
              <a:rPr lang="ru-RU" sz="5000" b="1" cap="none" spc="0"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Bookman Old Style" panose="02050604050505020204" pitchFamily="18" charset="0"/>
              </a:rPr>
              <a:t> </a:t>
            </a:r>
            <a:r>
              <a:rPr lang="ru-RU" sz="5000" b="1" cap="none" spc="0" dirty="0" err="1"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Bookman Old Style" panose="02050604050505020204" pitchFamily="18" charset="0"/>
              </a:rPr>
              <a:t>Фукусімській</a:t>
            </a:r>
            <a:r>
              <a:rPr lang="ru-RU" sz="5000" b="1" cap="none" spc="0"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Bookman Old Style" panose="02050604050505020204" pitchFamily="18" charset="0"/>
              </a:rPr>
              <a:t> АЕС</a:t>
            </a:r>
            <a:endParaRPr lang="ru-RU" sz="50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Bookman Old Style" panose="02050604050505020204" pitchFamily="18" charset="0"/>
            </a:endParaRPr>
          </a:p>
        </p:txBody>
      </p:sp>
    </p:spTree>
    <p:extLst>
      <p:ext uri="{BB962C8B-B14F-4D97-AF65-F5344CB8AC3E}">
        <p14:creationId xmlns:p14="http://schemas.microsoft.com/office/powerpoint/2010/main" val="10217730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501" y="196870"/>
            <a:ext cx="11758047" cy="1631216"/>
          </a:xfrm>
          <a:prstGeom prst="rect">
            <a:avLst/>
          </a:prstGeom>
          <a:noFill/>
        </p:spPr>
        <p:txBody>
          <a:bodyPr wrap="square" rtlCol="0">
            <a:spAutoFit/>
          </a:bodyPr>
          <a:lstStyle/>
          <a:p>
            <a:r>
              <a:rPr lang="ru-RU" sz="2000" dirty="0" smtClean="0">
                <a:solidFill>
                  <a:schemeClr val="bg1"/>
                </a:solidFill>
                <a:latin typeface="Bookman Old Style" panose="02050604050505020204" pitchFamily="18" charset="0"/>
              </a:rPr>
              <a:t>11 </a:t>
            </a:r>
            <a:r>
              <a:rPr lang="ru-RU" sz="2000" dirty="0" err="1" smtClean="0">
                <a:solidFill>
                  <a:schemeClr val="bg1"/>
                </a:solidFill>
                <a:latin typeface="Bookman Old Style" panose="02050604050505020204" pitchFamily="18" charset="0"/>
              </a:rPr>
              <a:t>березня</a:t>
            </a:r>
            <a:r>
              <a:rPr lang="ru-RU" sz="2000" dirty="0" smtClean="0">
                <a:solidFill>
                  <a:schemeClr val="bg1"/>
                </a:solidFill>
                <a:latin typeface="Bookman Old Style" panose="02050604050505020204" pitchFamily="18" charset="0"/>
              </a:rPr>
              <a:t> 2011 року на </a:t>
            </a:r>
            <a:r>
              <a:rPr lang="ru-RU" sz="2000" dirty="0" err="1" smtClean="0">
                <a:solidFill>
                  <a:schemeClr val="bg1"/>
                </a:solidFill>
                <a:latin typeface="Bookman Old Style" panose="02050604050505020204" pitchFamily="18" charset="0"/>
              </a:rPr>
              <a:t>північно-східному</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узбережжі</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Японії</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стався</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землетрус</a:t>
            </a:r>
            <a:r>
              <a:rPr lang="ru-RU" sz="2000" dirty="0" smtClean="0">
                <a:solidFill>
                  <a:schemeClr val="bg1"/>
                </a:solidFill>
                <a:latin typeface="Bookman Old Style" panose="02050604050505020204" pitchFamily="18" charset="0"/>
              </a:rPr>
              <a:t> силою 8,8 </a:t>
            </a:r>
            <a:r>
              <a:rPr lang="ru-RU" sz="2000" dirty="0" err="1" smtClean="0">
                <a:solidFill>
                  <a:schemeClr val="bg1"/>
                </a:solidFill>
                <a:latin typeface="Bookman Old Style" panose="02050604050505020204" pitchFamily="18" charset="0"/>
              </a:rPr>
              <a:t>балів</a:t>
            </a:r>
            <a:r>
              <a:rPr lang="ru-RU" sz="2000" dirty="0" smtClean="0">
                <a:solidFill>
                  <a:schemeClr val="bg1"/>
                </a:solidFill>
                <a:latin typeface="Bookman Old Style" panose="02050604050505020204" pitchFamily="18" charset="0"/>
              </a:rPr>
              <a:t> за шкалою </a:t>
            </a:r>
            <a:r>
              <a:rPr lang="ru-RU" sz="2000" dirty="0" err="1" smtClean="0">
                <a:solidFill>
                  <a:schemeClr val="bg1"/>
                </a:solidFill>
                <a:latin typeface="Bookman Old Style" panose="02050604050505020204" pitchFamily="18" charset="0"/>
              </a:rPr>
              <a:t>Ріхтера</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найбільший</a:t>
            </a:r>
            <a:r>
              <a:rPr lang="ru-RU" sz="2000" dirty="0" smtClean="0">
                <a:solidFill>
                  <a:schemeClr val="bg1"/>
                </a:solidFill>
                <a:latin typeface="Bookman Old Style" panose="02050604050505020204" pitchFamily="18" charset="0"/>
              </a:rPr>
              <a:t> за всю </a:t>
            </a:r>
            <a:r>
              <a:rPr lang="ru-RU" sz="2000" dirty="0" err="1" smtClean="0">
                <a:solidFill>
                  <a:schemeClr val="bg1"/>
                </a:solidFill>
                <a:latin typeface="Bookman Old Style" panose="02050604050505020204" pitchFamily="18" charset="0"/>
              </a:rPr>
              <a:t>історію</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наукових</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спостережень</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землетрусів</a:t>
            </a:r>
            <a:r>
              <a:rPr lang="ru-RU" sz="2000" dirty="0" smtClean="0">
                <a:solidFill>
                  <a:schemeClr val="bg1"/>
                </a:solidFill>
                <a:latin typeface="Bookman Old Style" panose="02050604050505020204" pitchFamily="18" charset="0"/>
              </a:rPr>
              <a:t> у </a:t>
            </a:r>
            <a:r>
              <a:rPr lang="ru-RU" sz="2000" dirty="0" err="1" smtClean="0">
                <a:solidFill>
                  <a:schemeClr val="bg1"/>
                </a:solidFill>
                <a:latin typeface="Bookman Old Style" panose="02050604050505020204" pitchFamily="18" charset="0"/>
              </a:rPr>
              <a:t>Японії</a:t>
            </a:r>
            <a:r>
              <a:rPr lang="ru-RU" sz="2000" dirty="0" smtClean="0">
                <a:solidFill>
                  <a:schemeClr val="bg1"/>
                </a:solidFill>
                <a:latin typeface="Bookman Old Style" panose="02050604050505020204" pitchFamily="18" charset="0"/>
              </a:rPr>
              <a:t>. В</a:t>
            </a:r>
            <a:r>
              <a:rPr lang="uk-UA" sz="2000" dirty="0" err="1" smtClean="0">
                <a:solidFill>
                  <a:schemeClr val="bg1"/>
                </a:solidFill>
                <a:latin typeface="Bookman Old Style" panose="02050604050505020204" pitchFamily="18" charset="0"/>
              </a:rPr>
              <a:t>ін</a:t>
            </a:r>
            <a:r>
              <a:rPr lang="uk-UA"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сколихнув</a:t>
            </a:r>
            <a:r>
              <a:rPr lang="ru-RU" sz="2000" dirty="0" smtClean="0">
                <a:solidFill>
                  <a:schemeClr val="bg1"/>
                </a:solidFill>
                <a:latin typeface="Bookman Old Style" panose="02050604050505020204" pitchFamily="18" charset="0"/>
              </a:rPr>
              <a:t> всю </a:t>
            </a:r>
            <a:r>
              <a:rPr lang="ru-RU" sz="2000" dirty="0" err="1" smtClean="0">
                <a:solidFill>
                  <a:schemeClr val="bg1"/>
                </a:solidFill>
                <a:latin typeface="Bookman Old Style" panose="02050604050505020204" pitchFamily="18" charset="0"/>
              </a:rPr>
              <a:t>Японію</a:t>
            </a:r>
            <a:r>
              <a:rPr lang="ru-RU" sz="2000" dirty="0" smtClean="0">
                <a:solidFill>
                  <a:schemeClr val="bg1"/>
                </a:solidFill>
                <a:latin typeface="Bookman Old Style" panose="02050604050505020204" pitchFamily="18" charset="0"/>
              </a:rPr>
              <a:t> і </a:t>
            </a:r>
            <a:r>
              <a:rPr lang="ru-RU" sz="2000" dirty="0" err="1" smtClean="0">
                <a:solidFill>
                  <a:schemeClr val="bg1"/>
                </a:solidFill>
                <a:latin typeface="Bookman Old Style" panose="02050604050505020204" pitchFamily="18" charset="0"/>
              </a:rPr>
              <a:t>викликав</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цунамі</a:t>
            </a:r>
            <a:r>
              <a:rPr lang="ru-RU" sz="2000" dirty="0" smtClean="0">
                <a:solidFill>
                  <a:schemeClr val="bg1"/>
                </a:solidFill>
                <a:latin typeface="Bookman Old Style" panose="02050604050505020204" pitchFamily="18" charset="0"/>
              </a:rPr>
              <a:t>, яке </a:t>
            </a:r>
            <a:r>
              <a:rPr lang="ru-RU" sz="2000" dirty="0" err="1" smtClean="0">
                <a:solidFill>
                  <a:schemeClr val="bg1"/>
                </a:solidFill>
                <a:latin typeface="Bookman Old Style" panose="02050604050505020204" pitchFamily="18" charset="0"/>
              </a:rPr>
              <a:t>обрушилося</a:t>
            </a:r>
            <a:r>
              <a:rPr lang="ru-RU" sz="2000" dirty="0" smtClean="0">
                <a:solidFill>
                  <a:schemeClr val="bg1"/>
                </a:solidFill>
                <a:latin typeface="Bookman Old Style" panose="02050604050505020204" pitchFamily="18" charset="0"/>
              </a:rPr>
              <a:t> на </a:t>
            </a:r>
            <a:r>
              <a:rPr lang="ru-RU" sz="2000" dirty="0" err="1" smtClean="0">
                <a:solidFill>
                  <a:schemeClr val="bg1"/>
                </a:solidFill>
                <a:latin typeface="Bookman Old Style" panose="02050604050505020204" pitchFamily="18" charset="0"/>
              </a:rPr>
              <a:t>східне</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узбережжя</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країни</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руйнуючи</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будинки</a:t>
            </a:r>
            <a:r>
              <a:rPr lang="ru-RU" sz="2000" dirty="0" smtClean="0">
                <a:solidFill>
                  <a:schemeClr val="bg1"/>
                </a:solidFill>
                <a:latin typeface="Bookman Old Style" panose="02050604050505020204" pitchFamily="18" charset="0"/>
              </a:rPr>
              <a:t> та </a:t>
            </a:r>
            <a:r>
              <a:rPr lang="ru-RU" sz="2000" dirty="0" err="1" smtClean="0">
                <a:solidFill>
                  <a:schemeClr val="bg1"/>
                </a:solidFill>
                <a:latin typeface="Bookman Old Style" panose="02050604050505020204" pitchFamily="18" charset="0"/>
              </a:rPr>
              <a:t>комунікації</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забираючи</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життя</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десятків</a:t>
            </a:r>
            <a:r>
              <a:rPr lang="ru-RU" sz="2000" dirty="0" smtClean="0">
                <a:solidFill>
                  <a:schemeClr val="bg1"/>
                </a:solidFill>
                <a:latin typeface="Bookman Old Style" panose="02050604050505020204" pitchFamily="18" charset="0"/>
              </a:rPr>
              <a:t> </a:t>
            </a:r>
            <a:r>
              <a:rPr lang="ru-RU" sz="2000" dirty="0" err="1" smtClean="0">
                <a:solidFill>
                  <a:schemeClr val="bg1"/>
                </a:solidFill>
                <a:latin typeface="Bookman Old Style" panose="02050604050505020204" pitchFamily="18" charset="0"/>
              </a:rPr>
              <a:t>тисяч</a:t>
            </a:r>
            <a:r>
              <a:rPr lang="ru-RU" sz="2000" dirty="0" smtClean="0">
                <a:solidFill>
                  <a:schemeClr val="bg1"/>
                </a:solidFill>
                <a:latin typeface="Bookman Old Style" panose="02050604050505020204" pitchFamily="18" charset="0"/>
              </a:rPr>
              <a:t> людей.</a:t>
            </a:r>
            <a:endParaRPr lang="ru-RU" sz="2000" dirty="0">
              <a:solidFill>
                <a:schemeClr val="bg1"/>
              </a:solidFill>
              <a:latin typeface="Bookman Old Style" panose="020506040505050202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659" y="2393766"/>
            <a:ext cx="5363376" cy="402253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00" y="2393766"/>
            <a:ext cx="5566315" cy="4022532"/>
          </a:xfrm>
          <a:prstGeom prst="rect">
            <a:avLst/>
          </a:prstGeom>
        </p:spPr>
      </p:pic>
    </p:spTree>
    <p:extLst>
      <p:ext uri="{BB962C8B-B14F-4D97-AF65-F5344CB8AC3E}">
        <p14:creationId xmlns:p14="http://schemas.microsoft.com/office/powerpoint/2010/main" val="9556453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750"/>
                            </p:stCondLst>
                            <p:childTnLst>
                              <p:par>
                                <p:cTn id="9" presetID="22" presetClass="entr" presetSubtype="4"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250"/>
                            </p:stCondLst>
                            <p:childTnLst>
                              <p:par>
                                <p:cTn id="13" presetID="22" presetClass="entr" presetSubtype="4"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466" y="263471"/>
            <a:ext cx="4881967" cy="5909310"/>
          </a:xfrm>
          <a:prstGeom prst="rect">
            <a:avLst/>
          </a:prstGeom>
          <a:noFill/>
        </p:spPr>
        <p:txBody>
          <a:bodyPr wrap="square" rtlCol="0">
            <a:spAutoFit/>
          </a:bodyPr>
          <a:lstStyle/>
          <a:p>
            <a:r>
              <a:rPr lang="ru-RU" dirty="0" err="1" smtClean="0">
                <a:solidFill>
                  <a:schemeClr val="bg1"/>
                </a:solidFill>
                <a:latin typeface="Bookman Old Style" panose="02050604050505020204" pitchFamily="18" charset="0"/>
              </a:rPr>
              <a:t>Землетрус</a:t>
            </a:r>
            <a:r>
              <a:rPr lang="ru-RU" dirty="0" smtClean="0">
                <a:solidFill>
                  <a:schemeClr val="bg1"/>
                </a:solidFill>
                <a:latin typeface="Bookman Old Style" panose="02050604050505020204" pitchFamily="18" charset="0"/>
              </a:rPr>
              <a:t> став причиною </a:t>
            </a:r>
            <a:r>
              <a:rPr lang="ru-RU" dirty="0" err="1" smtClean="0">
                <a:solidFill>
                  <a:schemeClr val="bg1"/>
                </a:solidFill>
                <a:latin typeface="Bookman Old Style" panose="02050604050505020204" pitchFamily="18" charset="0"/>
              </a:rPr>
              <a:t>збою</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електропостачання</a:t>
            </a:r>
            <a:r>
              <a:rPr lang="ru-RU" dirty="0" smtClean="0">
                <a:solidFill>
                  <a:schemeClr val="bg1"/>
                </a:solidFill>
                <a:latin typeface="Bookman Old Style" panose="02050604050505020204" pitchFamily="18" charset="0"/>
              </a:rPr>
              <a:t> на </a:t>
            </a:r>
            <a:r>
              <a:rPr lang="ru-RU" dirty="0" err="1" smtClean="0">
                <a:solidFill>
                  <a:schemeClr val="bg1"/>
                </a:solidFill>
                <a:latin typeface="Bookman Old Style" panose="02050604050505020204" pitchFamily="18" charset="0"/>
              </a:rPr>
              <a:t>атомній</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станції</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Фукусіма</a:t>
            </a:r>
            <a:r>
              <a:rPr lang="ru-RU" dirty="0" smtClean="0">
                <a:solidFill>
                  <a:schemeClr val="bg1"/>
                </a:solidFill>
                <a:latin typeface="Bookman Old Style" panose="02050604050505020204" pitchFamily="18" charset="0"/>
              </a:rPr>
              <a:t> з </a:t>
            </a:r>
            <a:r>
              <a:rPr lang="ru-RU" dirty="0" err="1" smtClean="0">
                <a:solidFill>
                  <a:schemeClr val="bg1"/>
                </a:solidFill>
                <a:latin typeface="Bookman Old Style" panose="02050604050505020204" pitchFamily="18" charset="0"/>
              </a:rPr>
              <a:t>шістьма</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атомними</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енергоблоками</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Цунамі</a:t>
            </a:r>
            <a:r>
              <a:rPr lang="ru-RU" dirty="0" smtClean="0">
                <a:solidFill>
                  <a:schemeClr val="bg1"/>
                </a:solidFill>
                <a:latin typeface="Bookman Old Style" panose="02050604050505020204" pitchFamily="18" charset="0"/>
              </a:rPr>
              <a:t> затопило </a:t>
            </a:r>
            <a:r>
              <a:rPr lang="ru-RU" dirty="0" err="1" smtClean="0">
                <a:solidFill>
                  <a:schemeClr val="bg1"/>
                </a:solidFill>
                <a:latin typeface="Bookman Old Style" panose="02050604050505020204" pitchFamily="18" charset="0"/>
              </a:rPr>
              <a:t>резервні</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дизельні</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генератори</a:t>
            </a:r>
            <a:r>
              <a:rPr lang="ru-RU" dirty="0" smtClean="0">
                <a:solidFill>
                  <a:schemeClr val="bg1"/>
                </a:solidFill>
                <a:latin typeface="Bookman Old Style" panose="02050604050505020204" pitchFamily="18" charset="0"/>
              </a:rPr>
              <a:t>, і </a:t>
            </a:r>
            <a:r>
              <a:rPr lang="ru-RU" dirty="0" err="1" smtClean="0">
                <a:solidFill>
                  <a:schemeClr val="bg1"/>
                </a:solidFill>
                <a:latin typeface="Bookman Old Style" panose="02050604050505020204" pitchFamily="18" charset="0"/>
              </a:rPr>
              <a:t>станція</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залишилася</a:t>
            </a:r>
            <a:r>
              <a:rPr lang="ru-RU" dirty="0" smtClean="0">
                <a:solidFill>
                  <a:schemeClr val="bg1"/>
                </a:solidFill>
                <a:latin typeface="Bookman Old Style" panose="02050604050505020204" pitchFamily="18" charset="0"/>
              </a:rPr>
              <a:t> без </a:t>
            </a:r>
            <a:r>
              <a:rPr lang="ru-RU" dirty="0" err="1" smtClean="0">
                <a:solidFill>
                  <a:schemeClr val="bg1"/>
                </a:solidFill>
                <a:latin typeface="Bookman Old Style" panose="02050604050505020204" pitchFamily="18" charset="0"/>
              </a:rPr>
              <a:t>електропостачання</a:t>
            </a:r>
            <a:r>
              <a:rPr lang="ru-RU" dirty="0" smtClean="0">
                <a:solidFill>
                  <a:schemeClr val="bg1"/>
                </a:solidFill>
                <a:latin typeface="Bookman Old Style" panose="02050604050505020204" pitchFamily="18" charset="0"/>
              </a:rPr>
              <a:t>, яке </a:t>
            </a:r>
            <a:r>
              <a:rPr lang="ru-RU" dirty="0" err="1" smtClean="0">
                <a:solidFill>
                  <a:schemeClr val="bg1"/>
                </a:solidFill>
                <a:latin typeface="Bookman Old Style" panose="02050604050505020204" pitchFamily="18" charset="0"/>
              </a:rPr>
              <a:t>необхідне</a:t>
            </a:r>
            <a:r>
              <a:rPr lang="ru-RU" dirty="0" smtClean="0">
                <a:solidFill>
                  <a:schemeClr val="bg1"/>
                </a:solidFill>
                <a:latin typeface="Bookman Old Style" panose="02050604050505020204" pitchFamily="18" charset="0"/>
              </a:rPr>
              <a:t> для </a:t>
            </a:r>
            <a:r>
              <a:rPr lang="ru-RU" dirty="0" err="1" smtClean="0">
                <a:solidFill>
                  <a:schemeClr val="bg1"/>
                </a:solidFill>
                <a:latin typeface="Bookman Old Style" panose="02050604050505020204" pitchFamily="18" charset="0"/>
              </a:rPr>
              <a:t>роботи</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системи</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охолодження</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реакторів</a:t>
            </a:r>
            <a:r>
              <a:rPr lang="ru-RU" dirty="0" smtClean="0">
                <a:solidFill>
                  <a:schemeClr val="bg1"/>
                </a:solidFill>
                <a:latin typeface="Bookman Old Style" panose="02050604050505020204" pitchFamily="18" charset="0"/>
              </a:rPr>
              <a:t>. </a:t>
            </a:r>
          </a:p>
          <a:p>
            <a:r>
              <a:rPr lang="ru-RU" dirty="0" smtClean="0">
                <a:solidFill>
                  <a:schemeClr val="bg1"/>
                </a:solidFill>
                <a:latin typeface="Bookman Old Style" panose="02050604050505020204" pitchFamily="18" charset="0"/>
              </a:rPr>
              <a:t>12 </a:t>
            </a:r>
            <a:r>
              <a:rPr lang="ru-RU" dirty="0" err="1" smtClean="0">
                <a:solidFill>
                  <a:schemeClr val="bg1"/>
                </a:solidFill>
                <a:latin typeface="Bookman Old Style" panose="02050604050505020204" pitchFamily="18" charset="0"/>
              </a:rPr>
              <a:t>березня</a:t>
            </a:r>
            <a:r>
              <a:rPr lang="ru-RU" dirty="0" smtClean="0">
                <a:solidFill>
                  <a:schemeClr val="bg1"/>
                </a:solidFill>
                <a:latin typeface="Bookman Old Style" panose="02050604050505020204" pitchFamily="18" charset="0"/>
              </a:rPr>
              <a:t> 2011 о 8:36 за </a:t>
            </a:r>
            <a:r>
              <a:rPr lang="ru-RU" dirty="0" err="1" smtClean="0">
                <a:solidFill>
                  <a:schemeClr val="bg1"/>
                </a:solidFill>
                <a:latin typeface="Bookman Old Style" panose="02050604050505020204" pitchFamily="18" charset="0"/>
              </a:rPr>
              <a:t>київським</a:t>
            </a:r>
            <a:r>
              <a:rPr lang="ru-RU" dirty="0" smtClean="0">
                <a:solidFill>
                  <a:schemeClr val="bg1"/>
                </a:solidFill>
                <a:latin typeface="Bookman Old Style" panose="02050604050505020204" pitchFamily="18" charset="0"/>
              </a:rPr>
              <a:t> часом </a:t>
            </a:r>
            <a:r>
              <a:rPr lang="ru-RU" dirty="0" err="1" smtClean="0">
                <a:solidFill>
                  <a:schemeClr val="bg1"/>
                </a:solidFill>
                <a:latin typeface="Bookman Old Style" panose="02050604050505020204" pitchFamily="18" charset="0"/>
              </a:rPr>
              <a:t>стався</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вибух</a:t>
            </a:r>
            <a:r>
              <a:rPr lang="ru-RU" dirty="0" smtClean="0">
                <a:solidFill>
                  <a:schemeClr val="bg1"/>
                </a:solidFill>
                <a:latin typeface="Bookman Old Style" panose="02050604050505020204" pitchFamily="18" charset="0"/>
              </a:rPr>
              <a:t> на </a:t>
            </a:r>
            <a:r>
              <a:rPr lang="ru-RU" dirty="0" err="1" smtClean="0">
                <a:solidFill>
                  <a:schemeClr val="bg1"/>
                </a:solidFill>
                <a:latin typeface="Bookman Old Style" panose="02050604050505020204" pitchFamily="18" charset="0"/>
              </a:rPr>
              <a:t>першому</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енергоблоці</a:t>
            </a:r>
            <a:r>
              <a:rPr lang="ru-RU" dirty="0" smtClean="0">
                <a:solidFill>
                  <a:schemeClr val="bg1"/>
                </a:solidFill>
                <a:latin typeface="Bookman Old Style" panose="02050604050505020204" pitchFamily="18" charset="0"/>
              </a:rPr>
              <a:t> АЕС, у </a:t>
            </a:r>
            <a:r>
              <a:rPr lang="ru-RU" dirty="0" err="1" smtClean="0">
                <a:solidFill>
                  <a:schemeClr val="bg1"/>
                </a:solidFill>
                <a:latin typeface="Bookman Old Style" panose="02050604050505020204" pitchFamily="18" charset="0"/>
              </a:rPr>
              <a:t>результаті</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якого</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зруйнувалося</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частина</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бетонних</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конструкцій</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зовнішньої</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оболонки</a:t>
            </a:r>
            <a:r>
              <a:rPr lang="ru-RU" dirty="0" smtClean="0">
                <a:solidFill>
                  <a:schemeClr val="bg1"/>
                </a:solidFill>
                <a:latin typeface="Bookman Old Style" panose="02050604050505020204" pitchFamily="18" charset="0"/>
              </a:rPr>
              <a:t> блоку. </a:t>
            </a:r>
            <a:r>
              <a:rPr lang="ru-RU" dirty="0" err="1" smtClean="0">
                <a:solidFill>
                  <a:schemeClr val="bg1"/>
                </a:solidFill>
                <a:latin typeface="Bookman Old Style" panose="02050604050505020204" pitchFamily="18" charset="0"/>
              </a:rPr>
              <a:t>Наступного</a:t>
            </a:r>
            <a:r>
              <a:rPr lang="ru-RU" dirty="0" smtClean="0">
                <a:solidFill>
                  <a:schemeClr val="bg1"/>
                </a:solidFill>
                <a:latin typeface="Bookman Old Style" panose="02050604050505020204" pitchFamily="18" charset="0"/>
              </a:rPr>
              <a:t> дня </a:t>
            </a:r>
            <a:r>
              <a:rPr lang="ru-RU" dirty="0" err="1" smtClean="0">
                <a:solidFill>
                  <a:schemeClr val="bg1"/>
                </a:solidFill>
                <a:latin typeface="Bookman Old Style" panose="02050604050505020204" pitchFamily="18" charset="0"/>
              </a:rPr>
              <a:t>вийшла</a:t>
            </a:r>
            <a:r>
              <a:rPr lang="ru-RU" dirty="0" smtClean="0">
                <a:solidFill>
                  <a:schemeClr val="bg1"/>
                </a:solidFill>
                <a:latin typeface="Bookman Old Style" panose="02050604050505020204" pitchFamily="18" charset="0"/>
              </a:rPr>
              <a:t> з ладу система </a:t>
            </a:r>
            <a:r>
              <a:rPr lang="ru-RU" dirty="0" err="1" smtClean="0">
                <a:solidFill>
                  <a:schemeClr val="bg1"/>
                </a:solidFill>
                <a:latin typeface="Bookman Old Style" panose="02050604050505020204" pitchFamily="18" charset="0"/>
              </a:rPr>
              <a:t>аварійного</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охолодження</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третього</a:t>
            </a:r>
            <a:r>
              <a:rPr lang="ru-RU" dirty="0" smtClean="0">
                <a:solidFill>
                  <a:schemeClr val="bg1"/>
                </a:solidFill>
                <a:latin typeface="Bookman Old Style" panose="02050604050505020204" pitchFamily="18" charset="0"/>
              </a:rPr>
              <a:t> блоку, </a:t>
            </a:r>
            <a:r>
              <a:rPr lang="ru-RU" dirty="0" err="1" smtClean="0">
                <a:solidFill>
                  <a:schemeClr val="bg1"/>
                </a:solidFill>
                <a:latin typeface="Bookman Old Style" panose="02050604050505020204" pitchFamily="18" charset="0"/>
              </a:rPr>
              <a:t>що</a:t>
            </a:r>
            <a:r>
              <a:rPr lang="ru-RU" dirty="0" smtClean="0">
                <a:solidFill>
                  <a:schemeClr val="bg1"/>
                </a:solidFill>
                <a:latin typeface="Bookman Old Style" panose="02050604050505020204" pitchFamily="18" charset="0"/>
              </a:rPr>
              <a:t> привело до нового </a:t>
            </a:r>
            <a:r>
              <a:rPr lang="ru-RU" dirty="0" err="1" smtClean="0">
                <a:solidFill>
                  <a:schemeClr val="bg1"/>
                </a:solidFill>
                <a:latin typeface="Bookman Old Style" panose="02050604050505020204" pitchFamily="18" charset="0"/>
              </a:rPr>
              <a:t>вибуху</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який</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стався</a:t>
            </a:r>
            <a:r>
              <a:rPr lang="ru-RU" dirty="0" smtClean="0">
                <a:solidFill>
                  <a:schemeClr val="bg1"/>
                </a:solidFill>
                <a:latin typeface="Bookman Old Style" panose="02050604050505020204" pitchFamily="18" charset="0"/>
              </a:rPr>
              <a:t> 14 </a:t>
            </a:r>
            <a:r>
              <a:rPr lang="ru-RU" dirty="0" err="1" smtClean="0">
                <a:solidFill>
                  <a:schemeClr val="bg1"/>
                </a:solidFill>
                <a:latin typeface="Bookman Old Style" panose="02050604050505020204" pitchFamily="18" charset="0"/>
              </a:rPr>
              <a:t>березня</a:t>
            </a:r>
            <a:r>
              <a:rPr lang="ru-RU" dirty="0" smtClean="0">
                <a:solidFill>
                  <a:schemeClr val="bg1"/>
                </a:solidFill>
                <a:latin typeface="Bookman Old Style" panose="02050604050505020204" pitchFamily="18" charset="0"/>
              </a:rPr>
              <a:t>. З 15 по 18 </a:t>
            </a:r>
            <a:r>
              <a:rPr lang="ru-RU" dirty="0" err="1" smtClean="0">
                <a:solidFill>
                  <a:schemeClr val="bg1"/>
                </a:solidFill>
                <a:latin typeface="Bookman Old Style" panose="02050604050505020204" pitchFamily="18" charset="0"/>
              </a:rPr>
              <a:t>березня</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вибухи</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відбулися</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ще</a:t>
            </a:r>
            <a:r>
              <a:rPr lang="ru-RU" dirty="0" smtClean="0">
                <a:solidFill>
                  <a:schemeClr val="bg1"/>
                </a:solidFill>
                <a:latin typeface="Bookman Old Style" panose="02050604050505020204" pitchFamily="18" charset="0"/>
              </a:rPr>
              <a:t> на </a:t>
            </a:r>
            <a:r>
              <a:rPr lang="ru-RU" dirty="0" err="1" smtClean="0">
                <a:solidFill>
                  <a:schemeClr val="bg1"/>
                </a:solidFill>
                <a:latin typeface="Bookman Old Style" panose="02050604050505020204" pitchFamily="18" charset="0"/>
              </a:rPr>
              <a:t>двох</a:t>
            </a:r>
            <a:r>
              <a:rPr lang="ru-RU" dirty="0" smtClean="0">
                <a:solidFill>
                  <a:schemeClr val="bg1"/>
                </a:solidFill>
                <a:latin typeface="Bookman Old Style" panose="02050604050505020204" pitchFamily="18" charset="0"/>
              </a:rPr>
              <a:t> блоках, а 3-й та 4-й </a:t>
            </a:r>
            <a:r>
              <a:rPr lang="ru-RU" dirty="0" err="1" smtClean="0">
                <a:solidFill>
                  <a:schemeClr val="bg1"/>
                </a:solidFill>
                <a:latin typeface="Bookman Old Style" panose="02050604050505020204" pitchFamily="18" charset="0"/>
              </a:rPr>
              <a:t>енергоблоки</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охопила</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пожежа</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що</a:t>
            </a:r>
            <a:r>
              <a:rPr lang="ru-RU" dirty="0" smtClean="0">
                <a:solidFill>
                  <a:schemeClr val="bg1"/>
                </a:solidFill>
                <a:latin typeface="Bookman Old Style" panose="02050604050505020204" pitchFamily="18" charset="0"/>
              </a:rPr>
              <a:t> привело </a:t>
            </a:r>
            <a:r>
              <a:rPr lang="ru-RU" dirty="0" err="1" smtClean="0">
                <a:solidFill>
                  <a:schemeClr val="bg1"/>
                </a:solidFill>
                <a:latin typeface="Bookman Old Style" panose="02050604050505020204" pitchFamily="18" charset="0"/>
              </a:rPr>
              <a:t>викиду</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радіоактивних</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речовин</a:t>
            </a:r>
            <a:r>
              <a:rPr lang="ru-RU" dirty="0" smtClean="0">
                <a:solidFill>
                  <a:schemeClr val="bg1"/>
                </a:solidFill>
                <a:latin typeface="Bookman Old Style" panose="02050604050505020204" pitchFamily="18" charset="0"/>
              </a:rPr>
              <a:t> у атмосферу.</a:t>
            </a:r>
            <a:endParaRPr lang="ru-RU" dirty="0">
              <a:solidFill>
                <a:schemeClr val="bg1"/>
              </a:solidFill>
              <a:latin typeface="Bookman Old Style" panose="0205060405050502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433" y="715149"/>
            <a:ext cx="6800749" cy="5315919"/>
          </a:xfrm>
          <a:prstGeom prst="rect">
            <a:avLst/>
          </a:prstGeom>
        </p:spPr>
      </p:pic>
    </p:spTree>
    <p:extLst>
      <p:ext uri="{BB962C8B-B14F-4D97-AF65-F5344CB8AC3E}">
        <p14:creationId xmlns:p14="http://schemas.microsoft.com/office/powerpoint/2010/main" val="6925445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953" y="170481"/>
            <a:ext cx="11515240" cy="1754326"/>
          </a:xfrm>
          <a:prstGeom prst="rect">
            <a:avLst/>
          </a:prstGeom>
          <a:noFill/>
        </p:spPr>
        <p:txBody>
          <a:bodyPr wrap="square" rtlCol="0">
            <a:spAutoFit/>
          </a:bodyPr>
          <a:lstStyle/>
          <a:p>
            <a:r>
              <a:rPr lang="uk-UA" dirty="0" smtClean="0">
                <a:solidFill>
                  <a:schemeClr val="bg1"/>
                </a:solidFill>
                <a:latin typeface="Bookman Old Style" panose="02050604050505020204" pitchFamily="18" charset="0"/>
              </a:rPr>
              <a:t>Понад 150 тисяч людей покинули заражені території в радіусі 50 км від АЕС. У 20-кілометрову зону евакуації досі закритий в'їзд, так як фахівці вважають, що ці землі непридатні для життя протягом найближчих десятиліть. Силами </a:t>
            </a:r>
            <a:r>
              <a:rPr lang="uk-UA" dirty="0" err="1" smtClean="0">
                <a:solidFill>
                  <a:schemeClr val="bg1"/>
                </a:solidFill>
                <a:latin typeface="Bookman Old Style" panose="02050604050505020204" pitchFamily="18" charset="0"/>
              </a:rPr>
              <a:t>вертольотної</a:t>
            </a:r>
            <a:r>
              <a:rPr lang="uk-UA" dirty="0" smtClean="0">
                <a:solidFill>
                  <a:schemeClr val="bg1"/>
                </a:solidFill>
                <a:latin typeface="Bookman Old Style" panose="02050604050505020204" pitchFamily="18" charset="0"/>
              </a:rPr>
              <a:t> авіації, пожежників та поліції вдалось ліквідувати пожежі та налагодити роботи з наповнення водою </a:t>
            </a:r>
            <a:r>
              <a:rPr lang="uk-UA" dirty="0" err="1" smtClean="0">
                <a:solidFill>
                  <a:schemeClr val="bg1"/>
                </a:solidFill>
                <a:latin typeface="Bookman Old Style" panose="02050604050505020204" pitchFamily="18" charset="0"/>
              </a:rPr>
              <a:t>гермооболонок</a:t>
            </a:r>
            <a:r>
              <a:rPr lang="uk-UA" dirty="0" smtClean="0">
                <a:solidFill>
                  <a:schemeClr val="bg1"/>
                </a:solidFill>
                <a:latin typeface="Bookman Old Style" panose="02050604050505020204" pitchFamily="18" charset="0"/>
              </a:rPr>
              <a:t> атомних реакторів. До 27 березня на чотирьох постраждалих енергоблоках вдалось відновити роботу приладів управління і деякі робочі функції.</a:t>
            </a:r>
            <a:endParaRPr lang="ru-RU" dirty="0">
              <a:solidFill>
                <a:schemeClr val="bg1"/>
              </a:solidFill>
              <a:latin typeface="Bookman Old Style" panose="02050604050505020204" pitchFamily="18" charset="0"/>
            </a:endParaRPr>
          </a:p>
        </p:txBody>
      </p:sp>
      <p:pic>
        <p:nvPicPr>
          <p:cNvPr id="3" name="Рисунок 2"/>
          <p:cNvPicPr>
            <a:picLocks noChangeAspect="1"/>
          </p:cNvPicPr>
          <p:nvPr/>
        </p:nvPicPr>
        <p:blipFill>
          <a:blip r:embed="rId2"/>
          <a:stretch>
            <a:fillRect/>
          </a:stretch>
        </p:blipFill>
        <p:spPr>
          <a:xfrm>
            <a:off x="1" y="2595967"/>
            <a:ext cx="6535368" cy="4262034"/>
          </a:xfrm>
          <a:prstGeom prst="rect">
            <a:avLst/>
          </a:prstGeom>
        </p:spPr>
      </p:pic>
      <p:pic>
        <p:nvPicPr>
          <p:cNvPr id="3074" name="Picture 2" descr="http://image.tsn.ua/media/images2/608xX/Mar2011/3834006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368" y="2595966"/>
            <a:ext cx="5656632" cy="426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8556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586" y="542441"/>
            <a:ext cx="4479010" cy="5078313"/>
          </a:xfrm>
          <a:prstGeom prst="rect">
            <a:avLst/>
          </a:prstGeom>
          <a:noFill/>
        </p:spPr>
        <p:txBody>
          <a:bodyPr wrap="square" rtlCol="0">
            <a:spAutoFit/>
          </a:bodyPr>
          <a:lstStyle/>
          <a:p>
            <a:r>
              <a:rPr lang="uk-UA" dirty="0" smtClean="0">
                <a:solidFill>
                  <a:schemeClr val="bg1"/>
                </a:solidFill>
                <a:latin typeface="Bookman Old Style" panose="02050604050505020204" pitchFamily="18" charset="0"/>
              </a:rPr>
              <a:t>Після аварії на АЕС "Фукусіма-1"  великі території зазнали радіоактивного забруднення. Крім того, радіоактивні елементи потрапили в прибережні води префектури Фукусіма.</a:t>
            </a:r>
          </a:p>
          <a:p>
            <a:endParaRPr lang="uk-UA" dirty="0" smtClean="0">
              <a:solidFill>
                <a:schemeClr val="bg1"/>
              </a:solidFill>
              <a:latin typeface="Bookman Old Style" panose="02050604050505020204" pitchFamily="18" charset="0"/>
            </a:endParaRPr>
          </a:p>
          <a:p>
            <a:r>
              <a:rPr lang="uk-UA" dirty="0" smtClean="0">
                <a:solidFill>
                  <a:schemeClr val="bg1"/>
                </a:solidFill>
                <a:latin typeface="Bookman Old Style" panose="02050604050505020204" pitchFamily="18" charset="0"/>
              </a:rPr>
              <a:t>Зокрема, жителям префектури забороняли їсти певні види овочів через перевищення вмісту радіоактивних елементів. Було заборонено вивозити на ринок із цієї місцевості рис, м’ясо та ін.</a:t>
            </a:r>
          </a:p>
          <a:p>
            <a:endParaRPr lang="uk-UA" dirty="0" smtClean="0">
              <a:solidFill>
                <a:schemeClr val="bg1"/>
              </a:solidFill>
              <a:latin typeface="Bookman Old Style" panose="02050604050505020204" pitchFamily="18" charset="0"/>
            </a:endParaRPr>
          </a:p>
          <a:p>
            <a:r>
              <a:rPr lang="uk-UA" dirty="0" smtClean="0">
                <a:solidFill>
                  <a:schemeClr val="bg1"/>
                </a:solidFill>
                <a:latin typeface="Bookman Old Style" panose="02050604050505020204" pitchFamily="18" charset="0"/>
              </a:rPr>
              <a:t>Наразі Японія направила всі сили на очищення навколишньої території від радіоактивного сміття.</a:t>
            </a:r>
          </a:p>
          <a:p>
            <a:endParaRPr lang="ru-RU" dirty="0"/>
          </a:p>
        </p:txBody>
      </p:sp>
      <p:pic>
        <p:nvPicPr>
          <p:cNvPr id="3" name="Рисунок 2"/>
          <p:cNvPicPr>
            <a:picLocks noChangeAspect="1"/>
          </p:cNvPicPr>
          <p:nvPr/>
        </p:nvPicPr>
        <p:blipFill>
          <a:blip r:embed="rId2"/>
          <a:stretch>
            <a:fillRect/>
          </a:stretch>
        </p:blipFill>
        <p:spPr>
          <a:xfrm>
            <a:off x="5253925" y="402956"/>
            <a:ext cx="6457627" cy="5995659"/>
          </a:xfrm>
          <a:prstGeom prst="rect">
            <a:avLst/>
          </a:prstGeom>
        </p:spPr>
      </p:pic>
    </p:spTree>
    <p:extLst>
      <p:ext uri="{BB962C8B-B14F-4D97-AF65-F5344CB8AC3E}">
        <p14:creationId xmlns:p14="http://schemas.microsoft.com/office/powerpoint/2010/main" val="1620775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758" y="842361"/>
            <a:ext cx="3494219" cy="5078313"/>
          </a:xfrm>
          <a:prstGeom prst="rect">
            <a:avLst/>
          </a:prstGeom>
          <a:noFill/>
        </p:spPr>
        <p:txBody>
          <a:bodyPr wrap="square" rtlCol="0">
            <a:spAutoFit/>
          </a:bodyPr>
          <a:lstStyle/>
          <a:p>
            <a:r>
              <a:rPr lang="uk-UA" dirty="0" smtClean="0">
                <a:solidFill>
                  <a:schemeClr val="bg1"/>
                </a:solidFill>
                <a:latin typeface="Bookman Old Style" panose="02050604050505020204" pitchFamily="18" charset="0"/>
              </a:rPr>
              <a:t>Будинки, школи, муніципальні землі потребують дезактивації, аж до заміни </a:t>
            </a:r>
            <a:r>
              <a:rPr lang="uk-UA" dirty="0" err="1" smtClean="0">
                <a:solidFill>
                  <a:schemeClr val="bg1"/>
                </a:solidFill>
                <a:latin typeface="Bookman Old Style" panose="02050604050505020204" pitchFamily="18" charset="0"/>
              </a:rPr>
              <a:t>грунту</a:t>
            </a:r>
            <a:r>
              <a:rPr lang="uk-UA" dirty="0" smtClean="0">
                <a:solidFill>
                  <a:schemeClr val="bg1"/>
                </a:solidFill>
                <a:latin typeface="Bookman Old Style" panose="02050604050505020204" pitchFamily="18" charset="0"/>
              </a:rPr>
              <a:t>. Близько 29 млн м3 радіоактивного ґрунту повинно бути вивезено з префектури Фукусіма. Це технічно дуже складно зробити, і уряд Японії досі не вирішив, куди можна буде складувати радіоактивні </a:t>
            </a:r>
            <a:r>
              <a:rPr lang="uk-UA" dirty="0" err="1" smtClean="0">
                <a:solidFill>
                  <a:schemeClr val="bg1"/>
                </a:solidFill>
                <a:latin typeface="Bookman Old Style" panose="02050604050505020204" pitchFamily="18" charset="0"/>
              </a:rPr>
              <a:t>грунти</a:t>
            </a:r>
            <a:r>
              <a:rPr lang="uk-UA" dirty="0" smtClean="0">
                <a:solidFill>
                  <a:schemeClr val="bg1"/>
                </a:solidFill>
                <a:latin typeface="Bookman Old Style" panose="02050604050505020204" pitchFamily="18" charset="0"/>
              </a:rPr>
              <a:t>.</a:t>
            </a:r>
          </a:p>
          <a:p>
            <a:r>
              <a:rPr lang="ru-RU" dirty="0" smtClean="0">
                <a:solidFill>
                  <a:schemeClr val="bg1"/>
                </a:solidFill>
                <a:latin typeface="Bookman Old Style" panose="02050604050505020204" pitchFamily="18" charset="0"/>
              </a:rPr>
              <a:t>Лише невелика </a:t>
            </a:r>
            <a:r>
              <a:rPr lang="ru-RU" dirty="0" err="1" smtClean="0">
                <a:solidFill>
                  <a:schemeClr val="bg1"/>
                </a:solidFill>
                <a:latin typeface="Bookman Old Style" panose="02050604050505020204" pitchFamily="18" charset="0"/>
              </a:rPr>
              <a:t>кількість</a:t>
            </a:r>
            <a:r>
              <a:rPr lang="ru-RU" dirty="0" smtClean="0">
                <a:solidFill>
                  <a:schemeClr val="bg1"/>
                </a:solidFill>
                <a:latin typeface="Bookman Old Style" panose="02050604050505020204" pitchFamily="18" charset="0"/>
              </a:rPr>
              <a:t> людей, </a:t>
            </a:r>
            <a:r>
              <a:rPr lang="ru-RU" dirty="0" err="1" smtClean="0">
                <a:solidFill>
                  <a:schemeClr val="bg1"/>
                </a:solidFill>
                <a:latin typeface="Bookman Old Style" panose="02050604050505020204" pitchFamily="18" charset="0"/>
              </a:rPr>
              <a:t>які</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були</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евакуйовані</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вже</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отримали</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грошові</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компенсації</a:t>
            </a:r>
            <a:r>
              <a:rPr lang="ru-RU" dirty="0" smtClean="0">
                <a:solidFill>
                  <a:schemeClr val="bg1"/>
                </a:solidFill>
                <a:latin typeface="Bookman Old Style" panose="02050604050505020204" pitchFamily="18" charset="0"/>
              </a:rPr>
              <a:t>. </a:t>
            </a:r>
            <a:endParaRPr lang="uk-UA" dirty="0" smtClean="0">
              <a:solidFill>
                <a:schemeClr val="bg1"/>
              </a:solidFill>
              <a:latin typeface="Bookman Old Style" panose="02050604050505020204" pitchFamily="18" charset="0"/>
            </a:endParaRPr>
          </a:p>
          <a:p>
            <a:endParaRPr lang="ru-RU" dirty="0"/>
          </a:p>
        </p:txBody>
      </p:sp>
      <p:pic>
        <p:nvPicPr>
          <p:cNvPr id="4098" name="Picture 2" descr="http://podrobnosti.ua/upload/news/2011/04/05/762295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77" y="0"/>
            <a:ext cx="834002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724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down)">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468" y="1146874"/>
            <a:ext cx="11375756" cy="1477328"/>
          </a:xfrm>
          <a:prstGeom prst="rect">
            <a:avLst/>
          </a:prstGeom>
          <a:noFill/>
        </p:spPr>
        <p:txBody>
          <a:bodyPr wrap="square" rtlCol="0">
            <a:spAutoFit/>
          </a:bodyPr>
          <a:lstStyle/>
          <a:p>
            <a:pPr marL="285750" indent="-285750">
              <a:buFont typeface="Wingdings" panose="05000000000000000000" pitchFamily="2" charset="2"/>
              <a:buChar char="q"/>
            </a:pPr>
            <a:r>
              <a:rPr lang="uk-UA" dirty="0" smtClean="0">
                <a:solidFill>
                  <a:schemeClr val="bg1"/>
                </a:solidFill>
                <a:effectLst/>
                <a:latin typeface="Bookman Old Style" panose="02050604050505020204" pitchFamily="18" charset="0"/>
              </a:rPr>
              <a:t>Аварія стала найбільшою за чверть століття після катастрофи на Чорнобильській АЕС. Після цього Японія тимчасово перейшла на використання теплових електростанцій, закупівля палива для яких занадто дорога. До аварії ядерна енергія забезпечувала близько 30% потреб Японії в електроенергії.</a:t>
            </a:r>
          </a:p>
          <a:p>
            <a:endParaRPr lang="ru-RU" dirty="0"/>
          </a:p>
        </p:txBody>
      </p:sp>
      <p:sp>
        <p:nvSpPr>
          <p:cNvPr id="4" name="TextBox 3"/>
          <p:cNvSpPr txBox="1"/>
          <p:nvPr/>
        </p:nvSpPr>
        <p:spPr>
          <a:xfrm>
            <a:off x="294468" y="170482"/>
            <a:ext cx="3983063" cy="646331"/>
          </a:xfrm>
          <a:prstGeom prst="rect">
            <a:avLst/>
          </a:prstGeom>
          <a:noFill/>
        </p:spPr>
        <p:txBody>
          <a:bodyPr wrap="square" rtlCol="0">
            <a:spAutoFit/>
          </a:bodyPr>
          <a:lstStyle/>
          <a:p>
            <a:r>
              <a:rPr lang="uk-UA" sz="3600" dirty="0" smtClean="0">
                <a:solidFill>
                  <a:schemeClr val="bg1"/>
                </a:solidFill>
                <a:latin typeface="Bookman Old Style" panose="02050604050505020204" pitchFamily="18" charset="0"/>
              </a:rPr>
              <a:t>Наслідки аварії:</a:t>
            </a:r>
            <a:endParaRPr lang="ru-RU" sz="3600" dirty="0">
              <a:solidFill>
                <a:schemeClr val="bg1"/>
              </a:solidFill>
              <a:latin typeface="Bookman Old Style" panose="02050604050505020204" pitchFamily="18" charset="0"/>
            </a:endParaRPr>
          </a:p>
        </p:txBody>
      </p:sp>
      <p:sp>
        <p:nvSpPr>
          <p:cNvPr id="5" name="TextBox 4"/>
          <p:cNvSpPr txBox="1"/>
          <p:nvPr/>
        </p:nvSpPr>
        <p:spPr>
          <a:xfrm>
            <a:off x="294468" y="3458811"/>
            <a:ext cx="11375756" cy="923330"/>
          </a:xfrm>
          <a:prstGeom prst="rect">
            <a:avLst/>
          </a:prstGeom>
          <a:noFill/>
        </p:spPr>
        <p:txBody>
          <a:bodyPr wrap="square" rtlCol="0">
            <a:spAutoFit/>
          </a:bodyPr>
          <a:lstStyle/>
          <a:p>
            <a:pPr marL="285750" indent="-285750">
              <a:buFont typeface="Wingdings" panose="05000000000000000000" pitchFamily="2" charset="2"/>
              <a:buChar char="q"/>
            </a:pPr>
            <a:r>
              <a:rPr lang="ru-RU" dirty="0" err="1" smtClean="0">
                <a:solidFill>
                  <a:schemeClr val="bg1"/>
                </a:solidFill>
                <a:latin typeface="Bookman Old Style" panose="02050604050505020204" pitchFamily="18" charset="0"/>
              </a:rPr>
              <a:t>Відзначимо</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що</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землетрус</a:t>
            </a:r>
            <a:r>
              <a:rPr lang="ru-RU" dirty="0" smtClean="0">
                <a:solidFill>
                  <a:schemeClr val="bg1"/>
                </a:solidFill>
                <a:latin typeface="Bookman Old Style" panose="02050604050505020204" pitchFamily="18" charset="0"/>
              </a:rPr>
              <a:t> і </a:t>
            </a:r>
            <a:r>
              <a:rPr lang="ru-RU" dirty="0" err="1" smtClean="0">
                <a:solidFill>
                  <a:schemeClr val="bg1"/>
                </a:solidFill>
                <a:latin typeface="Bookman Old Style" panose="02050604050505020204" pitchFamily="18" charset="0"/>
              </a:rPr>
              <a:t>аварія</a:t>
            </a:r>
            <a:r>
              <a:rPr lang="ru-RU" dirty="0" smtClean="0">
                <a:solidFill>
                  <a:schemeClr val="bg1"/>
                </a:solidFill>
                <a:latin typeface="Bookman Old Style" panose="02050604050505020204" pitchFamily="18" charset="0"/>
              </a:rPr>
              <a:t> на АЕС "Фукусіма-1" </a:t>
            </a:r>
            <a:r>
              <a:rPr lang="ru-RU" dirty="0" err="1" smtClean="0">
                <a:solidFill>
                  <a:schemeClr val="bg1"/>
                </a:solidFill>
                <a:latin typeface="Bookman Old Style" panose="02050604050505020204" pitchFamily="18" charset="0"/>
              </a:rPr>
              <a:t>майже</a:t>
            </a:r>
            <a:r>
              <a:rPr lang="ru-RU" dirty="0" smtClean="0">
                <a:solidFill>
                  <a:schemeClr val="bg1"/>
                </a:solidFill>
                <a:latin typeface="Bookman Old Style" panose="02050604050505020204" pitchFamily="18" charset="0"/>
              </a:rPr>
              <a:t> на </a:t>
            </a:r>
            <a:r>
              <a:rPr lang="ru-RU" dirty="0" err="1" smtClean="0">
                <a:solidFill>
                  <a:schemeClr val="bg1"/>
                </a:solidFill>
                <a:latin typeface="Bookman Old Style" panose="02050604050505020204" pitchFamily="18" charset="0"/>
              </a:rPr>
              <a:t>третину</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скоротили</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потік</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іноземних</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туристів</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що</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відвідали</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Японію</a:t>
            </a:r>
            <a:r>
              <a:rPr lang="ru-RU" dirty="0" smtClean="0">
                <a:solidFill>
                  <a:schemeClr val="bg1"/>
                </a:solidFill>
                <a:latin typeface="Bookman Old Style" panose="02050604050505020204" pitchFamily="18" charset="0"/>
              </a:rPr>
              <a:t> в 2011 </a:t>
            </a:r>
            <a:r>
              <a:rPr lang="ru-RU" dirty="0" err="1" smtClean="0">
                <a:solidFill>
                  <a:schemeClr val="bg1"/>
                </a:solidFill>
                <a:latin typeface="Bookman Old Style" panose="02050604050505020204" pitchFamily="18" charset="0"/>
              </a:rPr>
              <a:t>році</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Це</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найбільш</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різке</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річне</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зниження</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даного</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показника</a:t>
            </a:r>
            <a:r>
              <a:rPr lang="ru-RU" dirty="0" smtClean="0">
                <a:solidFill>
                  <a:schemeClr val="bg1"/>
                </a:solidFill>
                <a:latin typeface="Bookman Old Style" panose="02050604050505020204" pitchFamily="18" charset="0"/>
              </a:rPr>
              <a:t> з 1971 року.</a:t>
            </a:r>
          </a:p>
        </p:txBody>
      </p:sp>
      <p:sp>
        <p:nvSpPr>
          <p:cNvPr id="6" name="TextBox 5"/>
          <p:cNvSpPr txBox="1"/>
          <p:nvPr/>
        </p:nvSpPr>
        <p:spPr>
          <a:xfrm>
            <a:off x="294468" y="4604577"/>
            <a:ext cx="11608230" cy="1200329"/>
          </a:xfrm>
          <a:prstGeom prst="rect">
            <a:avLst/>
          </a:prstGeom>
          <a:noFill/>
        </p:spPr>
        <p:txBody>
          <a:bodyPr wrap="square" rtlCol="0">
            <a:spAutoFit/>
          </a:bodyPr>
          <a:lstStyle/>
          <a:p>
            <a:pPr marL="285750" indent="-285750">
              <a:buFont typeface="Wingdings" panose="05000000000000000000" pitchFamily="2" charset="2"/>
              <a:buChar char="q"/>
            </a:pPr>
            <a:r>
              <a:rPr lang="uk-UA" dirty="0" smtClean="0">
                <a:solidFill>
                  <a:schemeClr val="bg1"/>
                </a:solidFill>
                <a:latin typeface="Bookman Old Style" panose="02050604050505020204" pitchFamily="18" charset="0"/>
              </a:rPr>
              <a:t>Після критики за нездатність проявити якості керівника під час кризи, викликаної руйнівним землетрусом, цунамі і катастрофою на АЕС, у вересні 2011 року подав у відставку прем’єр-міністр Японії Наото Кан. Разом з ним помінявся весь склад уряду.</a:t>
            </a:r>
          </a:p>
          <a:p>
            <a:endParaRPr lang="ru-RU" dirty="0"/>
          </a:p>
        </p:txBody>
      </p:sp>
      <p:sp>
        <p:nvSpPr>
          <p:cNvPr id="7" name="TextBox 6"/>
          <p:cNvSpPr txBox="1"/>
          <p:nvPr/>
        </p:nvSpPr>
        <p:spPr>
          <a:xfrm>
            <a:off x="294468" y="5680919"/>
            <a:ext cx="11375756" cy="923330"/>
          </a:xfrm>
          <a:prstGeom prst="rect">
            <a:avLst/>
          </a:prstGeom>
          <a:noFill/>
        </p:spPr>
        <p:txBody>
          <a:bodyPr wrap="square" rtlCol="0">
            <a:spAutoFit/>
          </a:bodyPr>
          <a:lstStyle/>
          <a:p>
            <a:pPr marL="285750" indent="-285750">
              <a:buFont typeface="Wingdings" panose="05000000000000000000" pitchFamily="2" charset="2"/>
              <a:buChar char="q"/>
            </a:pPr>
            <a:r>
              <a:rPr lang="ru-RU" dirty="0" err="1" smtClean="0">
                <a:solidFill>
                  <a:schemeClr val="bg1"/>
                </a:solidFill>
                <a:latin typeface="Bookman Old Style" panose="02050604050505020204" pitchFamily="18" charset="0"/>
              </a:rPr>
              <a:t>Також</a:t>
            </a:r>
            <a:r>
              <a:rPr lang="ru-RU" dirty="0" smtClean="0">
                <a:solidFill>
                  <a:schemeClr val="bg1"/>
                </a:solidFill>
                <a:latin typeface="Bookman Old Style" panose="02050604050505020204" pitchFamily="18" charset="0"/>
              </a:rPr>
              <a:t> подав у </a:t>
            </a:r>
            <a:r>
              <a:rPr lang="ru-RU" dirty="0" err="1" smtClean="0">
                <a:solidFill>
                  <a:schemeClr val="bg1"/>
                </a:solidFill>
                <a:latin typeface="Bookman Old Style" panose="02050604050505020204" pitchFamily="18" charset="0"/>
              </a:rPr>
              <a:t>відставку</a:t>
            </a:r>
            <a:r>
              <a:rPr lang="ru-RU" dirty="0" smtClean="0">
                <a:solidFill>
                  <a:schemeClr val="bg1"/>
                </a:solidFill>
                <a:latin typeface="Bookman Old Style" panose="02050604050505020204" pitchFamily="18" charset="0"/>
              </a:rPr>
              <a:t> президент </a:t>
            </a:r>
            <a:r>
              <a:rPr lang="ru-RU" dirty="0" err="1" smtClean="0">
                <a:solidFill>
                  <a:schemeClr val="bg1"/>
                </a:solidFill>
                <a:latin typeface="Bookman Old Style" panose="02050604050505020204" pitchFamily="18" charset="0"/>
              </a:rPr>
              <a:t>компанії</a:t>
            </a:r>
            <a:r>
              <a:rPr lang="ru-RU" dirty="0" smtClean="0">
                <a:solidFill>
                  <a:schemeClr val="bg1"/>
                </a:solidFill>
                <a:latin typeface="Bookman Old Style" panose="02050604050505020204" pitchFamily="18" charset="0"/>
              </a:rPr>
              <a:t>-оператора </a:t>
            </a:r>
            <a:r>
              <a:rPr lang="ru-RU" dirty="0" err="1" smtClean="0">
                <a:solidFill>
                  <a:schemeClr val="bg1"/>
                </a:solidFill>
                <a:latin typeface="Bookman Old Style" panose="02050604050505020204" pitchFamily="18" charset="0"/>
              </a:rPr>
              <a:t>аварійної</a:t>
            </a:r>
            <a:r>
              <a:rPr lang="ru-RU" dirty="0" smtClean="0">
                <a:solidFill>
                  <a:schemeClr val="bg1"/>
                </a:solidFill>
                <a:latin typeface="Bookman Old Style" panose="02050604050505020204" pitchFamily="18" charset="0"/>
              </a:rPr>
              <a:t> АЕС «Фукусіма-1» TEPCO. </a:t>
            </a:r>
            <a:r>
              <a:rPr lang="ru-RU" dirty="0" err="1" smtClean="0">
                <a:solidFill>
                  <a:schemeClr val="bg1"/>
                </a:solidFill>
                <a:latin typeface="Bookman Old Style" panose="02050604050505020204" pitchFamily="18" charset="0"/>
              </a:rPr>
              <a:t>Він</a:t>
            </a:r>
            <a:r>
              <a:rPr lang="ru-RU" dirty="0" smtClean="0">
                <a:solidFill>
                  <a:schemeClr val="bg1"/>
                </a:solidFill>
                <a:latin typeface="Bookman Old Style" panose="02050604050505020204" pitchFamily="18" charset="0"/>
              </a:rPr>
              <a:t> взяв на себе </a:t>
            </a:r>
            <a:r>
              <a:rPr lang="ru-RU" dirty="0" err="1" smtClean="0">
                <a:solidFill>
                  <a:schemeClr val="bg1"/>
                </a:solidFill>
                <a:latin typeface="Bookman Old Style" panose="02050604050505020204" pitchFamily="18" charset="0"/>
              </a:rPr>
              <a:t>відповідальність</a:t>
            </a:r>
            <a:r>
              <a:rPr lang="ru-RU" dirty="0" smtClean="0">
                <a:solidFill>
                  <a:schemeClr val="bg1"/>
                </a:solidFill>
                <a:latin typeface="Bookman Old Style" panose="02050604050505020204" pitchFamily="18" charset="0"/>
              </a:rPr>
              <a:t> за </a:t>
            </a:r>
            <a:r>
              <a:rPr lang="ru-RU" dirty="0" err="1" smtClean="0">
                <a:solidFill>
                  <a:schemeClr val="bg1"/>
                </a:solidFill>
                <a:latin typeface="Bookman Old Style" panose="02050604050505020204" pitchFamily="18" charset="0"/>
              </a:rPr>
              <a:t>атомну</a:t>
            </a:r>
            <a:r>
              <a:rPr lang="ru-RU" dirty="0" smtClean="0">
                <a:solidFill>
                  <a:schemeClr val="bg1"/>
                </a:solidFill>
                <a:latin typeface="Bookman Old Style" panose="02050604050505020204" pitchFamily="18" charset="0"/>
              </a:rPr>
              <a:t> кризу, яка </a:t>
            </a:r>
            <a:r>
              <a:rPr lang="ru-RU" dirty="0" err="1" smtClean="0">
                <a:solidFill>
                  <a:schemeClr val="bg1"/>
                </a:solidFill>
                <a:latin typeface="Bookman Old Style" panose="02050604050505020204" pitchFamily="18" charset="0"/>
              </a:rPr>
              <a:t>охопила</a:t>
            </a:r>
            <a:r>
              <a:rPr lang="ru-RU" dirty="0" smtClean="0">
                <a:solidFill>
                  <a:schemeClr val="bg1"/>
                </a:solidFill>
                <a:latin typeface="Bookman Old Style" panose="02050604050505020204" pitchFamily="18" charset="0"/>
              </a:rPr>
              <a:t> </a:t>
            </a:r>
            <a:r>
              <a:rPr lang="ru-RU" dirty="0" err="1" smtClean="0">
                <a:solidFill>
                  <a:schemeClr val="bg1"/>
                </a:solidFill>
                <a:latin typeface="Bookman Old Style" panose="02050604050505020204" pitchFamily="18" charset="0"/>
              </a:rPr>
              <a:t>Японію</a:t>
            </a:r>
            <a:r>
              <a:rPr lang="ru-RU" dirty="0" smtClean="0">
                <a:solidFill>
                  <a:schemeClr val="bg1"/>
                </a:solidFill>
                <a:latin typeface="Bookman Old Style" panose="02050604050505020204" pitchFamily="18" charset="0"/>
              </a:rPr>
              <a:t>.</a:t>
            </a:r>
          </a:p>
          <a:p>
            <a:endParaRPr lang="ru-RU" dirty="0"/>
          </a:p>
        </p:txBody>
      </p:sp>
      <p:sp>
        <p:nvSpPr>
          <p:cNvPr id="8" name="TextBox 7"/>
          <p:cNvSpPr txBox="1"/>
          <p:nvPr/>
        </p:nvSpPr>
        <p:spPr>
          <a:xfrm>
            <a:off x="294468" y="2577481"/>
            <a:ext cx="11375756" cy="923330"/>
          </a:xfrm>
          <a:prstGeom prst="rect">
            <a:avLst/>
          </a:prstGeom>
          <a:noFill/>
        </p:spPr>
        <p:txBody>
          <a:bodyPr wrap="square" rtlCol="0">
            <a:spAutoFit/>
          </a:bodyPr>
          <a:lstStyle/>
          <a:p>
            <a:pPr marL="285750" indent="-285750">
              <a:buFont typeface="Wingdings" panose="05000000000000000000" pitchFamily="2" charset="2"/>
              <a:buChar char="q"/>
            </a:pPr>
            <a:r>
              <a:rPr lang="uk-UA" dirty="0" smtClean="0">
                <a:solidFill>
                  <a:schemeClr val="bg1"/>
                </a:solidFill>
                <a:latin typeface="Bookman Old Style" panose="02050604050505020204" pitchFamily="18" charset="0"/>
              </a:rPr>
              <a:t>За підсумками 2011 року у Японії було відзначено торговий дефіцит - вперше за 30 років. Це пов'язують саме з втратами економіки через землетрус і цунамі.</a:t>
            </a:r>
          </a:p>
          <a:p>
            <a:endParaRPr lang="ru-RU" dirty="0"/>
          </a:p>
        </p:txBody>
      </p:sp>
    </p:spTree>
    <p:extLst>
      <p:ext uri="{BB962C8B-B14F-4D97-AF65-F5344CB8AC3E}">
        <p14:creationId xmlns:p14="http://schemas.microsoft.com/office/powerpoint/2010/main" val="39379388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50"/>
                                        <p:tgtEl>
                                          <p:spTgt spid="8"/>
                                        </p:tgtEl>
                                      </p:cBhvr>
                                    </p:animEffect>
                                  </p:childTnLst>
                                </p:cTn>
                              </p:par>
                            </p:childTnLst>
                          </p:cTn>
                        </p:par>
                        <p:par>
                          <p:cTn id="16" fill="hold">
                            <p:stCondLst>
                              <p:cond delay="2750"/>
                            </p:stCondLst>
                            <p:childTnLst>
                              <p:par>
                                <p:cTn id="17" presetID="10" presetClass="entr" presetSubtype="0" fill="hold" grpId="0" nodeType="after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250"/>
                                        <p:tgtEl>
                                          <p:spTgt spid="5"/>
                                        </p:tgtEl>
                                      </p:cBhvr>
                                    </p:animEffect>
                                  </p:childTnLst>
                                </p:cTn>
                              </p:par>
                            </p:childTnLst>
                          </p:cTn>
                        </p:par>
                        <p:par>
                          <p:cTn id="20" fill="hold">
                            <p:stCondLst>
                              <p:cond delay="4750"/>
                            </p:stCondLst>
                            <p:childTnLst>
                              <p:par>
                                <p:cTn id="21" presetID="10" presetClass="entr" presetSubtype="0" fill="hold" grpId="0" nodeType="afterEffect">
                                  <p:stCondLst>
                                    <p:cond delay="75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250"/>
                                        <p:tgtEl>
                                          <p:spTgt spid="6"/>
                                        </p:tgtEl>
                                      </p:cBhvr>
                                    </p:animEffect>
                                  </p:childTnLst>
                                </p:cTn>
                              </p:par>
                            </p:childTnLst>
                          </p:cTn>
                        </p:par>
                        <p:par>
                          <p:cTn id="24" fill="hold">
                            <p:stCondLst>
                              <p:cond delay="6750"/>
                            </p:stCondLst>
                            <p:childTnLst>
                              <p:par>
                                <p:cTn id="25" presetID="10" presetClass="entr" presetSubtype="0" fill="hold" grpId="0" nodeType="afterEffect">
                                  <p:stCondLst>
                                    <p:cond delay="7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9648" y="2796854"/>
            <a:ext cx="8643713" cy="1107996"/>
          </a:xfrm>
          <a:prstGeom prst="rect">
            <a:avLst/>
          </a:prstGeom>
          <a:noFill/>
        </p:spPr>
        <p:txBody>
          <a:bodyPr wrap="none" lIns="91440" tIns="45720" rIns="91440" bIns="45720">
            <a:spAutoFit/>
          </a:bodyPr>
          <a:lstStyle/>
          <a:p>
            <a:pPr algn="ctr"/>
            <a:r>
              <a:rPr lang="uk-UA" sz="6600" b="1" cap="none" spc="0"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Bookman Old Style" panose="02050604050505020204" pitchFamily="18" charset="0"/>
              </a:rPr>
              <a:t>Дякуємо за увагу!</a:t>
            </a:r>
            <a:endParaRPr lang="ru-RU" sz="66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Bookman Old Style" panose="02050604050505020204" pitchFamily="18" charset="0"/>
            </a:endParaRPr>
          </a:p>
        </p:txBody>
      </p:sp>
    </p:spTree>
    <p:extLst>
      <p:ext uri="{BB962C8B-B14F-4D97-AF65-F5344CB8AC3E}">
        <p14:creationId xmlns:p14="http://schemas.microsoft.com/office/powerpoint/2010/main" val="22005603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455</Words>
  <Application>Microsoft Office PowerPoint</Application>
  <PresentationFormat>Широкоэкранный</PresentationFormat>
  <Paragraphs>19</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Bookman Old Style</vt:lpstr>
      <vt:lpstr>Calibri</vt:lpstr>
      <vt:lpstr>Calibri Light</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FeD</dc:creator>
  <cp:lastModifiedBy>FeD</cp:lastModifiedBy>
  <cp:revision>8</cp:revision>
  <dcterms:created xsi:type="dcterms:W3CDTF">2015-04-02T16:00:43Z</dcterms:created>
  <dcterms:modified xsi:type="dcterms:W3CDTF">2015-04-02T17:06:38Z</dcterms:modified>
</cp:coreProperties>
</file>