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8" autoAdjust="0"/>
  </p:normalViewPr>
  <p:slideViewPr>
    <p:cSldViewPr>
      <p:cViewPr varScale="1">
        <p:scale>
          <a:sx n="67" d="100"/>
          <a:sy n="67" d="100"/>
        </p:scale>
        <p:origin x="-91" y="-30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F334-7A2A-4C1D-9DE3-65C146D3FAB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3FAA-C830-4B50-9F00-309520719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F334-7A2A-4C1D-9DE3-65C146D3FAB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3FAA-C830-4B50-9F00-309520719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F334-7A2A-4C1D-9DE3-65C146D3FAB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3FAA-C830-4B50-9F00-309520719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F334-7A2A-4C1D-9DE3-65C146D3FAB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3FAA-C830-4B50-9F00-309520719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F334-7A2A-4C1D-9DE3-65C146D3FAB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3FAA-C830-4B50-9F00-309520719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F334-7A2A-4C1D-9DE3-65C146D3FAB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3FAA-C830-4B50-9F00-309520719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F334-7A2A-4C1D-9DE3-65C146D3FAB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3FAA-C830-4B50-9F00-309520719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F334-7A2A-4C1D-9DE3-65C146D3FAB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3FAA-C830-4B50-9F00-309520719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F334-7A2A-4C1D-9DE3-65C146D3FAB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3FAA-C830-4B50-9F00-309520719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F334-7A2A-4C1D-9DE3-65C146D3FAB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3FAA-C830-4B50-9F00-309520719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F334-7A2A-4C1D-9DE3-65C146D3FAB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3FAA-C830-4B50-9F00-309520719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DF334-7A2A-4C1D-9DE3-65C146D3FAB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A3FAA-C830-4B50-9F00-309520719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929322" y="4572008"/>
            <a:ext cx="2928958" cy="16430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одержимое 3" descr="Презентацияjp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23291"/>
            <a:ext cx="9144001" cy="698129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358246" cy="150015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«Карл Маркс –автор теории</a:t>
            </a: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прибавочной стоимости» </a:t>
            </a: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6148366" y="4572008"/>
            <a:ext cx="2995634" cy="1625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/>
              <a:t>Подготовила</a:t>
            </a:r>
          </a:p>
          <a:p>
            <a:pPr>
              <a:buNone/>
            </a:pPr>
            <a:r>
              <a:rPr lang="ru-RU" sz="2400" i="1" dirty="0" smtClean="0"/>
              <a:t>Ученица 11 класса</a:t>
            </a:r>
          </a:p>
          <a:p>
            <a:pPr>
              <a:buNone/>
            </a:pPr>
            <a:r>
              <a:rPr lang="ru-RU" sz="2400" i="1" dirty="0" err="1" smtClean="0"/>
              <a:t>Борейко</a:t>
            </a:r>
            <a:r>
              <a:rPr lang="ru-RU" sz="2400" i="1" dirty="0" smtClean="0"/>
              <a:t> Мария</a:t>
            </a:r>
            <a:endParaRPr lang="ru-RU" sz="2400" i="1" dirty="0"/>
          </a:p>
        </p:txBody>
      </p:sp>
      <p:pic>
        <p:nvPicPr>
          <p:cNvPr id="11" name="Содержимое 13" descr="225px-Karl_Marx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071546"/>
            <a:ext cx="3929090" cy="558803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езентацияjp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Скругленный прямоугольник 6"/>
          <p:cNvSpPr/>
          <p:nvPr/>
        </p:nvSpPr>
        <p:spPr>
          <a:xfrm>
            <a:off x="357158" y="500042"/>
            <a:ext cx="8501122" cy="5429288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85720" y="928670"/>
            <a:ext cx="8329642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Главный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вывод Маркса </a:t>
            </a:r>
            <a:r>
              <a:rPr lang="ru-RU" sz="3200" dirty="0" smtClean="0"/>
              <a:t>из этой теории состоял в том, что невозможно примирить буржуазию и пролетариат в рамках существующей системы</a:t>
            </a:r>
            <a:r>
              <a:rPr lang="ru-RU" sz="3200" dirty="0" smtClean="0"/>
              <a:t>.</a:t>
            </a:r>
            <a:r>
              <a:rPr lang="ru-RU" sz="3200" dirty="0" smtClean="0"/>
              <a:t> Таким образом, хотя внешне отношения капиталиста и наемного рабочего выглядят как равноправные, в </a:t>
            </a:r>
            <a:r>
              <a:rPr lang="ru-RU" sz="3200" dirty="0" smtClean="0"/>
              <a:t>действительности же </a:t>
            </a:r>
            <a:r>
              <a:rPr lang="ru-RU" sz="3200" dirty="0" smtClean="0"/>
              <a:t>за ними скрывается факт эксплуатации наемного труда капиталом.</a:t>
            </a:r>
            <a:endParaRPr lang="ru-RU" sz="32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езентацияjp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285720" y="500042"/>
            <a:ext cx="8643966" cy="47149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Содержимое 12" descr="1305052787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786578" y="4429132"/>
            <a:ext cx="1878536" cy="2204892"/>
          </a:xfr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472518" cy="514353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-</a:t>
            </a:r>
            <a:r>
              <a:rPr lang="ru-RU" sz="2800" dirty="0" smtClean="0">
                <a:latin typeface="+mn-lt"/>
              </a:rPr>
              <a:t>    родился  5 мая 1818г. в семье адвоката Генриха Маркса;</a:t>
            </a:r>
            <a:br>
              <a:rPr lang="ru-RU" sz="2800" dirty="0" smtClean="0">
                <a:latin typeface="+mn-lt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-</a:t>
            </a:r>
            <a:r>
              <a:rPr lang="ru-RU" sz="2800" dirty="0" smtClean="0">
                <a:latin typeface="+mn-lt"/>
              </a:rPr>
              <a:t>    в 1830—1835гг. Карл посещал гимназию Фридриха- Вильгельма города Трир, которую закончил в 17-летнем возрасте;</a:t>
            </a:r>
            <a:br>
              <a:rPr lang="ru-RU" sz="2800" dirty="0" smtClean="0">
                <a:latin typeface="+mn-lt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-   </a:t>
            </a:r>
            <a:r>
              <a:rPr lang="ru-RU" sz="2800" dirty="0" smtClean="0">
                <a:latin typeface="+mn-lt"/>
              </a:rPr>
              <a:t>окончив гимназию в Трире, поступил в университет, сначала в Бонне, где проучился два семестра, потом в Берлине, где изучал юридические науки, но впоследствии увлекся историей и философией;</a:t>
            </a:r>
            <a:br>
              <a:rPr lang="ru-RU" sz="2800" dirty="0" smtClean="0">
                <a:latin typeface="+mn-lt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- </a:t>
            </a:r>
            <a:r>
              <a:rPr lang="ru-RU" sz="2800" dirty="0" smtClean="0">
                <a:latin typeface="+mn-lt"/>
              </a:rPr>
              <a:t> в 1836г. обручился с </a:t>
            </a:r>
            <a:r>
              <a:rPr lang="ru-RU" sz="2800" dirty="0" err="1" smtClean="0">
                <a:latin typeface="+mn-lt"/>
              </a:rPr>
              <a:t>Женни</a:t>
            </a:r>
            <a:r>
              <a:rPr lang="ru-RU" sz="2800" dirty="0" smtClean="0">
                <a:latin typeface="+mn-lt"/>
              </a:rPr>
              <a:t>  фон </a:t>
            </a:r>
            <a:r>
              <a:rPr lang="ru-RU" sz="2800" dirty="0" err="1" smtClean="0">
                <a:latin typeface="+mn-lt"/>
              </a:rPr>
              <a:t>Вестфален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Презентацияjp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357158" y="2357430"/>
            <a:ext cx="8215370" cy="335758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Содержимое 11" descr="0219-a.800x6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2817274" cy="20002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392909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2800" dirty="0" smtClean="0"/>
              <a:t>в 1841г. окончил Берлинский университет экстерном;</a:t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-  </a:t>
            </a:r>
            <a:r>
              <a:rPr lang="ru-RU" sz="2800" dirty="0" smtClean="0"/>
              <a:t>в1842—1843 гг. работал журналистом и редактором  газеты </a:t>
            </a:r>
            <a:r>
              <a:rPr lang="en-US" sz="2800" dirty="0" smtClean="0"/>
              <a:t>«Rheinische Zeitung»</a:t>
            </a:r>
            <a:r>
              <a:rPr lang="ru-RU" sz="2800" dirty="0" smtClean="0"/>
              <a:t>(в статьях критиковал правительство) </a:t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u-RU" sz="2800" dirty="0" smtClean="0"/>
              <a:t> в1843г. Маркс подружился с Генрихом Гейне и Фридрихом Энгельсом;</a:t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2800" dirty="0" smtClean="0"/>
              <a:t>1848г. организовал   выпуск ежедневной революционной газеты «Neue Rheinische Zeitung»;</a:t>
            </a:r>
            <a:br>
              <a:rPr lang="ru-RU" sz="2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00364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езентацияjp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285720" y="428604"/>
            <a:ext cx="8215370" cy="37147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Содержимое 5" descr="1305052787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500826" y="3786190"/>
            <a:ext cx="2214578" cy="2599314"/>
          </a:xfr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385765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smtClean="0"/>
              <a:t>В 1850-х годах Карл Маркс приступил к систематической разработке своей экономической теории, интенсивно занимался в библиотеке Британского музея;</a:t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smtClean="0"/>
              <a:t>В мае 1867 года вышел в свет первый том «Капитала»,написанного Марксом;</a:t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u-RU" sz="2800" dirty="0" smtClean="0"/>
              <a:t> умер в Лондоне в 1883 году в возрасте 64 </a:t>
            </a:r>
            <a:r>
              <a:rPr lang="ru-RU" sz="2800" dirty="0" smtClean="0"/>
              <a:t>лет</a:t>
            </a:r>
            <a:endParaRPr lang="ru-RU" sz="2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7" descr="Презентация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6146" name="Picture 2" descr="http://upload.wikimedia.org/wikipedia/commons/b/b6/Kapital_titel_bd1.png?uselang=ru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6716" y="2674000"/>
            <a:ext cx="2711168" cy="396971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785786" y="1643050"/>
            <a:ext cx="8072494" cy="125729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Основной экономический труд К. Маркса «Капитал» состоит из четырех томов.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71480"/>
            <a:ext cx="8205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Обзор «Капитала» 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Маркса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езентацияjp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Скругленный прямоугольник 8"/>
          <p:cNvSpPr/>
          <p:nvPr/>
        </p:nvSpPr>
        <p:spPr>
          <a:xfrm>
            <a:off x="357158" y="642918"/>
            <a:ext cx="8572560" cy="2786082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3571876"/>
            <a:ext cx="8215370" cy="178595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В первом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томе</a:t>
            </a:r>
            <a:r>
              <a:rPr lang="ru-RU" sz="2800" dirty="0" smtClean="0">
                <a:latin typeface="+mn-lt"/>
              </a:rPr>
              <a:t>,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>названном «Процесс производства капитала», Маркс рассматривает стоимость, лежащую в основе цены, стоимость рабочей силы и ее заработную плату, прибавочную стоимость  – основу прибыли, это понятие является центральным в его теории. 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Второй том</a:t>
            </a:r>
            <a:r>
              <a:rPr lang="ru-RU" sz="2800" dirty="0" smtClean="0">
                <a:latin typeface="+mn-lt"/>
              </a:rPr>
              <a:t>, «Процесс обращения капитала», посвящен анализу движения капитала, его оборота и </a:t>
            </a:r>
            <a:r>
              <a:rPr lang="ru-RU" sz="2800" dirty="0" smtClean="0">
                <a:latin typeface="+mn-lt"/>
              </a:rPr>
              <a:t>кругооборота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+mn-lt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езентацияjp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Скругленный прямоугольник 10"/>
          <p:cNvSpPr/>
          <p:nvPr/>
        </p:nvSpPr>
        <p:spPr>
          <a:xfrm>
            <a:off x="357158" y="3214686"/>
            <a:ext cx="8429684" cy="18573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357166"/>
            <a:ext cx="8429684" cy="27860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В третьем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томе</a:t>
            </a:r>
            <a:r>
              <a:rPr lang="ru-RU" sz="2800" dirty="0" smtClean="0"/>
              <a:t>, «Процесс капиталистического производства, взятый в целом», рассматривается процесс распределения прибавочной стоимости (ее превращенных форм) между получателями прибыли, процента, торговой прибыли, земельной ренты. Показан механизм трансформации стоимости товара в цену производства. </a:t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Четвертый том</a:t>
            </a:r>
            <a:r>
              <a:rPr lang="ru-RU" sz="2800" dirty="0" smtClean="0"/>
              <a:t>, «Теории прибавочной стоимости», содержит критический обзор экономических теорий с точки зрения трактовки существа и форм распределения прибавочной </a:t>
            </a:r>
            <a:r>
              <a:rPr lang="ru-RU" sz="2800" dirty="0" smtClean="0"/>
              <a:t>стоимости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f3ced7605d70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86380" y="4714884"/>
            <a:ext cx="3460605" cy="2143116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езентацияjp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57232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Теория прибавочной стоимости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742920" y="1285860"/>
            <a:ext cx="8401080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200" dirty="0" smtClean="0"/>
              <a:t>Прибавочная </a:t>
            </a:r>
            <a:r>
              <a:rPr lang="ru-RU" sz="3200" dirty="0" smtClean="0"/>
              <a:t>стоимость лежит в основе доходов владельцев капитала – предпринимательской прибыли, торговой прибыли, процента</a:t>
            </a:r>
            <a:r>
              <a:rPr lang="ru-RU" sz="3200" dirty="0" smtClean="0"/>
              <a:t>.</a:t>
            </a:r>
          </a:p>
          <a:p>
            <a:pPr>
              <a:buNone/>
            </a:pPr>
            <a:r>
              <a:rPr lang="ru-RU" sz="3200" dirty="0" smtClean="0"/>
              <a:t>    Предпосылкой </a:t>
            </a:r>
            <a:r>
              <a:rPr lang="ru-RU" sz="3200" dirty="0" smtClean="0"/>
              <a:t>производства прибавочной стоимости является превращение рабочей силы в </a:t>
            </a:r>
            <a:r>
              <a:rPr lang="ru-RU" sz="3200" dirty="0" smtClean="0"/>
              <a:t>товар</a:t>
            </a:r>
            <a:r>
              <a:rPr lang="ru-RU" sz="3200" dirty="0" smtClean="0"/>
              <a:t> 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езентацияjp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Скругленный прямоугольник 6"/>
          <p:cNvSpPr/>
          <p:nvPr/>
        </p:nvSpPr>
        <p:spPr>
          <a:xfrm>
            <a:off x="2857488" y="2928934"/>
            <a:ext cx="6072230" cy="321471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786050" y="3500438"/>
            <a:ext cx="6215106" cy="235745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/>
              <a:t>      Действие </a:t>
            </a:r>
            <a:r>
              <a:rPr lang="ru-RU" sz="2000" dirty="0" smtClean="0"/>
              <a:t>этого механизма заключается в том, что неэквивалентный по существу обмен деятельностью между рабочим и капиталистом, между трудом и капиталом, осуществляется в действительности на основе закона стоимости, т. е. на основе обмена эквивалентов — товаров, имеющих одинаковую </a:t>
            </a:r>
            <a:r>
              <a:rPr lang="ru-RU" sz="2000" dirty="0" smtClean="0"/>
              <a:t>стоимость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571480"/>
            <a:ext cx="6143668" cy="2071702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Маркс детально прослеживал процесс создания прибавочной стоимости. Центральной проблемой </a:t>
            </a:r>
            <a:r>
              <a:rPr lang="ru-RU" dirty="0" smtClean="0"/>
              <a:t>теории является </a:t>
            </a:r>
            <a:r>
              <a:rPr lang="ru-RU" dirty="0" smtClean="0"/>
              <a:t>объяснение механизма капиталистической эксплуатации на основе товарно-денежных отношений в буржуазном обществе. </a:t>
            </a:r>
            <a:endParaRPr lang="ru-RU" dirty="0"/>
          </a:p>
        </p:txBody>
      </p:sp>
      <p:pic>
        <p:nvPicPr>
          <p:cNvPr id="13" name="Содержимое 6" descr="0_64ceb_4942e49e_ori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4357694"/>
            <a:ext cx="3048006" cy="2218949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282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«Карл Маркс –автор теории прибавочной стоимости»  </vt:lpstr>
      <vt:lpstr>-    родился  5 мая 1818г. в семье адвоката Генриха Маркса; -    в 1830—1835гг. Карл посещал гимназию Фридриха- Вильгельма города Трир, которую закончил в 17-летнем возрасте; -   окончив гимназию в Трире, поступил в университет, сначала в Бонне, где проучился два семестра, потом в Берлине, где изучал юридические науки, но впоследствии увлекся историей и философией; -  в 1836г. обручился с Женни  фон Вестфален</vt:lpstr>
      <vt:lpstr>- в 1841г. окончил Берлинский университет экстерном; -  в1842—1843 гг. работал журналистом и редактором  газеты «Rheinische Zeitung»(в статьях критиковал правительство)  - в1843г. Маркс подружился с Генрихом Гейне и Фридрихом Энгельсом; - 1848г. организовал   выпуск ежедневной революционной газеты «Neue Rheinische Zeitung»;  </vt:lpstr>
      <vt:lpstr>- В 1850-х годах Карл Маркс приступил к систематической разработке своей экономической теории, интенсивно занимался в библиотеке Британского музея; - В мае 1867 года вышел в свет первый том «Капитала»,написанного Марксом; - умер в Лондоне в 1883 году в возрасте 64 лет</vt:lpstr>
      <vt:lpstr>Слайд 5</vt:lpstr>
      <vt:lpstr>В первом томе, названном «Процесс производства капитала», Маркс рассматривает стоимость, лежащую в основе цены, стоимость рабочей силы и ее заработную плату, прибавочную стоимость  – основу прибыли, это понятие является центральным в его теории.   Второй том, «Процесс обращения капитала», посвящен анализу движения капитала, его оборота и кругооборота   </vt:lpstr>
      <vt:lpstr>В третьем томе, «Процесс капиталистического производства, взятый в целом», рассматривается процесс распределения прибавочной стоимости (ее превращенных форм) между получателями прибыли, процента, торговой прибыли, земельной ренты. Показан механизм трансформации стоимости товара в цену производства.   Четвертый том, «Теории прибавочной стоимости», содержит критический обзор экономических теорий с точки зрения трактовки существа и форм распределения прибавочной стоимости </vt:lpstr>
      <vt:lpstr>Теория прибавочной стоимости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54</cp:revision>
  <dcterms:created xsi:type="dcterms:W3CDTF">2013-12-08T19:11:32Z</dcterms:created>
  <dcterms:modified xsi:type="dcterms:W3CDTF">2013-12-10T22:01:38Z</dcterms:modified>
</cp:coreProperties>
</file>