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BF6BAF-B617-4ADF-8E96-CC145462B0A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B35DE41-3709-40D0-913E-33F90F7D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AlfredNobel_adjusted.jp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4%D0%B8%D0%BD%D0%B0%D0%BC%D0%B8%D1%8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4%D0%BE%D0%BB%D0%BB%D0%B0%D1%80_%D0%A1%D0%A8%D0%9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643998" cy="1975104"/>
          </a:xfrm>
        </p:spPr>
        <p:txBody>
          <a:bodyPr>
            <a:prstTxWarp prst="textCanUp">
              <a:avLst/>
            </a:prstTxWarp>
            <a:scene3d>
              <a:camera prst="isometricOffAxis1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Альфред Нобель.</a:t>
            </a:r>
            <a:b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Нобелевская премия.</a:t>
            </a:r>
            <a:endParaRPr lang="ru-RU" sz="6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388" name="Picture 4" descr="http://t2.gstatic.com/images?q=tbn:ANd9GcR0sQ36H4wwhTWTfPkDHd7nnysMfdGQVHvRBTXLU7jDHlR4v91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14818"/>
            <a:ext cx="6143636" cy="2428868"/>
          </a:xfrm>
          <a:prstGeom prst="rect">
            <a:avLst/>
          </a:prstGeom>
          <a:noFill/>
        </p:spPr>
      </p:pic>
      <p:pic>
        <p:nvPicPr>
          <p:cNvPr id="16390" name="Picture 6" descr="http://bypolitics.com/wp-content/uploads/2012/10/%D0%BD%D0%BE%D0%B1%D0%B5%D0%BB%D0%B5%D0%B2%D1%81%D0%BA%D0%B0%D1%8F-%D0%BF%D1%80%D0%B5%D0%BC%D0%B8%D1%8F-%D0%BC%D0%B8%D1%80%D0%B0-%D0%B4%D0%BB%D1%8F-%D0%B5%D1%8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844634"/>
            <a:ext cx="6929454" cy="301336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214290"/>
            <a:ext cx="666329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Нобелевский концерт</a:t>
            </a:r>
            <a:endParaRPr kumimoji="0" lang="ru-RU" sz="32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://daypic.ru/wp-content/uploads/2010/12/0155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31"/>
            <a:ext cx="9144000" cy="5810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02" y="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Эквиваленты Нобелевской премии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500694" y="2143116"/>
            <a:ext cx="36433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Многие области науки остались «неохваченными» Нобелевской премией. В связи с известностью и престижностью Нобелевских премий, наиболее престижные награды в других областях часто неформально называют «Нобелевскими».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gorod48.ru/upload/iblock/207/207b4dbefab2790a62de4bf77593ef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5429250" cy="3400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428604"/>
            <a:ext cx="829893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spc="150" normalizeH="0" baseline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Неоднократное награждение</a:t>
            </a:r>
            <a:endParaRPr kumimoji="0" lang="ru-RU" sz="3200" b="1" i="0" u="none" strike="noStrike" spc="150" normalizeH="0" baseline="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171448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Мария Склодовская-Кюри, по физике в 1903 и по химии в 1911.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Лайнус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по химии в 1954 и премия мира в 1962.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Джон Бардин, две премии по физике, в 1956 и 1972.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Фредерик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Сенгер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две премии по химии, в 1958 и 1980.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telegrafist.org/wp-content/uploads/2013/10/n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857628"/>
            <a:ext cx="5000625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449498"/>
            <a:ext cx="779268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Нобелевская премия в искусстве</a:t>
            </a:r>
            <a:endParaRPr kumimoji="0" lang="ru-RU" sz="44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2886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13 сентября 2008 на территории Днепропетровского университета экономики и права произошло открытие памятного знака — мемориального </a:t>
            </a:r>
            <a:r>
              <a:rPr lang="ru-RU" sz="2800" dirty="0" err="1" smtClean="0"/>
              <a:t>символа</a:t>
            </a:r>
            <a:r>
              <a:rPr lang="ru-RU" sz="2800" dirty="0" err="1"/>
              <a:t>Планета</a:t>
            </a:r>
            <a:r>
              <a:rPr lang="ru-RU" sz="2800" dirty="0"/>
              <a:t> Альфреда Нобеля. Знак представляет собой гранитный монумент, на котором расположена рука, поддерживающая земной шар.</a:t>
            </a:r>
          </a:p>
        </p:txBody>
      </p:sp>
      <p:pic>
        <p:nvPicPr>
          <p:cNvPr id="25603" name="Picture 3" descr="http://www.1rre.ru/upload/iblock/d60/%D0%BD%D0%BE%D0%B1%D0%B5%D0%BB%D0%B5%D0%B2%D1%81%D0%BA%D0%B0%D1%8F%20%D0%BF%D1%80%D0%B5%D0%BC%D0%B8%D1%8F%20%5b%D0%A1%D0%90%D0%99%D0%A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810109"/>
            <a:ext cx="3071834" cy="2047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Шно́белевские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премии,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Игнобельская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премия, 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Антинобелевская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премия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685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— </a:t>
            </a:r>
            <a:r>
              <a:rPr lang="ru-RU" sz="3200" u="sng" dirty="0" smtClean="0"/>
              <a:t>пародия</a:t>
            </a:r>
            <a:r>
              <a:rPr lang="ru-RU" sz="3200" dirty="0"/>
              <a:t> на Нобелевскую премию. Десять </a:t>
            </a:r>
            <a:r>
              <a:rPr lang="ru-RU" sz="3200" dirty="0" err="1"/>
              <a:t>Шнобелевских</a:t>
            </a:r>
            <a:r>
              <a:rPr lang="ru-RU" sz="3200" dirty="0"/>
              <a:t> премий вручаются в начале октября, то есть в то время, когда называются лауреаты настоящей Нобелевской премии, — за достижения, которые сначала вызывают </a:t>
            </a:r>
            <a:r>
              <a:rPr lang="ru-RU" sz="3200" u="sng" dirty="0"/>
              <a:t>смех</a:t>
            </a:r>
            <a:r>
              <a:rPr lang="ru-RU" sz="3200" dirty="0"/>
              <a:t>, а потом заставляют </a:t>
            </a:r>
            <a:r>
              <a:rPr lang="ru-RU" sz="3200" dirty="0" smtClean="0"/>
              <a:t>задуматься.</a:t>
            </a:r>
            <a:endParaRPr lang="ru-RU" sz="3200" dirty="0"/>
          </a:p>
        </p:txBody>
      </p:sp>
      <p:pic>
        <p:nvPicPr>
          <p:cNvPr id="4" name="Picture 2" descr="http://www.mk.ru/upload/iblock_mk/475/fa/0c/54/DETAIL_PICTURE_751493_51705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6004974" cy="4500570"/>
          </a:xfrm>
          <a:prstGeom prst="rect">
            <a:avLst/>
          </a:prstGeom>
          <a:noFill/>
        </p:spPr>
      </p:pic>
      <p:pic>
        <p:nvPicPr>
          <p:cNvPr id="5" name="Picture 4" descr="http://k.img.com.ua/img/forall/i/2013/1379063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2000240"/>
            <a:ext cx="5905500" cy="3933826"/>
          </a:xfrm>
          <a:prstGeom prst="rect">
            <a:avLst/>
          </a:prstGeom>
          <a:noFill/>
        </p:spPr>
      </p:pic>
      <p:pic>
        <p:nvPicPr>
          <p:cNvPr id="7" name="Picture 6" descr="http://www.livestream.ru/l/news/2011/09/30/ignobel/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143116"/>
            <a:ext cx="7143795" cy="3929090"/>
          </a:xfrm>
          <a:prstGeom prst="rect">
            <a:avLst/>
          </a:prstGeom>
          <a:noFill/>
        </p:spPr>
      </p:pic>
      <p:pic>
        <p:nvPicPr>
          <p:cNvPr id="8" name="Picture 8" descr="http://nibler.ru/uploads/users/5204/2012-09-22/otkrytiya-goda-smeshnye-eto-interesno-poznavatelno-kartinki_6795324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ZA" sz="48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^_^</a:t>
            </a:r>
            <a:endParaRPr lang="ru-RU" sz="48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http://img1.liveinternet.ru/images/attach/b/4/104/300/104300203_4646985_article135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4018977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upload.wikimedia.org/wikipedia/commons/thumb/6/6e/AlfredNobel_adjusted.jpg/200px-AlfredNobel_adjus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548" y="571480"/>
            <a:ext cx="40994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785794"/>
            <a:ext cx="47149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Альфред Нобель</a:t>
            </a:r>
            <a:r>
              <a:rPr lang="ru-RU" sz="2400" b="1" i="1" dirty="0"/>
              <a:t> родился 21 октября 1833 года в </a:t>
            </a:r>
            <a:r>
              <a:rPr lang="ru-RU" sz="2400" b="1" i="1" dirty="0" smtClean="0"/>
              <a:t>Стокгольме,</a:t>
            </a:r>
            <a:r>
              <a:rPr lang="ru-RU" sz="2400" b="1" i="1" dirty="0"/>
              <a:t> </a:t>
            </a:r>
            <a:r>
              <a:rPr lang="ru-RU" sz="2400" b="1" i="1" dirty="0" smtClean="0"/>
              <a:t>Швеция, </a:t>
            </a:r>
            <a:r>
              <a:rPr lang="ru-RU" sz="2400" b="1" i="1" dirty="0"/>
              <a:t>в семье </a:t>
            </a:r>
            <a:r>
              <a:rPr lang="ru-RU" sz="2400" b="1" i="1" dirty="0" smtClean="0"/>
              <a:t>инженеров.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i="1" dirty="0" smtClean="0"/>
              <a:t>За </a:t>
            </a:r>
            <a:r>
              <a:rPr lang="ru-RU" sz="2400" b="1" i="1" dirty="0"/>
              <a:t>свою жизнь Нобель накопил внушительное состояние. Большую часть дохода он получил от своих 355 изобретений, среди которых самое известное — 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Динамит"/>
              </a:rPr>
              <a:t>динамит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Торговец смертью мёртв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1888 году Альфреда Нобеля «погребли заживо». В России умер брат Нобеля Людвиг, и по ошибке репортеров в газеты поместили объявление о смерти самого Альфреда Нобеля, а не его брата.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«Всё моё движимое и недвижимое имущество должно быть обращено моими душеприказчиками в ликвидные ценности, а собранный таким образом капитал помещён в надёжный банк. Доходы от вложений должны принадлежать фонду, который будет ежегодно распределять их в виде премий тем, кто в течение предыдущего года принёс наибольшую пользу человечеству… Указанные проценты необходимо разделить на пять равных частей, которые предназначаются: одна часть — тому, кто сделает наиболее важное открытие или изобретение в области физики; другая — тому, кто сделает наиболее важное открытие или усовершенствование в области химии; третья — тому, кто сделает наиболее важное открытие в области физиологии или медицины; четвёртая — тому, кто создаст наиболее выдающееся литературное произведение идеалистического направления; пятая — тому, кто внёс наиболее существенный вклад в сплочение наций, уничтожение рабства или снижение численности существующих армий и содействие проведению мирных конгрессов… Моё особое желание заключается в том, чтобы при присуждении премий не принималась во внимание национальность кандидатов…»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5572140"/>
            <a:ext cx="75009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Завещание Нобеля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428604"/>
            <a:ext cx="683475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Завещание Нобеля</a:t>
            </a:r>
            <a:endParaRPr kumimoji="0" lang="ru-RU" sz="4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File:Alfred Nobels will-November 25th, 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208124" cy="5000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8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Но́белевская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пре́мия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87154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Но́белевская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пре́мия</a:t>
            </a:r>
            <a:r>
              <a:rPr lang="ru-RU" sz="3200" b="1" i="1" dirty="0" smtClean="0">
                <a:solidFill>
                  <a:srgbClr val="FF0000"/>
                </a:solidFill>
              </a:rPr>
              <a:t>- </a:t>
            </a:r>
            <a:r>
              <a:rPr lang="ru-RU" sz="2800" i="1" dirty="0"/>
              <a:t>одна из наиболее престижных международных премий, ежегодно присуждаемая за выдающиеся </a:t>
            </a:r>
            <a:r>
              <a:rPr lang="ru-RU" sz="2800" i="1" dirty="0" err="1" smtClean="0"/>
              <a:t>научныеисследования</a:t>
            </a:r>
            <a:r>
              <a:rPr lang="ru-RU" sz="2800" i="1" dirty="0" smtClean="0"/>
              <a:t>, </a:t>
            </a:r>
            <a:r>
              <a:rPr lang="ru-RU" sz="2800" i="1" dirty="0"/>
              <a:t>революционные </a:t>
            </a:r>
            <a:r>
              <a:rPr lang="ru-RU" sz="2800" i="1" dirty="0" smtClean="0"/>
              <a:t>изобретения</a:t>
            </a:r>
            <a:r>
              <a:rPr lang="ru-RU" sz="2800" i="1" dirty="0"/>
              <a:t> или крупный вклад в </a:t>
            </a:r>
            <a:r>
              <a:rPr lang="ru-RU" sz="2800" i="1" dirty="0" smtClean="0"/>
              <a:t>культуру</a:t>
            </a:r>
            <a:r>
              <a:rPr lang="ru-RU" sz="2800" i="1" dirty="0"/>
              <a:t> или </a:t>
            </a:r>
            <a:r>
              <a:rPr lang="ru-RU" sz="2800" i="1" dirty="0" smtClean="0"/>
              <a:t>развитие общества.</a:t>
            </a:r>
            <a:endParaRPr lang="ru-RU" sz="2800" i="1" dirty="0"/>
          </a:p>
          <a:p>
            <a:r>
              <a:rPr lang="ru-RU" dirty="0"/>
              <a:t> </a:t>
            </a:r>
          </a:p>
        </p:txBody>
      </p:sp>
      <p:pic>
        <p:nvPicPr>
          <p:cNvPr id="18435" name="Picture 3" descr="http://www.norge.ru/file/mod_news/2010_10/nobelp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74" y="3756200"/>
            <a:ext cx="5500726" cy="310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70494" y="183512"/>
            <a:ext cx="5269391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Правила</a:t>
            </a:r>
            <a:r>
              <a:rPr kumimoji="0" lang="ru-RU" sz="40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премии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311132"/>
            <a:ext cx="871540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Основным документом, регулирующим правила вручения премии является статут Нобелевского фонда.</a:t>
            </a:r>
            <a:r>
              <a:rPr lang="ru-RU" sz="2800" b="1" i="1" dirty="0"/>
              <a:t> </a:t>
            </a:r>
            <a:r>
              <a:rPr lang="ru-RU" sz="2400" b="1" i="1" dirty="0"/>
              <a:t>Премия мира может присуждаться как отдельным лицам, так и официальным и общественным организациям.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21468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Согласно § 4 статута, одновременно могут быть поощрены одна или две работы, но при этом общее число награждённых не должно превышать трёх.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143512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Также в § 4 </a:t>
            </a:r>
            <a:r>
              <a:rPr lang="ru-RU" sz="2400" b="1" i="1" dirty="0"/>
              <a:t>указано</a:t>
            </a:r>
            <a:r>
              <a:rPr lang="ru-RU" sz="2800" b="1" i="1" dirty="0"/>
              <a:t>, что премия не </a:t>
            </a:r>
            <a:r>
              <a:rPr lang="ru-RU" sz="2800" b="1" i="1" dirty="0" smtClean="0"/>
              <a:t>может </a:t>
            </a:r>
            <a:r>
              <a:rPr lang="ru-RU" sz="2800" b="1" i="1" dirty="0"/>
              <a:t>быть присуждена посмертно</a:t>
            </a:r>
          </a:p>
        </p:txBody>
      </p:sp>
      <p:pic>
        <p:nvPicPr>
          <p:cNvPr id="19460" name="Picture 4" descr="http://vinnitsaok.com.ua/wp-content/uploads/2013/10/no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3000364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64305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1992 году — 1,04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2000 году — 0,9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2003 году — 1,34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2004 году — 1,46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2005 году — 1,25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2006 году — 1,45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2007 году — 1,56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2008 году — 1,25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2009 году — 1,45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2010 году — 1,5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2011 году — 1,4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Доллар США"/>
              </a:rPr>
              <a:t>$ США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5896" y="367049"/>
            <a:ext cx="9103711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Размер Нобелевской премии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://tree.biz.ua/sites/default/files/tree/news/novosti_ukrainy/no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48" y="2071678"/>
            <a:ext cx="3857652" cy="3219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Вручение премии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Вручение премии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358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Процедуре награждения предшествует большая работа, которая ведётся круглый год многочисленными организациями по всему миру</a:t>
            </a:r>
            <a:r>
              <a:rPr lang="ru-RU" sz="2400" dirty="0" smtClean="0"/>
              <a:t>.</a:t>
            </a:r>
            <a:r>
              <a:rPr lang="ru-RU" sz="2400" dirty="0"/>
              <a:t> Для Нобелевского банкета используется сервиз и </a:t>
            </a:r>
            <a:r>
              <a:rPr lang="ru-RU" sz="2400" dirty="0" smtClean="0"/>
              <a:t>скатерти </a:t>
            </a:r>
            <a:r>
              <a:rPr lang="ru-RU" sz="2400" dirty="0"/>
              <a:t>со специально разработанным дизайном. На уголке каждой скатерти и салфетки выткан портрет Нобеля. Посуда ручной работы: по краю тарелки проходит полоса из трёх цветов шведского ампира — синий, зелёный и золото. </a:t>
            </a:r>
          </a:p>
        </p:txBody>
      </p:sp>
      <p:pic>
        <p:nvPicPr>
          <p:cNvPr id="21512" name="Picture 8" descr="http://inpress.ua/uploads/assets/images/%D1%88%D0%BD%D0%BE%D0%B1%D0%B5%D0%BB%D1%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123</TotalTime>
  <Words>324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Альфред Нобель. Нобелевская премия.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Альфред Нобель. Нобелевская премия.</dc:title>
  <dc:creator>Елена</dc:creator>
  <cp:lastModifiedBy>Елена</cp:lastModifiedBy>
  <cp:revision>14</cp:revision>
  <dcterms:created xsi:type="dcterms:W3CDTF">2013-11-04T14:11:39Z</dcterms:created>
  <dcterms:modified xsi:type="dcterms:W3CDTF">2013-11-04T18:14:15Z</dcterms:modified>
</cp:coreProperties>
</file>