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wdp" ContentType="image/vnd.ms-photo"/>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50" r:id="rId1"/>
  </p:sldMasterIdLst>
  <p:notesMasterIdLst>
    <p:notesMasterId r:id="rId54"/>
  </p:notesMasterIdLst>
  <p:sldIdLst>
    <p:sldId id="258" r:id="rId2"/>
    <p:sldId id="256" r:id="rId3"/>
    <p:sldId id="271" r:id="rId4"/>
    <p:sldId id="272" r:id="rId5"/>
    <p:sldId id="273" r:id="rId6"/>
    <p:sldId id="274" r:id="rId7"/>
    <p:sldId id="275" r:id="rId8"/>
    <p:sldId id="257" r:id="rId9"/>
    <p:sldId id="278" r:id="rId10"/>
    <p:sldId id="276" r:id="rId11"/>
    <p:sldId id="277" r:id="rId12"/>
    <p:sldId id="282" r:id="rId13"/>
    <p:sldId id="283" r:id="rId14"/>
    <p:sldId id="279" r:id="rId15"/>
    <p:sldId id="285" r:id="rId16"/>
    <p:sldId id="280" r:id="rId17"/>
    <p:sldId id="284" r:id="rId18"/>
    <p:sldId id="281" r:id="rId19"/>
    <p:sldId id="286" r:id="rId20"/>
    <p:sldId id="259" r:id="rId21"/>
    <p:sldId id="266" r:id="rId22"/>
    <p:sldId id="263" r:id="rId23"/>
    <p:sldId id="262" r:id="rId24"/>
    <p:sldId id="261" r:id="rId25"/>
    <p:sldId id="264" r:id="rId26"/>
    <p:sldId id="287" r:id="rId27"/>
    <p:sldId id="288" r:id="rId28"/>
    <p:sldId id="289" r:id="rId29"/>
    <p:sldId id="290" r:id="rId30"/>
    <p:sldId id="291" r:id="rId31"/>
    <p:sldId id="292" r:id="rId32"/>
    <p:sldId id="293" r:id="rId33"/>
    <p:sldId id="294" r:id="rId34"/>
    <p:sldId id="295" r:id="rId35"/>
    <p:sldId id="296" r:id="rId36"/>
    <p:sldId id="297" r:id="rId37"/>
    <p:sldId id="298" r:id="rId38"/>
    <p:sldId id="299" r:id="rId39"/>
    <p:sldId id="300" r:id="rId40"/>
    <p:sldId id="301" r:id="rId41"/>
    <p:sldId id="302" r:id="rId42"/>
    <p:sldId id="303" r:id="rId43"/>
    <p:sldId id="304" r:id="rId44"/>
    <p:sldId id="305" r:id="rId45"/>
    <p:sldId id="306" r:id="rId46"/>
    <p:sldId id="307" r:id="rId47"/>
    <p:sldId id="308" r:id="rId48"/>
    <p:sldId id="309" r:id="rId49"/>
    <p:sldId id="310" r:id="rId50"/>
    <p:sldId id="311" r:id="rId51"/>
    <p:sldId id="312" r:id="rId52"/>
    <p:sldId id="313" r:id="rId53"/>
  </p:sldIdLst>
  <p:sldSz cx="9144000" cy="6858000" type="screen4x3"/>
  <p:notesSz cx="6858000" cy="9144000"/>
  <p:defaultTextStyle>
    <a:defPPr>
      <a:defRPr lang="en-US"/>
    </a:defPPr>
    <a:lvl1pPr algn="l" rtl="0" fontAlgn="base">
      <a:spcBef>
        <a:spcPct val="0"/>
      </a:spcBef>
      <a:spcAft>
        <a:spcPct val="0"/>
      </a:spcAft>
      <a:defRPr sz="2400" kern="1200">
        <a:solidFill>
          <a:schemeClr val="tx1"/>
        </a:solidFill>
        <a:latin typeface="Annabelle" pitchFamily="66" charset="0"/>
        <a:ea typeface="+mn-ea"/>
        <a:cs typeface="Arial" charset="0"/>
      </a:defRPr>
    </a:lvl1pPr>
    <a:lvl2pPr marL="457200" algn="l" rtl="0" fontAlgn="base">
      <a:spcBef>
        <a:spcPct val="0"/>
      </a:spcBef>
      <a:spcAft>
        <a:spcPct val="0"/>
      </a:spcAft>
      <a:defRPr sz="2400" kern="1200">
        <a:solidFill>
          <a:schemeClr val="tx1"/>
        </a:solidFill>
        <a:latin typeface="Annabelle" pitchFamily="66" charset="0"/>
        <a:ea typeface="+mn-ea"/>
        <a:cs typeface="Arial" charset="0"/>
      </a:defRPr>
    </a:lvl2pPr>
    <a:lvl3pPr marL="914400" algn="l" rtl="0" fontAlgn="base">
      <a:spcBef>
        <a:spcPct val="0"/>
      </a:spcBef>
      <a:spcAft>
        <a:spcPct val="0"/>
      </a:spcAft>
      <a:defRPr sz="2400" kern="1200">
        <a:solidFill>
          <a:schemeClr val="tx1"/>
        </a:solidFill>
        <a:latin typeface="Annabelle" pitchFamily="66" charset="0"/>
        <a:ea typeface="+mn-ea"/>
        <a:cs typeface="Arial" charset="0"/>
      </a:defRPr>
    </a:lvl3pPr>
    <a:lvl4pPr marL="1371600" algn="l" rtl="0" fontAlgn="base">
      <a:spcBef>
        <a:spcPct val="0"/>
      </a:spcBef>
      <a:spcAft>
        <a:spcPct val="0"/>
      </a:spcAft>
      <a:defRPr sz="2400" kern="1200">
        <a:solidFill>
          <a:schemeClr val="tx1"/>
        </a:solidFill>
        <a:latin typeface="Annabelle" pitchFamily="66" charset="0"/>
        <a:ea typeface="+mn-ea"/>
        <a:cs typeface="Arial" charset="0"/>
      </a:defRPr>
    </a:lvl4pPr>
    <a:lvl5pPr marL="1828800" algn="l" rtl="0" fontAlgn="base">
      <a:spcBef>
        <a:spcPct val="0"/>
      </a:spcBef>
      <a:spcAft>
        <a:spcPct val="0"/>
      </a:spcAft>
      <a:defRPr sz="2400" kern="1200">
        <a:solidFill>
          <a:schemeClr val="tx1"/>
        </a:solidFill>
        <a:latin typeface="Annabelle" pitchFamily="66" charset="0"/>
        <a:ea typeface="+mn-ea"/>
        <a:cs typeface="Arial" charset="0"/>
      </a:defRPr>
    </a:lvl5pPr>
    <a:lvl6pPr marL="2286000" algn="l" defTabSz="914400" rtl="0" eaLnBrk="1" latinLnBrk="0" hangingPunct="1">
      <a:defRPr sz="2400" kern="1200">
        <a:solidFill>
          <a:schemeClr val="tx1"/>
        </a:solidFill>
        <a:latin typeface="Annabelle" pitchFamily="66" charset="0"/>
        <a:ea typeface="+mn-ea"/>
        <a:cs typeface="Arial" charset="0"/>
      </a:defRPr>
    </a:lvl6pPr>
    <a:lvl7pPr marL="2743200" algn="l" defTabSz="914400" rtl="0" eaLnBrk="1" latinLnBrk="0" hangingPunct="1">
      <a:defRPr sz="2400" kern="1200">
        <a:solidFill>
          <a:schemeClr val="tx1"/>
        </a:solidFill>
        <a:latin typeface="Annabelle" pitchFamily="66" charset="0"/>
        <a:ea typeface="+mn-ea"/>
        <a:cs typeface="Arial" charset="0"/>
      </a:defRPr>
    </a:lvl7pPr>
    <a:lvl8pPr marL="3200400" algn="l" defTabSz="914400" rtl="0" eaLnBrk="1" latinLnBrk="0" hangingPunct="1">
      <a:defRPr sz="2400" kern="1200">
        <a:solidFill>
          <a:schemeClr val="tx1"/>
        </a:solidFill>
        <a:latin typeface="Annabelle" pitchFamily="66" charset="0"/>
        <a:ea typeface="+mn-ea"/>
        <a:cs typeface="Arial" charset="0"/>
      </a:defRPr>
    </a:lvl8pPr>
    <a:lvl9pPr marL="3657600" algn="l" defTabSz="914400" rtl="0" eaLnBrk="1" latinLnBrk="0" hangingPunct="1">
      <a:defRPr sz="2400" kern="1200">
        <a:solidFill>
          <a:schemeClr val="tx1"/>
        </a:solidFill>
        <a:latin typeface="Annabelle" pitchFamily="66"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63300"/>
    <a:srgbClr val="4F4033"/>
    <a:srgbClr val="BEAB9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32787"/>
    <p:restoredTop sz="90929"/>
  </p:normalViewPr>
  <p:slideViewPr>
    <p:cSldViewPr>
      <p:cViewPr varScale="1">
        <p:scale>
          <a:sx n="91" d="100"/>
          <a:sy n="91" d="100"/>
        </p:scale>
        <p:origin x="-294" y="-102"/>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87BCD2B0-16D6-4541-8CBC-FCD7A330D804}" type="datetimeFigureOut">
              <a:rPr lang="ru-RU" smtClean="0"/>
              <a:t>24.12.2013</a:t>
            </a:fld>
            <a:endParaRPr lang="ru-RU"/>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BC1C89A-31CE-4411-85F8-6C687DB50AB4}" type="slidenum">
              <a:rPr lang="ru-RU" smtClean="0"/>
              <a:t>‹#›</a:t>
            </a:fld>
            <a:endParaRPr lang="ru-RU"/>
          </a:p>
        </p:txBody>
      </p:sp>
    </p:spTree>
    <p:extLst>
      <p:ext uri="{BB962C8B-B14F-4D97-AF65-F5344CB8AC3E}">
        <p14:creationId xmlns:p14="http://schemas.microsoft.com/office/powerpoint/2010/main" val="23070047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uk-UA" dirty="0"/>
          </a:p>
        </p:txBody>
      </p:sp>
      <p:sp>
        <p:nvSpPr>
          <p:cNvPr id="4" name="Номер слайда 3"/>
          <p:cNvSpPr>
            <a:spLocks noGrp="1"/>
          </p:cNvSpPr>
          <p:nvPr>
            <p:ph type="sldNum" sz="quarter" idx="10"/>
          </p:nvPr>
        </p:nvSpPr>
        <p:spPr/>
        <p:txBody>
          <a:bodyPr/>
          <a:lstStyle/>
          <a:p>
            <a:fld id="{BE215BCC-5C97-49D7-86C8-00C0CB3F6F8F}" type="slidenum">
              <a:rPr lang="uk-UA" smtClean="0"/>
              <a:t>50</a:t>
            </a:fld>
            <a:endParaRPr lang="uk-UA"/>
          </a:p>
        </p:txBody>
      </p:sp>
    </p:spTree>
    <p:extLst>
      <p:ext uri="{BB962C8B-B14F-4D97-AF65-F5344CB8AC3E}">
        <p14:creationId xmlns:p14="http://schemas.microsoft.com/office/powerpoint/2010/main" val="35143164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1905000" y="2438400"/>
            <a:ext cx="5943600" cy="1143000"/>
          </a:xfrm>
          <a:effectLst/>
          <a:extLst/>
        </p:spPr>
        <p:txBody>
          <a:bodyPr/>
          <a:lstStyle>
            <a:lvl1pPr>
              <a:defRPr>
                <a:effectLst>
                  <a:outerShdw blurRad="38100" dist="38100" dir="2700000" algn="tl">
                    <a:srgbClr val="C0C0C0"/>
                  </a:outerShdw>
                </a:effectLst>
              </a:defRPr>
            </a:lvl1pPr>
          </a:lstStyle>
          <a:p>
            <a:pPr lvl="0"/>
            <a:r>
              <a:rPr lang="ru-RU" noProof="0" smtClean="0"/>
              <a:t>Образец заголовка</a:t>
            </a:r>
            <a:endParaRPr lang="en-US" noProof="0" smtClean="0"/>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1981200"/>
            <a:ext cx="7772400" cy="1143000"/>
          </a:xfrm>
          <a:prstGeom prst="rect">
            <a:avLst/>
          </a:prstGeom>
          <a:noFill/>
          <a:ln>
            <a:noFill/>
          </a:ln>
          <a:effectLst>
            <a:outerShdw dist="35921" dir="2700000" algn="ctr" rotWithShape="0">
              <a:srgbClr val="BEAB9C"/>
            </a:outerShdw>
          </a:effectLs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27" name="Rectangle 3"/>
          <p:cNvSpPr>
            <a:spLocks noGrp="1" noChangeArrowheads="1"/>
          </p:cNvSpPr>
          <p:nvPr>
            <p:ph type="body" idx="1"/>
          </p:nvPr>
        </p:nvSpPr>
        <p:spPr bwMode="auto">
          <a:xfrm>
            <a:off x="685800" y="3352800"/>
            <a:ext cx="7772400" cy="3505200"/>
          </a:xfrm>
          <a:prstGeom prst="rect">
            <a:avLst/>
          </a:prstGeom>
          <a:noFill/>
          <a:ln>
            <a:noFill/>
          </a:ln>
          <a:effectLst>
            <a:outerShdw dist="35921" dir="2700000" algn="ctr" rotWithShape="0">
              <a:srgbClr val="BEAB9C"/>
            </a:outerShdw>
          </a:effectLs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Tree>
  </p:cSld>
  <p:clrMap bg1="lt1" tx1="dk1" bg2="lt2" tx2="dk2" accent1="accent1" accent2="accent2" accent3="accent3" accent4="accent4" accent5="accent5" accent6="accent6" hlink="hlink" folHlink="folHlink"/>
  <p:sldLayoutIdLst>
    <p:sldLayoutId id="2147483651" r:id="rId1"/>
  </p:sldLayoutIdLst>
  <p:txStyles>
    <p:titleStyle>
      <a:lvl1pPr algn="ctr" rtl="0" eaLnBrk="0" fontAlgn="base" hangingPunct="0">
        <a:spcBef>
          <a:spcPct val="0"/>
        </a:spcBef>
        <a:spcAft>
          <a:spcPct val="0"/>
        </a:spcAft>
        <a:defRPr sz="4400">
          <a:solidFill>
            <a:srgbClr val="663300"/>
          </a:solidFill>
          <a:latin typeface="+mj-lt"/>
          <a:ea typeface="+mj-ea"/>
          <a:cs typeface="+mj-cs"/>
        </a:defRPr>
      </a:lvl1pPr>
      <a:lvl2pPr algn="ctr" rtl="0" eaLnBrk="0" fontAlgn="base" hangingPunct="0">
        <a:spcBef>
          <a:spcPct val="0"/>
        </a:spcBef>
        <a:spcAft>
          <a:spcPct val="0"/>
        </a:spcAft>
        <a:defRPr sz="4400">
          <a:solidFill>
            <a:srgbClr val="663300"/>
          </a:solidFill>
          <a:latin typeface="Ignacious" pitchFamily="2" charset="0"/>
        </a:defRPr>
      </a:lvl2pPr>
      <a:lvl3pPr algn="ctr" rtl="0" eaLnBrk="0" fontAlgn="base" hangingPunct="0">
        <a:spcBef>
          <a:spcPct val="0"/>
        </a:spcBef>
        <a:spcAft>
          <a:spcPct val="0"/>
        </a:spcAft>
        <a:defRPr sz="4400">
          <a:solidFill>
            <a:srgbClr val="663300"/>
          </a:solidFill>
          <a:latin typeface="Ignacious" pitchFamily="2" charset="0"/>
        </a:defRPr>
      </a:lvl3pPr>
      <a:lvl4pPr algn="ctr" rtl="0" eaLnBrk="0" fontAlgn="base" hangingPunct="0">
        <a:spcBef>
          <a:spcPct val="0"/>
        </a:spcBef>
        <a:spcAft>
          <a:spcPct val="0"/>
        </a:spcAft>
        <a:defRPr sz="4400">
          <a:solidFill>
            <a:srgbClr val="663300"/>
          </a:solidFill>
          <a:latin typeface="Ignacious" pitchFamily="2" charset="0"/>
        </a:defRPr>
      </a:lvl4pPr>
      <a:lvl5pPr algn="ctr" rtl="0" eaLnBrk="0" fontAlgn="base" hangingPunct="0">
        <a:spcBef>
          <a:spcPct val="0"/>
        </a:spcBef>
        <a:spcAft>
          <a:spcPct val="0"/>
        </a:spcAft>
        <a:defRPr sz="4400">
          <a:solidFill>
            <a:srgbClr val="663300"/>
          </a:solidFill>
          <a:latin typeface="Ignacious" pitchFamily="2" charset="0"/>
        </a:defRPr>
      </a:lvl5pPr>
      <a:lvl6pPr marL="457200" algn="ctr" rtl="0" eaLnBrk="1" fontAlgn="base" hangingPunct="1">
        <a:spcBef>
          <a:spcPct val="0"/>
        </a:spcBef>
        <a:spcAft>
          <a:spcPct val="0"/>
        </a:spcAft>
        <a:defRPr sz="4400">
          <a:solidFill>
            <a:srgbClr val="663300"/>
          </a:solidFill>
          <a:latin typeface="Ignacious" pitchFamily="2" charset="0"/>
        </a:defRPr>
      </a:lvl6pPr>
      <a:lvl7pPr marL="914400" algn="ctr" rtl="0" eaLnBrk="1" fontAlgn="base" hangingPunct="1">
        <a:spcBef>
          <a:spcPct val="0"/>
        </a:spcBef>
        <a:spcAft>
          <a:spcPct val="0"/>
        </a:spcAft>
        <a:defRPr sz="4400">
          <a:solidFill>
            <a:srgbClr val="663300"/>
          </a:solidFill>
          <a:latin typeface="Ignacious" pitchFamily="2" charset="0"/>
        </a:defRPr>
      </a:lvl7pPr>
      <a:lvl8pPr marL="1371600" algn="ctr" rtl="0" eaLnBrk="1" fontAlgn="base" hangingPunct="1">
        <a:spcBef>
          <a:spcPct val="0"/>
        </a:spcBef>
        <a:spcAft>
          <a:spcPct val="0"/>
        </a:spcAft>
        <a:defRPr sz="4400">
          <a:solidFill>
            <a:srgbClr val="663300"/>
          </a:solidFill>
          <a:latin typeface="Ignacious" pitchFamily="2" charset="0"/>
        </a:defRPr>
      </a:lvl8pPr>
      <a:lvl9pPr marL="1828800" algn="ctr" rtl="0" eaLnBrk="1" fontAlgn="base" hangingPunct="1">
        <a:spcBef>
          <a:spcPct val="0"/>
        </a:spcBef>
        <a:spcAft>
          <a:spcPct val="0"/>
        </a:spcAft>
        <a:defRPr sz="4400">
          <a:solidFill>
            <a:srgbClr val="663300"/>
          </a:solidFill>
          <a:latin typeface="Ignacious" pitchFamily="2" charset="0"/>
        </a:defRPr>
      </a:lvl9pPr>
    </p:titleStyle>
    <p:bodyStyle>
      <a:lvl1pPr marL="609600" indent="-609600" algn="l" rtl="0" eaLnBrk="0" fontAlgn="base" hangingPunct="0">
        <a:spcBef>
          <a:spcPct val="20000"/>
        </a:spcBef>
        <a:spcAft>
          <a:spcPct val="0"/>
        </a:spcAft>
        <a:buAutoNum type="arabicPeriod"/>
        <a:defRPr sz="3200">
          <a:solidFill>
            <a:srgbClr val="663300"/>
          </a:solidFill>
          <a:latin typeface="+mn-lt"/>
          <a:ea typeface="+mn-ea"/>
          <a:cs typeface="+mn-cs"/>
        </a:defRPr>
      </a:lvl1pPr>
      <a:lvl2pPr marL="990600" indent="-533400" algn="l" rtl="0" eaLnBrk="0" fontAlgn="base" hangingPunct="0">
        <a:spcBef>
          <a:spcPct val="20000"/>
        </a:spcBef>
        <a:spcAft>
          <a:spcPct val="0"/>
        </a:spcAft>
        <a:buAutoNum type="arabicPeriod"/>
        <a:defRPr sz="2800">
          <a:solidFill>
            <a:srgbClr val="663300"/>
          </a:solidFill>
          <a:latin typeface="+mn-lt"/>
        </a:defRPr>
      </a:lvl2pPr>
      <a:lvl3pPr marL="1371600" indent="-457200" algn="l" rtl="0" eaLnBrk="0" fontAlgn="base" hangingPunct="0">
        <a:spcBef>
          <a:spcPct val="20000"/>
        </a:spcBef>
        <a:spcAft>
          <a:spcPct val="0"/>
        </a:spcAft>
        <a:buAutoNum type="arabicPeriod"/>
        <a:defRPr sz="2400">
          <a:solidFill>
            <a:srgbClr val="663300"/>
          </a:solidFill>
          <a:latin typeface="+mn-lt"/>
        </a:defRPr>
      </a:lvl3pPr>
      <a:lvl4pPr marL="1752600" indent="-381000" algn="l" rtl="0" eaLnBrk="0" fontAlgn="base" hangingPunct="0">
        <a:spcBef>
          <a:spcPct val="20000"/>
        </a:spcBef>
        <a:spcAft>
          <a:spcPct val="0"/>
        </a:spcAft>
        <a:buAutoNum type="arabicPeriod"/>
        <a:defRPr sz="2000">
          <a:solidFill>
            <a:srgbClr val="663300"/>
          </a:solidFill>
          <a:latin typeface="+mn-lt"/>
        </a:defRPr>
      </a:lvl4pPr>
      <a:lvl5pPr marL="2209800" indent="-381000" algn="l" rtl="0" eaLnBrk="0" fontAlgn="base" hangingPunct="0">
        <a:spcBef>
          <a:spcPct val="20000"/>
        </a:spcBef>
        <a:spcAft>
          <a:spcPct val="0"/>
        </a:spcAft>
        <a:buAutoNum type="arabicPeriod"/>
        <a:defRPr sz="2000">
          <a:solidFill>
            <a:srgbClr val="663300"/>
          </a:solidFill>
          <a:latin typeface="+mn-lt"/>
        </a:defRPr>
      </a:lvl5pPr>
      <a:lvl6pPr marL="2667000" indent="-381000" algn="l" rtl="0" eaLnBrk="1" fontAlgn="base" hangingPunct="1">
        <a:spcBef>
          <a:spcPct val="20000"/>
        </a:spcBef>
        <a:spcAft>
          <a:spcPct val="0"/>
        </a:spcAft>
        <a:buAutoNum type="arabicPeriod"/>
        <a:defRPr sz="2000">
          <a:solidFill>
            <a:srgbClr val="663300"/>
          </a:solidFill>
          <a:latin typeface="+mn-lt"/>
        </a:defRPr>
      </a:lvl6pPr>
      <a:lvl7pPr marL="3124200" indent="-381000" algn="l" rtl="0" eaLnBrk="1" fontAlgn="base" hangingPunct="1">
        <a:spcBef>
          <a:spcPct val="20000"/>
        </a:spcBef>
        <a:spcAft>
          <a:spcPct val="0"/>
        </a:spcAft>
        <a:buAutoNum type="arabicPeriod"/>
        <a:defRPr sz="2000">
          <a:solidFill>
            <a:srgbClr val="663300"/>
          </a:solidFill>
          <a:latin typeface="+mn-lt"/>
        </a:defRPr>
      </a:lvl7pPr>
      <a:lvl8pPr marL="3581400" indent="-381000" algn="l" rtl="0" eaLnBrk="1" fontAlgn="base" hangingPunct="1">
        <a:spcBef>
          <a:spcPct val="20000"/>
        </a:spcBef>
        <a:spcAft>
          <a:spcPct val="0"/>
        </a:spcAft>
        <a:buAutoNum type="arabicPeriod"/>
        <a:defRPr sz="2000">
          <a:solidFill>
            <a:srgbClr val="663300"/>
          </a:solidFill>
          <a:latin typeface="+mn-lt"/>
        </a:defRPr>
      </a:lvl8pPr>
      <a:lvl9pPr marL="4038600" indent="-381000" algn="l" rtl="0" eaLnBrk="1" fontAlgn="base" hangingPunct="1">
        <a:spcBef>
          <a:spcPct val="20000"/>
        </a:spcBef>
        <a:spcAft>
          <a:spcPct val="0"/>
        </a:spcAft>
        <a:buAutoNum type="arabicPeriod"/>
        <a:defRPr sz="2000">
          <a:solidFill>
            <a:srgbClr val="663300"/>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9.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3.jpeg"/><Relationship Id="rId1" Type="http://schemas.openxmlformats.org/officeDocument/2006/relationships/slideLayout" Target="../slideLayouts/slideLayout1.xml"/><Relationship Id="rId4" Type="http://schemas.openxmlformats.org/officeDocument/2006/relationships/image" Target="../media/image1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slideLayout" Target="../slideLayouts/slideLayout1.xml"/><Relationship Id="rId1" Type="http://schemas.openxmlformats.org/officeDocument/2006/relationships/themeOverride" Target="../theme/themeOverride1.xml"/></Relationships>
</file>

<file path=ppt/slides/_rels/slide2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6.jpe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image" Target="../media/image22.jpe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4.jpeg"/><Relationship Id="rId1" Type="http://schemas.openxmlformats.org/officeDocument/2006/relationships/slideLayout" Target="../slideLayouts/slideLayout1.xml"/><Relationship Id="rId5" Type="http://schemas.openxmlformats.org/officeDocument/2006/relationships/image" Target="../media/image27.jpg"/><Relationship Id="rId4" Type="http://schemas.openxmlformats.org/officeDocument/2006/relationships/image" Target="../media/image26.jpg"/></Relationships>
</file>

<file path=ppt/slides/_rels/slide32.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image" Target="../media/image28.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30.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32.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35.xml.rels><?xml version="1.0" encoding="UTF-8" standalone="yes"?>
<Relationships xmlns="http://schemas.openxmlformats.org/package/2006/relationships"><Relationship Id="rId3" Type="http://schemas.openxmlformats.org/officeDocument/2006/relationships/image" Target="../media/image36.jpg"/><Relationship Id="rId2" Type="http://schemas.openxmlformats.org/officeDocument/2006/relationships/image" Target="../media/image35.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image" Target="../media/image37.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40.jpg"/><Relationship Id="rId2" Type="http://schemas.openxmlformats.org/officeDocument/2006/relationships/image" Target="../media/image39.jpg"/><Relationship Id="rId1" Type="http://schemas.openxmlformats.org/officeDocument/2006/relationships/slideLayout" Target="../slideLayouts/slideLayout1.xml"/><Relationship Id="rId4" Type="http://schemas.openxmlformats.org/officeDocument/2006/relationships/image" Target="../media/image41.jpg"/></Relationships>
</file>

<file path=ppt/slides/_rels/slide38.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image" Target="../media/image42.jpg"/><Relationship Id="rId1" Type="http://schemas.openxmlformats.org/officeDocument/2006/relationships/slideLayout" Target="../slideLayouts/slideLayout1.xml"/><Relationship Id="rId4" Type="http://schemas.openxmlformats.org/officeDocument/2006/relationships/image" Target="../media/image44.jpg"/></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45.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image" Target="../media/image47.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49.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51.jpg"/><Relationship Id="rId2" Type="http://schemas.openxmlformats.org/officeDocument/2006/relationships/image" Target="../media/image50.jpg"/><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image" Target="../media/image52.jpg"/><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image" Target="../media/image53.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54.jpeg"/><Relationship Id="rId1" Type="http://schemas.openxmlformats.org/officeDocument/2006/relationships/slideLayout" Target="../slideLayouts/slideLayout1.xml"/><Relationship Id="rId5" Type="http://schemas.openxmlformats.org/officeDocument/2006/relationships/image" Target="../media/image56.jpeg"/><Relationship Id="rId4" Type="http://schemas.openxmlformats.org/officeDocument/2006/relationships/image" Target="../media/image55.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79388" y="333375"/>
            <a:ext cx="8856662" cy="1106488"/>
          </a:xfrm>
          <a:prstGeom prst="rect">
            <a:avLst/>
          </a:prstGeom>
        </p:spPr>
        <p:txBody>
          <a:bodyPr>
            <a:spAutoFit/>
          </a:bodyPr>
          <a:lstStyle/>
          <a:p>
            <a:pPr>
              <a:defRPr/>
            </a:pPr>
            <a:r>
              <a:rPr lang="uk-UA" sz="6600" dirty="0">
                <a:solidFill>
                  <a:srgbClr val="663300"/>
                </a:solidFill>
                <a:effectLst>
                  <a:outerShdw blurRad="38100" dist="38100" dir="2700000" algn="tl">
                    <a:srgbClr val="000000">
                      <a:alpha val="43137"/>
                    </a:srgbClr>
                  </a:outerShdw>
                </a:effectLst>
                <a:latin typeface="Segoe Script" pitchFamily="34" charset="0"/>
                <a:cs typeface="Sakkal Majalla" pitchFamily="2" charset="-78"/>
              </a:rPr>
              <a:t>Леонардо </a:t>
            </a:r>
            <a:r>
              <a:rPr lang="uk-UA" sz="6600" dirty="0" err="1">
                <a:solidFill>
                  <a:srgbClr val="663300"/>
                </a:solidFill>
                <a:effectLst>
                  <a:outerShdw blurRad="38100" dist="38100" dir="2700000" algn="tl">
                    <a:srgbClr val="000000">
                      <a:alpha val="43137"/>
                    </a:srgbClr>
                  </a:outerShdw>
                </a:effectLst>
                <a:latin typeface="Segoe Script" pitchFamily="34" charset="0"/>
                <a:cs typeface="Sakkal Majalla" pitchFamily="2" charset="-78"/>
              </a:rPr>
              <a:t>да</a:t>
            </a:r>
            <a:r>
              <a:rPr lang="uk-UA" sz="6600" dirty="0">
                <a:solidFill>
                  <a:srgbClr val="663300"/>
                </a:solidFill>
                <a:effectLst>
                  <a:outerShdw blurRad="38100" dist="38100" dir="2700000" algn="tl">
                    <a:srgbClr val="000000">
                      <a:alpha val="43137"/>
                    </a:srgbClr>
                  </a:outerShdw>
                </a:effectLst>
                <a:latin typeface="Segoe Script" pitchFamily="34" charset="0"/>
                <a:cs typeface="Sakkal Majalla" pitchFamily="2" charset="-78"/>
              </a:rPr>
              <a:t> Вінчі</a:t>
            </a: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7544" y="188640"/>
            <a:ext cx="8496944" cy="7109639"/>
          </a:xfrm>
          <a:prstGeom prst="rect">
            <a:avLst/>
          </a:prstGeom>
          <a:noFill/>
        </p:spPr>
        <p:txBody>
          <a:bodyPr wrap="square" rtlCol="0">
            <a:spAutoFit/>
          </a:bodyPr>
          <a:lstStyle/>
          <a:p>
            <a:pPr algn="r"/>
            <a:r>
              <a:rPr lang="ru-RU" dirty="0" err="1"/>
              <a:t>Завдяки</a:t>
            </a:r>
            <a:r>
              <a:rPr lang="ru-RU" dirty="0"/>
              <a:t> </a:t>
            </a:r>
            <a:r>
              <a:rPr lang="ru-RU" dirty="0" err="1"/>
              <a:t>його</a:t>
            </a:r>
            <a:r>
              <a:rPr lang="ru-RU" dirty="0"/>
              <a:t> роботам </a:t>
            </a:r>
            <a:r>
              <a:rPr lang="ru-RU" dirty="0" err="1"/>
              <a:t>мистецтво</a:t>
            </a:r>
            <a:r>
              <a:rPr lang="ru-RU" dirty="0"/>
              <a:t> </a:t>
            </a:r>
            <a:r>
              <a:rPr lang="ru-RU" dirty="0" err="1"/>
              <a:t>живопису</a:t>
            </a:r>
            <a:r>
              <a:rPr lang="ru-RU" dirty="0"/>
              <a:t> </a:t>
            </a:r>
            <a:endParaRPr lang="ru-RU" dirty="0" smtClean="0"/>
          </a:p>
          <a:p>
            <a:pPr algn="r"/>
            <a:r>
              <a:rPr lang="ru-RU" dirty="0" err="1" smtClean="0"/>
              <a:t>перейшло</a:t>
            </a:r>
            <a:r>
              <a:rPr lang="ru-RU" dirty="0" smtClean="0"/>
              <a:t> </a:t>
            </a:r>
            <a:r>
              <a:rPr lang="ru-RU" dirty="0"/>
              <a:t>на </a:t>
            </a:r>
            <a:r>
              <a:rPr lang="ru-RU" dirty="0" err="1"/>
              <a:t>якісно</a:t>
            </a:r>
            <a:r>
              <a:rPr lang="ru-RU" dirty="0"/>
              <a:t> </a:t>
            </a:r>
            <a:r>
              <a:rPr lang="ru-RU" dirty="0" err="1"/>
              <a:t>новий</a:t>
            </a:r>
            <a:r>
              <a:rPr lang="ru-RU" dirty="0"/>
              <a:t> </a:t>
            </a:r>
            <a:r>
              <a:rPr lang="ru-RU" dirty="0" err="1"/>
              <a:t>етап</a:t>
            </a:r>
            <a:r>
              <a:rPr lang="ru-RU" dirty="0"/>
              <a:t> </a:t>
            </a:r>
            <a:r>
              <a:rPr lang="ru-RU" dirty="0" err="1"/>
              <a:t>свого</a:t>
            </a:r>
            <a:r>
              <a:rPr lang="ru-RU" dirty="0"/>
              <a:t> </a:t>
            </a:r>
            <a:r>
              <a:rPr lang="ru-RU" dirty="0" err="1"/>
              <a:t>розвитку</a:t>
            </a:r>
            <a:r>
              <a:rPr lang="ru-RU" dirty="0"/>
              <a:t>. </a:t>
            </a:r>
            <a:endParaRPr lang="ru-RU" dirty="0" smtClean="0"/>
          </a:p>
          <a:p>
            <a:pPr algn="r"/>
            <a:r>
              <a:rPr lang="ru-RU" dirty="0" err="1" smtClean="0"/>
              <a:t>Попередні</a:t>
            </a:r>
            <a:r>
              <a:rPr lang="ru-RU" dirty="0" smtClean="0"/>
              <a:t> </a:t>
            </a:r>
            <a:r>
              <a:rPr lang="ru-RU" dirty="0"/>
              <a:t>Леонардо художники </a:t>
            </a:r>
            <a:r>
              <a:rPr lang="ru-RU" dirty="0" err="1"/>
              <a:t>Ренесансу</a:t>
            </a:r>
            <a:r>
              <a:rPr lang="ru-RU" dirty="0"/>
              <a:t> </a:t>
            </a:r>
            <a:endParaRPr lang="ru-RU" dirty="0" smtClean="0"/>
          </a:p>
          <a:p>
            <a:pPr algn="r"/>
            <a:r>
              <a:rPr lang="ru-RU" dirty="0" err="1" smtClean="0"/>
              <a:t>рішуче</a:t>
            </a:r>
            <a:r>
              <a:rPr lang="ru-RU" dirty="0" smtClean="0"/>
              <a:t> </a:t>
            </a:r>
            <a:r>
              <a:rPr lang="ru-RU" dirty="0" err="1"/>
              <a:t>відмовлялися</a:t>
            </a:r>
            <a:r>
              <a:rPr lang="ru-RU" dirty="0"/>
              <a:t> </a:t>
            </a:r>
            <a:r>
              <a:rPr lang="ru-RU" dirty="0" err="1"/>
              <a:t>від</a:t>
            </a:r>
            <a:r>
              <a:rPr lang="ru-RU" dirty="0"/>
              <a:t> </a:t>
            </a:r>
            <a:r>
              <a:rPr lang="ru-RU" dirty="0" err="1"/>
              <a:t>багатьох</a:t>
            </a:r>
            <a:r>
              <a:rPr lang="ru-RU" dirty="0"/>
              <a:t> </a:t>
            </a:r>
            <a:r>
              <a:rPr lang="ru-RU" dirty="0" err="1"/>
              <a:t>умовностей</a:t>
            </a:r>
            <a:r>
              <a:rPr lang="ru-RU" dirty="0"/>
              <a:t> </a:t>
            </a:r>
            <a:endParaRPr lang="ru-RU" dirty="0" smtClean="0"/>
          </a:p>
          <a:p>
            <a:pPr algn="r"/>
            <a:r>
              <a:rPr lang="ru-RU" dirty="0" err="1" smtClean="0"/>
              <a:t>середньовічного</a:t>
            </a:r>
            <a:r>
              <a:rPr lang="ru-RU" dirty="0" smtClean="0"/>
              <a:t> </a:t>
            </a:r>
            <a:r>
              <a:rPr lang="ru-RU" dirty="0" err="1"/>
              <a:t>мистецтва</a:t>
            </a:r>
            <a:r>
              <a:rPr lang="ru-RU" dirty="0"/>
              <a:t>. </a:t>
            </a:r>
            <a:r>
              <a:rPr lang="ru-RU" dirty="0" err="1"/>
              <a:t>Це</a:t>
            </a:r>
            <a:r>
              <a:rPr lang="ru-RU" dirty="0"/>
              <a:t> </a:t>
            </a:r>
            <a:r>
              <a:rPr lang="ru-RU" dirty="0" err="1"/>
              <a:t>було</a:t>
            </a:r>
            <a:r>
              <a:rPr lang="ru-RU" dirty="0"/>
              <a:t> </a:t>
            </a:r>
            <a:r>
              <a:rPr lang="ru-RU" dirty="0" err="1"/>
              <a:t>руху</a:t>
            </a:r>
            <a:r>
              <a:rPr lang="ru-RU" dirty="0"/>
              <a:t> в </a:t>
            </a:r>
            <a:endParaRPr lang="ru-RU" dirty="0" smtClean="0"/>
          </a:p>
          <a:p>
            <a:pPr algn="r"/>
            <a:r>
              <a:rPr lang="ru-RU" dirty="0" err="1" smtClean="0"/>
              <a:t>бік</a:t>
            </a:r>
            <a:r>
              <a:rPr lang="ru-RU" dirty="0" smtClean="0"/>
              <a:t> </a:t>
            </a:r>
            <a:r>
              <a:rPr lang="ru-RU" dirty="0" err="1" smtClean="0"/>
              <a:t>реалізму</a:t>
            </a:r>
            <a:r>
              <a:rPr lang="ru-RU" dirty="0" smtClean="0"/>
              <a:t> </a:t>
            </a:r>
            <a:r>
              <a:rPr lang="ru-RU" dirty="0"/>
              <a:t>і </a:t>
            </a:r>
            <a:r>
              <a:rPr lang="ru-RU" dirty="0" err="1"/>
              <a:t>багато</a:t>
            </a:r>
            <a:r>
              <a:rPr lang="ru-RU" dirty="0"/>
              <a:t> </a:t>
            </a:r>
            <a:r>
              <a:rPr lang="ru-RU" dirty="0" err="1"/>
              <a:t>чого</a:t>
            </a:r>
            <a:r>
              <a:rPr lang="ru-RU" dirty="0"/>
              <a:t> </a:t>
            </a:r>
            <a:r>
              <a:rPr lang="ru-RU" dirty="0" err="1"/>
              <a:t>вже</a:t>
            </a:r>
            <a:r>
              <a:rPr lang="ru-RU" dirty="0"/>
              <a:t> </a:t>
            </a:r>
            <a:r>
              <a:rPr lang="ru-RU" dirty="0" err="1"/>
              <a:t>було</a:t>
            </a:r>
            <a:r>
              <a:rPr lang="ru-RU" dirty="0"/>
              <a:t> </a:t>
            </a:r>
            <a:r>
              <a:rPr lang="ru-RU" dirty="0" err="1"/>
              <a:t>досягнуто</a:t>
            </a:r>
            <a:r>
              <a:rPr lang="ru-RU" dirty="0"/>
              <a:t> </a:t>
            </a:r>
            <a:endParaRPr lang="ru-RU" dirty="0" smtClean="0"/>
          </a:p>
          <a:p>
            <a:pPr algn="r"/>
            <a:r>
              <a:rPr lang="ru-RU" dirty="0" smtClean="0"/>
              <a:t>у </a:t>
            </a:r>
            <a:r>
              <a:rPr lang="ru-RU" dirty="0" err="1"/>
              <a:t>вивченні</a:t>
            </a:r>
            <a:r>
              <a:rPr lang="ru-RU" dirty="0"/>
              <a:t> </a:t>
            </a:r>
            <a:r>
              <a:rPr lang="ru-RU" dirty="0" err="1"/>
              <a:t>перспективи</a:t>
            </a:r>
            <a:r>
              <a:rPr lang="ru-RU" dirty="0"/>
              <a:t> , </a:t>
            </a:r>
            <a:r>
              <a:rPr lang="ru-RU" dirty="0" err="1"/>
              <a:t>анатомії</a:t>
            </a:r>
            <a:r>
              <a:rPr lang="ru-RU" dirty="0"/>
              <a:t> , </a:t>
            </a:r>
            <a:r>
              <a:rPr lang="ru-RU" dirty="0" err="1"/>
              <a:t>більшої</a:t>
            </a:r>
            <a:r>
              <a:rPr lang="ru-RU" dirty="0"/>
              <a:t> </a:t>
            </a:r>
            <a:r>
              <a:rPr lang="ru-RU" dirty="0" err="1"/>
              <a:t>свободи</a:t>
            </a:r>
            <a:r>
              <a:rPr lang="ru-RU" dirty="0"/>
              <a:t> в </a:t>
            </a:r>
          </a:p>
          <a:p>
            <a:pPr algn="r"/>
            <a:r>
              <a:rPr lang="ru-RU" dirty="0" err="1" smtClean="0"/>
              <a:t>композиційних</a:t>
            </a:r>
            <a:r>
              <a:rPr lang="ru-RU" dirty="0" smtClean="0"/>
              <a:t> </a:t>
            </a:r>
            <a:r>
              <a:rPr lang="ru-RU" dirty="0" err="1"/>
              <a:t>рішеннях</a:t>
            </a:r>
            <a:r>
              <a:rPr lang="ru-RU" dirty="0"/>
              <a:t> . Але в </a:t>
            </a:r>
            <a:r>
              <a:rPr lang="ru-RU" dirty="0" err="1"/>
              <a:t>плані</a:t>
            </a:r>
            <a:r>
              <a:rPr lang="ru-RU" dirty="0"/>
              <a:t> </a:t>
            </a:r>
            <a:r>
              <a:rPr lang="ru-RU" dirty="0" err="1"/>
              <a:t>мальовничості</a:t>
            </a:r>
            <a:r>
              <a:rPr lang="ru-RU" dirty="0"/>
              <a:t> , </a:t>
            </a:r>
            <a:endParaRPr lang="ru-RU" dirty="0" smtClean="0"/>
          </a:p>
          <a:p>
            <a:pPr algn="r"/>
            <a:r>
              <a:rPr lang="ru-RU" dirty="0" err="1" smtClean="0"/>
              <a:t>роботи</a:t>
            </a:r>
            <a:r>
              <a:rPr lang="ru-RU" dirty="0" smtClean="0"/>
              <a:t> </a:t>
            </a:r>
            <a:r>
              <a:rPr lang="ru-RU" dirty="0"/>
              <a:t>з </a:t>
            </a:r>
            <a:r>
              <a:rPr lang="ru-RU" dirty="0" err="1"/>
              <a:t>фарбою</a:t>
            </a:r>
            <a:r>
              <a:rPr lang="ru-RU" dirty="0"/>
              <a:t> , художники </a:t>
            </a:r>
            <a:r>
              <a:rPr lang="ru-RU" dirty="0" err="1"/>
              <a:t>були</a:t>
            </a:r>
            <a:r>
              <a:rPr lang="ru-RU" dirty="0"/>
              <a:t> </a:t>
            </a:r>
            <a:r>
              <a:rPr lang="ru-RU" dirty="0" err="1"/>
              <a:t>ще</a:t>
            </a:r>
            <a:r>
              <a:rPr lang="ru-RU" dirty="0"/>
              <a:t> </a:t>
            </a:r>
            <a:r>
              <a:rPr lang="ru-RU" dirty="0" err="1"/>
              <a:t>досить</a:t>
            </a:r>
            <a:r>
              <a:rPr lang="ru-RU" dirty="0"/>
              <a:t> </a:t>
            </a:r>
            <a:endParaRPr lang="ru-RU" dirty="0" smtClean="0"/>
          </a:p>
          <a:p>
            <a:pPr algn="r"/>
            <a:r>
              <a:rPr lang="ru-RU" dirty="0" err="1" smtClean="0"/>
              <a:t>умовні</a:t>
            </a:r>
            <a:r>
              <a:rPr lang="ru-RU" dirty="0" smtClean="0"/>
              <a:t> </a:t>
            </a:r>
            <a:r>
              <a:rPr lang="ru-RU" dirty="0"/>
              <a:t>і </a:t>
            </a:r>
            <a:r>
              <a:rPr lang="ru-RU" dirty="0" err="1"/>
              <a:t>скуті</a:t>
            </a:r>
            <a:r>
              <a:rPr lang="ru-RU" dirty="0"/>
              <a:t> . </a:t>
            </a:r>
            <a:r>
              <a:rPr lang="ru-RU" dirty="0" err="1"/>
              <a:t>Лінія</a:t>
            </a:r>
            <a:r>
              <a:rPr lang="ru-RU" dirty="0"/>
              <a:t> на </a:t>
            </a:r>
            <a:r>
              <a:rPr lang="ru-RU" dirty="0" err="1"/>
              <a:t>картині</a:t>
            </a:r>
            <a:r>
              <a:rPr lang="ru-RU" dirty="0"/>
              <a:t> </a:t>
            </a:r>
            <a:r>
              <a:rPr lang="ru-RU" dirty="0" err="1"/>
              <a:t>чітко</a:t>
            </a:r>
            <a:r>
              <a:rPr lang="ru-RU" dirty="0"/>
              <a:t> </a:t>
            </a:r>
            <a:r>
              <a:rPr lang="ru-RU" dirty="0" err="1"/>
              <a:t>окреслювала</a:t>
            </a:r>
            <a:r>
              <a:rPr lang="ru-RU" dirty="0"/>
              <a:t> </a:t>
            </a:r>
            <a:endParaRPr lang="ru-RU" dirty="0" smtClean="0"/>
          </a:p>
          <a:p>
            <a:pPr algn="r"/>
            <a:r>
              <a:rPr lang="ru-RU" dirty="0" smtClean="0"/>
              <a:t>предмет </a:t>
            </a:r>
            <a:r>
              <a:rPr lang="ru-RU" dirty="0"/>
              <a:t>, </a:t>
            </a:r>
            <a:r>
              <a:rPr lang="ru-RU" dirty="0" smtClean="0"/>
              <a:t>і </a:t>
            </a:r>
            <a:r>
              <a:rPr lang="ru-RU" dirty="0" err="1"/>
              <a:t>зображення</a:t>
            </a:r>
            <a:r>
              <a:rPr lang="ru-RU" dirty="0"/>
              <a:t> мало </a:t>
            </a:r>
            <a:r>
              <a:rPr lang="ru-RU" dirty="0" err="1"/>
              <a:t>вигляд</a:t>
            </a:r>
            <a:r>
              <a:rPr lang="ru-RU" dirty="0"/>
              <a:t> </a:t>
            </a:r>
            <a:r>
              <a:rPr lang="ru-RU" dirty="0" err="1"/>
              <a:t>розфарбованого</a:t>
            </a:r>
            <a:r>
              <a:rPr lang="ru-RU" dirty="0"/>
              <a:t> </a:t>
            </a:r>
            <a:r>
              <a:rPr lang="ru-RU" dirty="0" err="1"/>
              <a:t>малюнка</a:t>
            </a:r>
            <a:r>
              <a:rPr lang="ru-RU" dirty="0"/>
              <a:t>. </a:t>
            </a:r>
            <a:r>
              <a:rPr lang="ru-RU" dirty="0" err="1"/>
              <a:t>Найбільш</a:t>
            </a:r>
            <a:r>
              <a:rPr lang="ru-RU" dirty="0"/>
              <a:t> </a:t>
            </a:r>
            <a:r>
              <a:rPr lang="ru-RU" dirty="0" err="1"/>
              <a:t>умовним</a:t>
            </a:r>
            <a:r>
              <a:rPr lang="ru-RU" dirty="0"/>
              <a:t> </a:t>
            </a:r>
            <a:r>
              <a:rPr lang="ru-RU" dirty="0" err="1"/>
              <a:t>був</a:t>
            </a:r>
            <a:r>
              <a:rPr lang="ru-RU" dirty="0"/>
              <a:t> пейзаж , </a:t>
            </a:r>
            <a:r>
              <a:rPr lang="ru-RU" dirty="0" err="1"/>
              <a:t>який</a:t>
            </a:r>
            <a:r>
              <a:rPr lang="ru-RU" dirty="0"/>
              <a:t> </a:t>
            </a:r>
            <a:r>
              <a:rPr lang="ru-RU" dirty="0" err="1"/>
              <a:t>грав</a:t>
            </a:r>
            <a:r>
              <a:rPr lang="ru-RU" dirty="0"/>
              <a:t> </a:t>
            </a:r>
            <a:r>
              <a:rPr lang="ru-RU" dirty="0" err="1"/>
              <a:t>другорядну</a:t>
            </a:r>
            <a:r>
              <a:rPr lang="ru-RU" dirty="0"/>
              <a:t> роль. Леонардо </a:t>
            </a:r>
            <a:r>
              <a:rPr lang="ru-RU" dirty="0" err="1"/>
              <a:t>усвідомив</a:t>
            </a:r>
            <a:r>
              <a:rPr lang="ru-RU" dirty="0"/>
              <a:t> і </a:t>
            </a:r>
            <a:r>
              <a:rPr lang="ru-RU" dirty="0" err="1"/>
              <a:t>втілив</a:t>
            </a:r>
            <a:r>
              <a:rPr lang="ru-RU" dirty="0"/>
              <a:t> </a:t>
            </a:r>
            <a:r>
              <a:rPr lang="ru-RU" dirty="0" err="1"/>
              <a:t>нову</a:t>
            </a:r>
            <a:r>
              <a:rPr lang="ru-RU" dirty="0"/>
              <a:t> </a:t>
            </a:r>
            <a:r>
              <a:rPr lang="ru-RU" dirty="0" err="1"/>
              <a:t>живописну</a:t>
            </a:r>
            <a:r>
              <a:rPr lang="ru-RU" dirty="0"/>
              <a:t> </a:t>
            </a:r>
            <a:r>
              <a:rPr lang="ru-RU" dirty="0" err="1"/>
              <a:t>техніку</a:t>
            </a:r>
            <a:r>
              <a:rPr lang="ru-RU" dirty="0"/>
              <a:t>. У </a:t>
            </a:r>
            <a:r>
              <a:rPr lang="ru-RU" dirty="0" err="1"/>
              <a:t>нього</a:t>
            </a:r>
            <a:r>
              <a:rPr lang="ru-RU" dirty="0"/>
              <a:t> </a:t>
            </a:r>
            <a:r>
              <a:rPr lang="ru-RU" dirty="0" err="1"/>
              <a:t>лінія</a:t>
            </a:r>
            <a:r>
              <a:rPr lang="ru-RU" dirty="0"/>
              <a:t> </a:t>
            </a:r>
            <a:r>
              <a:rPr lang="ru-RU" dirty="0" err="1"/>
              <a:t>має</a:t>
            </a:r>
            <a:r>
              <a:rPr lang="ru-RU" dirty="0"/>
              <a:t> право на </a:t>
            </a:r>
            <a:r>
              <a:rPr lang="ru-RU" dirty="0" err="1"/>
              <a:t>розмитість</a:t>
            </a:r>
            <a:r>
              <a:rPr lang="ru-RU" dirty="0"/>
              <a:t> , тому </a:t>
            </a:r>
            <a:r>
              <a:rPr lang="ru-RU" dirty="0" err="1"/>
              <a:t>що</a:t>
            </a:r>
            <a:r>
              <a:rPr lang="ru-RU" dirty="0"/>
              <a:t> так ми </a:t>
            </a:r>
            <a:r>
              <a:rPr lang="ru-RU" dirty="0" err="1"/>
              <a:t>її</a:t>
            </a:r>
            <a:r>
              <a:rPr lang="ru-RU" dirty="0"/>
              <a:t> </a:t>
            </a:r>
            <a:r>
              <a:rPr lang="ru-RU" dirty="0" err="1"/>
              <a:t>бачимо</a:t>
            </a:r>
            <a:r>
              <a:rPr lang="ru-RU" dirty="0"/>
              <a:t>. </a:t>
            </a:r>
            <a:r>
              <a:rPr lang="ru-RU" dirty="0" err="1"/>
              <a:t>Він</a:t>
            </a:r>
            <a:r>
              <a:rPr lang="ru-RU" dirty="0"/>
              <a:t> </a:t>
            </a:r>
            <a:r>
              <a:rPr lang="ru-RU" dirty="0" err="1"/>
              <a:t>усвідомив</a:t>
            </a:r>
            <a:r>
              <a:rPr lang="ru-RU" dirty="0"/>
              <a:t> </a:t>
            </a:r>
            <a:r>
              <a:rPr lang="ru-RU" dirty="0" err="1"/>
              <a:t>явища</a:t>
            </a:r>
            <a:r>
              <a:rPr lang="ru-RU" dirty="0"/>
              <a:t> </a:t>
            </a:r>
            <a:r>
              <a:rPr lang="ru-RU" dirty="0" err="1"/>
              <a:t>розсіяння</a:t>
            </a:r>
            <a:r>
              <a:rPr lang="ru-RU" dirty="0"/>
              <a:t> </a:t>
            </a:r>
            <a:r>
              <a:rPr lang="ru-RU" dirty="0" err="1"/>
              <a:t>світла</a:t>
            </a:r>
            <a:r>
              <a:rPr lang="ru-RU" dirty="0"/>
              <a:t> в </a:t>
            </a:r>
            <a:r>
              <a:rPr lang="ru-RU" dirty="0" err="1"/>
              <a:t>повітрі</a:t>
            </a:r>
            <a:r>
              <a:rPr lang="ru-RU" dirty="0"/>
              <a:t> і </a:t>
            </a:r>
            <a:r>
              <a:rPr lang="ru-RU" dirty="0" err="1"/>
              <a:t>виникнення</a:t>
            </a:r>
            <a:r>
              <a:rPr lang="ru-RU" dirty="0"/>
              <a:t> - </a:t>
            </a:r>
            <a:r>
              <a:rPr lang="ru-RU" dirty="0" err="1"/>
              <a:t>димки</a:t>
            </a:r>
            <a:r>
              <a:rPr lang="ru-RU" dirty="0"/>
              <a:t> </a:t>
            </a:r>
            <a:r>
              <a:rPr lang="ru-RU" dirty="0" err="1"/>
              <a:t>між</a:t>
            </a:r>
            <a:r>
              <a:rPr lang="ru-RU" dirty="0"/>
              <a:t> </a:t>
            </a:r>
            <a:r>
              <a:rPr lang="ru-RU" dirty="0" err="1"/>
              <a:t>глядачем</a:t>
            </a:r>
            <a:r>
              <a:rPr lang="ru-RU" dirty="0"/>
              <a:t> і </a:t>
            </a:r>
            <a:r>
              <a:rPr lang="ru-RU" dirty="0" err="1"/>
              <a:t>зображеним</a:t>
            </a:r>
            <a:r>
              <a:rPr lang="ru-RU" dirty="0"/>
              <a:t> предметом , яка </a:t>
            </a:r>
            <a:r>
              <a:rPr lang="ru-RU" dirty="0" err="1"/>
              <a:t>пом'якшує</a:t>
            </a:r>
            <a:r>
              <a:rPr lang="ru-RU" dirty="0"/>
              <a:t> </a:t>
            </a:r>
            <a:r>
              <a:rPr lang="ru-RU" dirty="0" err="1"/>
              <a:t>колірні</a:t>
            </a:r>
            <a:r>
              <a:rPr lang="ru-RU" dirty="0"/>
              <a:t> </a:t>
            </a:r>
            <a:r>
              <a:rPr lang="ru-RU" dirty="0" err="1"/>
              <a:t>контрасти</a:t>
            </a:r>
            <a:r>
              <a:rPr lang="ru-RU" dirty="0"/>
              <a:t> і </a:t>
            </a:r>
            <a:r>
              <a:rPr lang="ru-RU" dirty="0" err="1"/>
              <a:t>лінії</a:t>
            </a:r>
            <a:r>
              <a:rPr lang="ru-RU" dirty="0"/>
              <a:t>. У </a:t>
            </a:r>
            <a:r>
              <a:rPr lang="ru-RU" dirty="0" err="1"/>
              <a:t>підсумку</a:t>
            </a:r>
            <a:r>
              <a:rPr lang="ru-RU" dirty="0"/>
              <a:t> </a:t>
            </a:r>
            <a:r>
              <a:rPr lang="ru-RU" dirty="0" err="1"/>
              <a:t>реалізм</a:t>
            </a:r>
            <a:r>
              <a:rPr lang="ru-RU" dirty="0"/>
              <a:t> в </a:t>
            </a:r>
            <a:r>
              <a:rPr lang="ru-RU" dirty="0" err="1"/>
              <a:t>живописі</a:t>
            </a:r>
            <a:r>
              <a:rPr lang="ru-RU" dirty="0"/>
              <a:t> </a:t>
            </a:r>
            <a:r>
              <a:rPr lang="ru-RU" dirty="0" err="1"/>
              <a:t>перейшов</a:t>
            </a:r>
            <a:r>
              <a:rPr lang="ru-RU" dirty="0"/>
              <a:t> на </a:t>
            </a:r>
            <a:r>
              <a:rPr lang="ru-RU" dirty="0" err="1"/>
              <a:t>якісно</a:t>
            </a:r>
            <a:r>
              <a:rPr lang="ru-RU" dirty="0"/>
              <a:t> </a:t>
            </a:r>
            <a:r>
              <a:rPr lang="ru-RU" dirty="0" err="1"/>
              <a:t>новий</a:t>
            </a:r>
            <a:r>
              <a:rPr lang="ru-RU" dirty="0"/>
              <a:t> </a:t>
            </a:r>
            <a:r>
              <a:rPr lang="ru-RU" dirty="0" err="1"/>
              <a:t>щабель</a:t>
            </a:r>
            <a:r>
              <a:rPr lang="ru-RU" dirty="0"/>
              <a:t>.</a:t>
            </a:r>
          </a:p>
          <a:p>
            <a:pPr algn="r"/>
            <a:endParaRPr lang="uk-UA"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idx="4294967295"/>
          </p:nvPr>
        </p:nvSpPr>
        <p:spPr>
          <a:xfrm>
            <a:off x="1381298" y="764704"/>
            <a:ext cx="7772400" cy="1143000"/>
          </a:xfrm>
        </p:spPr>
        <p:txBody>
          <a:bodyPr/>
          <a:lstStyle/>
          <a:p>
            <a:pPr eaLnBrk="1" hangingPunct="1">
              <a:defRPr/>
            </a:pPr>
            <a:r>
              <a:rPr lang="ru-RU" dirty="0" err="1"/>
              <a:t>Анатомія</a:t>
            </a:r>
            <a:r>
              <a:rPr lang="ru-RU" dirty="0"/>
              <a:t> і медицина</a:t>
            </a:r>
            <a:endParaRPr lang="ru-RU" dirty="0" smtClean="0"/>
          </a:p>
        </p:txBody>
      </p:sp>
      <p:sp>
        <p:nvSpPr>
          <p:cNvPr id="2" name="TextBox 1"/>
          <p:cNvSpPr txBox="1"/>
          <p:nvPr/>
        </p:nvSpPr>
        <p:spPr>
          <a:xfrm>
            <a:off x="1763688" y="2708920"/>
            <a:ext cx="7200800" cy="3785652"/>
          </a:xfrm>
          <a:prstGeom prst="rect">
            <a:avLst/>
          </a:prstGeom>
          <a:noFill/>
        </p:spPr>
        <p:txBody>
          <a:bodyPr wrap="square" rtlCol="0">
            <a:spAutoFit/>
          </a:bodyPr>
          <a:lstStyle/>
          <a:p>
            <a:r>
              <a:rPr lang="ru-RU" dirty="0" err="1"/>
              <a:t>Протягом</a:t>
            </a:r>
            <a:r>
              <a:rPr lang="ru-RU" dirty="0"/>
              <a:t> </a:t>
            </a:r>
            <a:r>
              <a:rPr lang="ru-RU" dirty="0" err="1"/>
              <a:t>свого</a:t>
            </a:r>
            <a:r>
              <a:rPr lang="ru-RU" dirty="0"/>
              <a:t> </a:t>
            </a:r>
            <a:r>
              <a:rPr lang="ru-RU" dirty="0" err="1"/>
              <a:t>життя</a:t>
            </a:r>
            <a:r>
              <a:rPr lang="ru-RU" dirty="0"/>
              <a:t> Леонардо да </a:t>
            </a:r>
            <a:r>
              <a:rPr lang="ru-RU" dirty="0" err="1"/>
              <a:t>Вінчі</a:t>
            </a:r>
            <a:r>
              <a:rPr lang="ru-RU" dirty="0"/>
              <a:t> </a:t>
            </a:r>
            <a:r>
              <a:rPr lang="ru-RU" dirty="0" err="1"/>
              <a:t>зробив</a:t>
            </a:r>
            <a:r>
              <a:rPr lang="ru-RU" dirty="0"/>
              <a:t> </a:t>
            </a:r>
            <a:r>
              <a:rPr lang="ru-RU" dirty="0" err="1"/>
              <a:t>тисячі</a:t>
            </a:r>
            <a:r>
              <a:rPr lang="ru-RU" dirty="0"/>
              <a:t> </a:t>
            </a:r>
            <a:r>
              <a:rPr lang="ru-RU" dirty="0" err="1"/>
              <a:t>заміток</a:t>
            </a:r>
            <a:r>
              <a:rPr lang="ru-RU" dirty="0"/>
              <a:t> і </a:t>
            </a:r>
            <a:r>
              <a:rPr lang="ru-RU" dirty="0" err="1"/>
              <a:t>малюнків</a:t>
            </a:r>
            <a:r>
              <a:rPr lang="ru-RU" dirty="0"/>
              <a:t>, </a:t>
            </a:r>
            <a:r>
              <a:rPr lang="ru-RU" dirty="0" err="1"/>
              <a:t>присвячених</a:t>
            </a:r>
            <a:r>
              <a:rPr lang="ru-RU" dirty="0"/>
              <a:t> </a:t>
            </a:r>
            <a:r>
              <a:rPr lang="ru-RU" dirty="0" err="1"/>
              <a:t>анатомії</a:t>
            </a:r>
            <a:r>
              <a:rPr lang="ru-RU" dirty="0"/>
              <a:t>, </a:t>
            </a:r>
            <a:r>
              <a:rPr lang="ru-RU" dirty="0" err="1"/>
              <a:t>проте</a:t>
            </a:r>
            <a:r>
              <a:rPr lang="ru-RU" dirty="0"/>
              <a:t> не </a:t>
            </a:r>
            <a:r>
              <a:rPr lang="ru-RU" dirty="0" err="1"/>
              <a:t>публікував</a:t>
            </a:r>
            <a:r>
              <a:rPr lang="ru-RU" dirty="0"/>
              <a:t> </a:t>
            </a:r>
            <a:r>
              <a:rPr lang="ru-RU" dirty="0" err="1"/>
              <a:t>свої</a:t>
            </a:r>
            <a:r>
              <a:rPr lang="ru-RU" dirty="0"/>
              <a:t> </a:t>
            </a:r>
            <a:r>
              <a:rPr lang="ru-RU" dirty="0" err="1"/>
              <a:t>роботи</a:t>
            </a:r>
            <a:r>
              <a:rPr lang="ru-RU" dirty="0"/>
              <a:t>. </a:t>
            </a:r>
            <a:r>
              <a:rPr lang="ru-RU" dirty="0" err="1"/>
              <a:t>Роблячи</a:t>
            </a:r>
            <a:r>
              <a:rPr lang="ru-RU" dirty="0"/>
              <a:t> </a:t>
            </a:r>
            <a:r>
              <a:rPr lang="ru-RU" dirty="0" err="1"/>
              <a:t>розтин</a:t>
            </a:r>
            <a:r>
              <a:rPr lang="ru-RU" dirty="0"/>
              <a:t> </a:t>
            </a:r>
            <a:r>
              <a:rPr lang="ru-RU" dirty="0" err="1"/>
              <a:t>тіл</a:t>
            </a:r>
            <a:r>
              <a:rPr lang="ru-RU" dirty="0"/>
              <a:t> людей і </a:t>
            </a:r>
            <a:r>
              <a:rPr lang="ru-RU" dirty="0" err="1"/>
              <a:t>тварин</a:t>
            </a:r>
            <a:r>
              <a:rPr lang="ru-RU" dirty="0"/>
              <a:t>, </a:t>
            </a:r>
            <a:r>
              <a:rPr lang="ru-RU" dirty="0" err="1"/>
              <a:t>він</a:t>
            </a:r>
            <a:r>
              <a:rPr lang="ru-RU" dirty="0"/>
              <a:t> точно передавав </a:t>
            </a:r>
            <a:r>
              <a:rPr lang="ru-RU" dirty="0" err="1"/>
              <a:t>будова</a:t>
            </a:r>
            <a:r>
              <a:rPr lang="ru-RU" dirty="0"/>
              <a:t> скелета і </a:t>
            </a:r>
            <a:r>
              <a:rPr lang="ru-RU" dirty="0" err="1"/>
              <a:t>внутрішніх</a:t>
            </a:r>
            <a:r>
              <a:rPr lang="ru-RU" dirty="0"/>
              <a:t> </a:t>
            </a:r>
            <a:r>
              <a:rPr lang="ru-RU" dirty="0" err="1"/>
              <a:t>органів</a:t>
            </a:r>
            <a:r>
              <a:rPr lang="ru-RU" dirty="0"/>
              <a:t>, </a:t>
            </a:r>
            <a:r>
              <a:rPr lang="ru-RU" dirty="0" err="1"/>
              <a:t>включаючи</a:t>
            </a:r>
            <a:r>
              <a:rPr lang="ru-RU" dirty="0"/>
              <a:t> </a:t>
            </a:r>
            <a:r>
              <a:rPr lang="ru-RU" dirty="0" err="1"/>
              <a:t>дрібні</a:t>
            </a:r>
            <a:r>
              <a:rPr lang="ru-RU" dirty="0"/>
              <a:t> </a:t>
            </a:r>
            <a:r>
              <a:rPr lang="ru-RU" dirty="0" err="1"/>
              <a:t>деталі</a:t>
            </a:r>
            <a:r>
              <a:rPr lang="ru-RU" dirty="0"/>
              <a:t>. На думку </a:t>
            </a:r>
            <a:r>
              <a:rPr lang="ru-RU" dirty="0" err="1"/>
              <a:t>професора</a:t>
            </a:r>
            <a:r>
              <a:rPr lang="ru-RU" dirty="0"/>
              <a:t> </a:t>
            </a:r>
            <a:r>
              <a:rPr lang="ru-RU" dirty="0" err="1"/>
              <a:t>клінічної</a:t>
            </a:r>
            <a:r>
              <a:rPr lang="ru-RU" dirty="0"/>
              <a:t> </a:t>
            </a:r>
            <a:r>
              <a:rPr lang="ru-RU" dirty="0" err="1"/>
              <a:t>анатомії</a:t>
            </a:r>
            <a:r>
              <a:rPr lang="ru-RU" dirty="0"/>
              <a:t> </a:t>
            </a:r>
            <a:r>
              <a:rPr lang="ru-RU" dirty="0" err="1"/>
              <a:t>Пітера</a:t>
            </a:r>
            <a:r>
              <a:rPr lang="ru-RU" dirty="0"/>
              <a:t> </a:t>
            </a:r>
            <a:r>
              <a:rPr lang="ru-RU" dirty="0" err="1"/>
              <a:t>Абрамса</a:t>
            </a:r>
            <a:r>
              <a:rPr lang="ru-RU" dirty="0"/>
              <a:t>, </a:t>
            </a:r>
            <a:r>
              <a:rPr lang="ru-RU" dirty="0" err="1"/>
              <a:t>наукова</a:t>
            </a:r>
            <a:r>
              <a:rPr lang="ru-RU" dirty="0"/>
              <a:t> робота да </a:t>
            </a:r>
            <a:r>
              <a:rPr lang="ru-RU" dirty="0" err="1"/>
              <a:t>Вінчі</a:t>
            </a:r>
            <a:r>
              <a:rPr lang="ru-RU" dirty="0"/>
              <a:t> </a:t>
            </a:r>
            <a:r>
              <a:rPr lang="ru-RU" dirty="0" err="1"/>
              <a:t>обігнала</a:t>
            </a:r>
            <a:r>
              <a:rPr lang="ru-RU" dirty="0"/>
              <a:t> </a:t>
            </a:r>
            <a:r>
              <a:rPr lang="ru-RU" dirty="0" err="1"/>
              <a:t>свій</a:t>
            </a:r>
            <a:r>
              <a:rPr lang="ru-RU" dirty="0"/>
              <a:t> час на 300 </a:t>
            </a:r>
            <a:r>
              <a:rPr lang="ru-RU" dirty="0" err="1"/>
              <a:t>років</a:t>
            </a:r>
            <a:r>
              <a:rPr lang="ru-RU" dirty="0"/>
              <a:t> і </a:t>
            </a:r>
            <a:r>
              <a:rPr lang="ru-RU" dirty="0" err="1"/>
              <a:t>багато</a:t>
            </a:r>
            <a:r>
              <a:rPr lang="ru-RU" dirty="0"/>
              <a:t> в </a:t>
            </a:r>
            <a:r>
              <a:rPr lang="ru-RU" dirty="0" err="1"/>
              <a:t>чому</a:t>
            </a:r>
            <a:r>
              <a:rPr lang="ru-RU" dirty="0"/>
              <a:t> </a:t>
            </a:r>
            <a:r>
              <a:rPr lang="ru-RU" dirty="0" err="1"/>
              <a:t>перевершувала</a:t>
            </a:r>
            <a:r>
              <a:rPr lang="ru-RU" dirty="0"/>
              <a:t> </a:t>
            </a:r>
            <a:r>
              <a:rPr lang="ru-RU" dirty="0" err="1"/>
              <a:t>знамениту</a:t>
            </a:r>
            <a:r>
              <a:rPr lang="ru-RU" dirty="0"/>
              <a:t> «</a:t>
            </a:r>
            <a:r>
              <a:rPr lang="ru-RU" dirty="0" err="1"/>
              <a:t>Анатомію</a:t>
            </a:r>
            <a:r>
              <a:rPr lang="ru-RU" dirty="0"/>
              <a:t> Грея».</a:t>
            </a:r>
          </a:p>
          <a:p>
            <a:endParaRPr lang="uk-UA" dirty="0"/>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716016" y="332656"/>
            <a:ext cx="4110601" cy="6032329"/>
          </a:xfrm>
          <a:prstGeom prst="rect">
            <a:avLst/>
          </a:prstGeom>
          <a:ln>
            <a:noFill/>
          </a:ln>
          <a:effectLst>
            <a:softEdge rad="112500"/>
          </a:effectLst>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15616" y="2561126"/>
            <a:ext cx="3271242" cy="3803859"/>
          </a:xfrm>
          <a:prstGeom prst="rect">
            <a:avLst/>
          </a:prstGeom>
          <a:ln>
            <a:noFill/>
          </a:ln>
          <a:effectLst>
            <a:softEdge rad="112500"/>
          </a:effectLst>
        </p:spPr>
      </p:pic>
    </p:spTree>
    <p:extLst>
      <p:ext uri="{BB962C8B-B14F-4D97-AF65-F5344CB8AC3E}">
        <p14:creationId xmlns:p14="http://schemas.microsoft.com/office/powerpoint/2010/main" val="314410744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59632" y="2636912"/>
            <a:ext cx="3307419" cy="3905672"/>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67051" y="701378"/>
            <a:ext cx="4192595" cy="5832648"/>
          </a:xfrm>
          <a:prstGeom prst="rect">
            <a:avLst/>
          </a:prstGeom>
          <a:ln>
            <a:noFill/>
          </a:ln>
          <a:effectLst>
            <a:softEdge rad="112500"/>
          </a:effectLst>
        </p:spPr>
      </p:pic>
    </p:spTree>
    <p:extLst>
      <p:ext uri="{BB962C8B-B14F-4D97-AF65-F5344CB8AC3E}">
        <p14:creationId xmlns:p14="http://schemas.microsoft.com/office/powerpoint/2010/main" val="13811850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987824" y="404664"/>
            <a:ext cx="5943600" cy="1143000"/>
          </a:xfrm>
        </p:spPr>
        <p:txBody>
          <a:bodyPr/>
          <a:lstStyle/>
          <a:p>
            <a:r>
              <a:rPr lang="ru-RU" dirty="0"/>
              <a:t>Наука й </a:t>
            </a:r>
            <a:r>
              <a:rPr lang="ru-RU" dirty="0" err="1"/>
              <a:t>інженерна</a:t>
            </a:r>
            <a:r>
              <a:rPr lang="ru-RU" dirty="0"/>
              <a:t> справа</a:t>
            </a:r>
          </a:p>
        </p:txBody>
      </p:sp>
      <p:sp>
        <p:nvSpPr>
          <p:cNvPr id="3" name="TextBox 2"/>
          <p:cNvSpPr txBox="1"/>
          <p:nvPr/>
        </p:nvSpPr>
        <p:spPr>
          <a:xfrm>
            <a:off x="1835696" y="2132856"/>
            <a:ext cx="6912768" cy="4524315"/>
          </a:xfrm>
          <a:prstGeom prst="rect">
            <a:avLst/>
          </a:prstGeom>
          <a:noFill/>
        </p:spPr>
        <p:txBody>
          <a:bodyPr wrap="square" rtlCol="0">
            <a:spAutoFit/>
          </a:bodyPr>
          <a:lstStyle/>
          <a:p>
            <a:pPr algn="r"/>
            <a:r>
              <a:rPr lang="ru-RU" dirty="0" err="1" smtClean="0"/>
              <a:t>Єдиний</a:t>
            </a:r>
            <a:r>
              <a:rPr lang="ru-RU" dirty="0" smtClean="0"/>
              <a:t> </a:t>
            </a:r>
            <a:r>
              <a:rPr lang="ru-RU" dirty="0" err="1"/>
              <a:t>його</a:t>
            </a:r>
            <a:r>
              <a:rPr lang="ru-RU" dirty="0"/>
              <a:t> </a:t>
            </a:r>
            <a:r>
              <a:rPr lang="ru-RU" dirty="0" err="1"/>
              <a:t>винахід</a:t>
            </a:r>
            <a:r>
              <a:rPr lang="ru-RU" dirty="0"/>
              <a:t>, </a:t>
            </a:r>
            <a:r>
              <a:rPr lang="ru-RU" dirty="0" err="1"/>
              <a:t>що</a:t>
            </a:r>
            <a:r>
              <a:rPr lang="ru-RU" dirty="0"/>
              <a:t> </a:t>
            </a:r>
            <a:r>
              <a:rPr lang="ru-RU" dirty="0" err="1"/>
              <a:t>отримав</a:t>
            </a:r>
            <a:r>
              <a:rPr lang="ru-RU" dirty="0"/>
              <a:t> </a:t>
            </a:r>
            <a:endParaRPr lang="ru-RU" dirty="0" smtClean="0"/>
          </a:p>
          <a:p>
            <a:pPr algn="r"/>
            <a:r>
              <a:rPr lang="ru-RU" dirty="0" err="1" smtClean="0"/>
              <a:t>визнання</a:t>
            </a:r>
            <a:r>
              <a:rPr lang="ru-RU" dirty="0" smtClean="0"/>
              <a:t> за </a:t>
            </a:r>
            <a:r>
              <a:rPr lang="ru-RU" dirty="0" err="1" smtClean="0"/>
              <a:t>його</a:t>
            </a:r>
            <a:r>
              <a:rPr lang="ru-RU" dirty="0" smtClean="0"/>
              <a:t> </a:t>
            </a:r>
            <a:r>
              <a:rPr lang="ru-RU" dirty="0" err="1"/>
              <a:t>життя</a:t>
            </a:r>
            <a:r>
              <a:rPr lang="ru-RU" dirty="0"/>
              <a:t> - </a:t>
            </a:r>
            <a:r>
              <a:rPr lang="ru-RU" dirty="0" err="1"/>
              <a:t>колесцовий</a:t>
            </a:r>
            <a:r>
              <a:rPr lang="ru-RU" dirty="0"/>
              <a:t> замок для </a:t>
            </a:r>
            <a:r>
              <a:rPr lang="ru-RU" dirty="0" err="1"/>
              <a:t>пістолета</a:t>
            </a:r>
            <a:r>
              <a:rPr lang="ru-RU" dirty="0"/>
              <a:t> (завод </a:t>
            </a:r>
            <a:r>
              <a:rPr lang="ru-RU" dirty="0" err="1"/>
              <a:t>ключем</a:t>
            </a:r>
            <a:r>
              <a:rPr lang="ru-RU" dirty="0"/>
              <a:t>). На початку </a:t>
            </a:r>
            <a:r>
              <a:rPr lang="ru-RU" dirty="0" err="1"/>
              <a:t>колесцовий</a:t>
            </a:r>
            <a:r>
              <a:rPr lang="ru-RU" dirty="0"/>
              <a:t> </a:t>
            </a:r>
            <a:r>
              <a:rPr lang="ru-RU" dirty="0" err="1"/>
              <a:t>пістолет</a:t>
            </a:r>
            <a:r>
              <a:rPr lang="ru-RU" dirty="0"/>
              <a:t> </a:t>
            </a:r>
            <a:r>
              <a:rPr lang="ru-RU" dirty="0" err="1"/>
              <a:t>був</a:t>
            </a:r>
            <a:r>
              <a:rPr lang="ru-RU" dirty="0"/>
              <a:t> мало </a:t>
            </a:r>
            <a:r>
              <a:rPr lang="ru-RU" dirty="0" err="1"/>
              <a:t>поширений</a:t>
            </a:r>
            <a:r>
              <a:rPr lang="ru-RU" dirty="0"/>
              <a:t>, але </a:t>
            </a:r>
            <a:r>
              <a:rPr lang="ru-RU" dirty="0" err="1"/>
              <a:t>вже</a:t>
            </a:r>
            <a:r>
              <a:rPr lang="ru-RU" dirty="0"/>
              <a:t> до </a:t>
            </a:r>
            <a:r>
              <a:rPr lang="ru-RU" dirty="0" err="1"/>
              <a:t>середини</a:t>
            </a:r>
            <a:r>
              <a:rPr lang="ru-RU" dirty="0"/>
              <a:t> XVI </a:t>
            </a:r>
            <a:r>
              <a:rPr lang="ru-RU" dirty="0" err="1"/>
              <a:t>століття</a:t>
            </a:r>
            <a:r>
              <a:rPr lang="ru-RU" dirty="0"/>
              <a:t> </a:t>
            </a:r>
            <a:r>
              <a:rPr lang="ru-RU" dirty="0" err="1"/>
              <a:t>набув</a:t>
            </a:r>
            <a:r>
              <a:rPr lang="ru-RU" dirty="0"/>
              <a:t> </a:t>
            </a:r>
            <a:r>
              <a:rPr lang="ru-RU" dirty="0" err="1"/>
              <a:t>популярності</a:t>
            </a:r>
            <a:r>
              <a:rPr lang="ru-RU" dirty="0"/>
              <a:t> у дворян, особливо у </a:t>
            </a:r>
            <a:r>
              <a:rPr lang="ru-RU" dirty="0" err="1"/>
              <a:t>кавалерії</a:t>
            </a:r>
            <a:r>
              <a:rPr lang="ru-RU" dirty="0"/>
              <a:t>, </a:t>
            </a:r>
            <a:r>
              <a:rPr lang="ru-RU" dirty="0" err="1"/>
              <a:t>що</a:t>
            </a:r>
            <a:r>
              <a:rPr lang="ru-RU" dirty="0"/>
              <a:t> </a:t>
            </a:r>
            <a:r>
              <a:rPr lang="ru-RU" dirty="0" err="1"/>
              <a:t>навіть</a:t>
            </a:r>
            <a:r>
              <a:rPr lang="ru-RU" dirty="0"/>
              <a:t> </a:t>
            </a:r>
            <a:r>
              <a:rPr lang="ru-RU" dirty="0" err="1"/>
              <a:t>відбилося</a:t>
            </a:r>
            <a:r>
              <a:rPr lang="ru-RU" dirty="0"/>
              <a:t> на </a:t>
            </a:r>
            <a:r>
              <a:rPr lang="ru-RU" dirty="0" err="1"/>
              <a:t>конструкції</a:t>
            </a:r>
            <a:r>
              <a:rPr lang="ru-RU" dirty="0"/>
              <a:t> лат, а </a:t>
            </a:r>
            <a:r>
              <a:rPr lang="ru-RU" dirty="0" err="1"/>
              <a:t>саме</a:t>
            </a:r>
            <a:r>
              <a:rPr lang="ru-RU" dirty="0"/>
              <a:t>: </a:t>
            </a:r>
            <a:r>
              <a:rPr lang="ru-RU" dirty="0" err="1"/>
              <a:t>максиміліанівські</a:t>
            </a:r>
            <a:r>
              <a:rPr lang="ru-RU" dirty="0"/>
              <a:t> </a:t>
            </a:r>
            <a:r>
              <a:rPr lang="ru-RU" dirty="0" err="1"/>
              <a:t>обладунки</a:t>
            </a:r>
            <a:r>
              <a:rPr lang="ru-RU" dirty="0"/>
              <a:t> </a:t>
            </a:r>
            <a:r>
              <a:rPr lang="ru-RU" dirty="0" err="1"/>
              <a:t>заради</a:t>
            </a:r>
            <a:r>
              <a:rPr lang="ru-RU" dirty="0"/>
              <a:t> </a:t>
            </a:r>
            <a:r>
              <a:rPr lang="ru-RU" dirty="0" err="1"/>
              <a:t>стрільби</a:t>
            </a:r>
            <a:r>
              <a:rPr lang="ru-RU" dirty="0"/>
              <a:t> з </a:t>
            </a:r>
            <a:r>
              <a:rPr lang="ru-RU" dirty="0" err="1"/>
              <a:t>пістолетів</a:t>
            </a:r>
            <a:r>
              <a:rPr lang="ru-RU" dirty="0"/>
              <a:t> почали </a:t>
            </a:r>
            <a:r>
              <a:rPr lang="ru-RU" dirty="0" err="1"/>
              <a:t>робити</a:t>
            </a:r>
            <a:r>
              <a:rPr lang="ru-RU" dirty="0"/>
              <a:t> з рукавичками </a:t>
            </a:r>
            <a:r>
              <a:rPr lang="ru-RU" dirty="0" err="1"/>
              <a:t>замість</a:t>
            </a:r>
            <a:r>
              <a:rPr lang="ru-RU" dirty="0"/>
              <a:t> </a:t>
            </a:r>
            <a:r>
              <a:rPr lang="ru-RU" dirty="0" err="1"/>
              <a:t>рукавиць</a:t>
            </a:r>
            <a:r>
              <a:rPr lang="ru-RU" dirty="0"/>
              <a:t>. </a:t>
            </a:r>
            <a:r>
              <a:rPr lang="ru-RU" dirty="0" err="1"/>
              <a:t>Колесцовий</a:t>
            </a:r>
            <a:r>
              <a:rPr lang="ru-RU" dirty="0"/>
              <a:t> замок для </a:t>
            </a:r>
            <a:r>
              <a:rPr lang="ru-RU" dirty="0" err="1"/>
              <a:t>пістолета</a:t>
            </a:r>
            <a:r>
              <a:rPr lang="ru-RU" dirty="0"/>
              <a:t>, </a:t>
            </a:r>
            <a:r>
              <a:rPr lang="ru-RU" dirty="0" err="1"/>
              <a:t>винайдений</a:t>
            </a:r>
            <a:r>
              <a:rPr lang="ru-RU" dirty="0"/>
              <a:t> Леонардо да </a:t>
            </a:r>
            <a:r>
              <a:rPr lang="ru-RU" dirty="0" err="1"/>
              <a:t>Вінчі</a:t>
            </a:r>
            <a:r>
              <a:rPr lang="ru-RU" dirty="0"/>
              <a:t>, </a:t>
            </a:r>
            <a:r>
              <a:rPr lang="ru-RU" dirty="0" err="1"/>
              <a:t>був</a:t>
            </a:r>
            <a:r>
              <a:rPr lang="ru-RU" dirty="0"/>
              <a:t> </a:t>
            </a:r>
            <a:r>
              <a:rPr lang="ru-RU" dirty="0" err="1"/>
              <a:t>настільки</a:t>
            </a:r>
            <a:r>
              <a:rPr lang="ru-RU" dirty="0"/>
              <a:t> </a:t>
            </a:r>
            <a:r>
              <a:rPr lang="ru-RU" dirty="0" err="1"/>
              <a:t>досконалим</a:t>
            </a:r>
            <a:r>
              <a:rPr lang="ru-RU" dirty="0"/>
              <a:t>, </a:t>
            </a:r>
            <a:r>
              <a:rPr lang="ru-RU" dirty="0" err="1"/>
              <a:t>що</a:t>
            </a:r>
            <a:r>
              <a:rPr lang="ru-RU" dirty="0"/>
              <a:t> </a:t>
            </a:r>
            <a:r>
              <a:rPr lang="ru-RU" dirty="0" err="1"/>
              <a:t>продовжував</a:t>
            </a:r>
            <a:r>
              <a:rPr lang="ru-RU" dirty="0"/>
              <a:t> </a:t>
            </a:r>
            <a:r>
              <a:rPr lang="ru-RU" dirty="0" err="1"/>
              <a:t>використовуватися</a:t>
            </a:r>
            <a:r>
              <a:rPr lang="ru-RU" dirty="0"/>
              <a:t> і в XIX </a:t>
            </a:r>
            <a:r>
              <a:rPr lang="ru-RU" dirty="0" err="1"/>
              <a:t>столітті</a:t>
            </a:r>
            <a:r>
              <a:rPr lang="ru-RU" dirty="0"/>
              <a:t>.</a:t>
            </a:r>
          </a:p>
        </p:txBody>
      </p:sp>
    </p:spTree>
    <p:extLst>
      <p:ext uri="{BB962C8B-B14F-4D97-AF65-F5344CB8AC3E}">
        <p14:creationId xmlns:p14="http://schemas.microsoft.com/office/powerpoint/2010/main" val="168384298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60277" y="476672"/>
            <a:ext cx="3202676" cy="3189332"/>
          </a:xfrm>
          <a:prstGeom prst="rect">
            <a:avLst/>
          </a:prstGeom>
          <a:ln>
            <a:noFill/>
          </a:ln>
          <a:effectLst>
            <a:softEdge rad="112500"/>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80079" y="3480151"/>
            <a:ext cx="5100761" cy="3142069"/>
          </a:xfrm>
          <a:prstGeom prst="rect">
            <a:avLst/>
          </a:prstGeom>
          <a:ln>
            <a:noFill/>
          </a:ln>
          <a:effectLst>
            <a:softEdge rad="112500"/>
          </a:effectLst>
        </p:spPr>
      </p:pic>
    </p:spTree>
    <p:extLst>
      <p:ext uri="{BB962C8B-B14F-4D97-AF65-F5344CB8AC3E}">
        <p14:creationId xmlns:p14="http://schemas.microsoft.com/office/powerpoint/2010/main" val="13593306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483768" y="1124744"/>
            <a:ext cx="5943600" cy="1143000"/>
          </a:xfrm>
        </p:spPr>
        <p:txBody>
          <a:bodyPr/>
          <a:lstStyle/>
          <a:p>
            <a:r>
              <a:rPr lang="ru-RU" dirty="0"/>
              <a:t>Наука й </a:t>
            </a:r>
            <a:r>
              <a:rPr lang="ru-RU" dirty="0" err="1"/>
              <a:t>інженерна</a:t>
            </a:r>
            <a:r>
              <a:rPr lang="ru-RU" dirty="0"/>
              <a:t> справа</a:t>
            </a:r>
          </a:p>
        </p:txBody>
      </p:sp>
      <p:sp>
        <p:nvSpPr>
          <p:cNvPr id="3" name="TextBox 2"/>
          <p:cNvSpPr txBox="1"/>
          <p:nvPr/>
        </p:nvSpPr>
        <p:spPr>
          <a:xfrm>
            <a:off x="1691680" y="2514054"/>
            <a:ext cx="7128792" cy="4093428"/>
          </a:xfrm>
          <a:prstGeom prst="rect">
            <a:avLst/>
          </a:prstGeom>
          <a:noFill/>
        </p:spPr>
        <p:txBody>
          <a:bodyPr wrap="square" rtlCol="0">
            <a:spAutoFit/>
          </a:bodyPr>
          <a:lstStyle/>
          <a:p>
            <a:r>
              <a:rPr lang="ru-RU" sz="2000" dirty="0"/>
              <a:t>Леонардо да </a:t>
            </a:r>
            <a:r>
              <a:rPr lang="ru-RU" sz="2000" dirty="0" err="1"/>
              <a:t>Вінчі</a:t>
            </a:r>
            <a:r>
              <a:rPr lang="ru-RU" sz="2000" dirty="0"/>
              <a:t> </a:t>
            </a:r>
            <a:r>
              <a:rPr lang="ru-RU" sz="2000" dirty="0" err="1"/>
              <a:t>цікавили</a:t>
            </a:r>
            <a:r>
              <a:rPr lang="ru-RU" sz="2000" dirty="0"/>
              <a:t> </a:t>
            </a:r>
            <a:r>
              <a:rPr lang="ru-RU" sz="2000" dirty="0" err="1"/>
              <a:t>проблеми</a:t>
            </a:r>
            <a:r>
              <a:rPr lang="ru-RU" sz="2000" dirty="0"/>
              <a:t> </a:t>
            </a:r>
            <a:r>
              <a:rPr lang="ru-RU" sz="2000" dirty="0" err="1"/>
              <a:t>польоту</a:t>
            </a:r>
            <a:r>
              <a:rPr lang="ru-RU" sz="2000" dirty="0"/>
              <a:t>. У </a:t>
            </a:r>
            <a:r>
              <a:rPr lang="ru-RU" sz="2000" dirty="0" err="1"/>
              <a:t>Мілані</a:t>
            </a:r>
            <a:r>
              <a:rPr lang="ru-RU" sz="2000" dirty="0"/>
              <a:t> </a:t>
            </a:r>
            <a:r>
              <a:rPr lang="ru-RU" sz="2000" dirty="0" err="1"/>
              <a:t>він</a:t>
            </a:r>
            <a:r>
              <a:rPr lang="ru-RU" sz="2000" dirty="0"/>
              <a:t> </a:t>
            </a:r>
            <a:r>
              <a:rPr lang="ru-RU" sz="2000" dirty="0" err="1"/>
              <a:t>робив</a:t>
            </a:r>
            <a:r>
              <a:rPr lang="ru-RU" sz="2000" dirty="0"/>
              <a:t> </a:t>
            </a:r>
            <a:r>
              <a:rPr lang="ru-RU" sz="2000" dirty="0" err="1"/>
              <a:t>багато</a:t>
            </a:r>
            <a:r>
              <a:rPr lang="ru-RU" sz="2000" dirty="0"/>
              <a:t> </a:t>
            </a:r>
            <a:r>
              <a:rPr lang="ru-RU" sz="2000" dirty="0" err="1"/>
              <a:t>малюнків</a:t>
            </a:r>
            <a:r>
              <a:rPr lang="ru-RU" sz="2000" dirty="0"/>
              <a:t> і </a:t>
            </a:r>
            <a:r>
              <a:rPr lang="ru-RU" sz="2000" dirty="0" err="1"/>
              <a:t>вивчав</a:t>
            </a:r>
            <a:r>
              <a:rPr lang="ru-RU" sz="2000" dirty="0"/>
              <a:t> </a:t>
            </a:r>
            <a:r>
              <a:rPr lang="ru-RU" sz="2000" dirty="0" err="1"/>
              <a:t>літальний</a:t>
            </a:r>
            <a:r>
              <a:rPr lang="ru-RU" sz="2000" dirty="0"/>
              <a:t> </a:t>
            </a:r>
            <a:r>
              <a:rPr lang="ru-RU" sz="2000" dirty="0" err="1"/>
              <a:t>механізм</a:t>
            </a:r>
            <a:r>
              <a:rPr lang="ru-RU" sz="2000" dirty="0"/>
              <a:t> </a:t>
            </a:r>
            <a:r>
              <a:rPr lang="ru-RU" sz="2000" dirty="0" err="1"/>
              <a:t>птахів</a:t>
            </a:r>
            <a:r>
              <a:rPr lang="ru-RU" sz="2000" dirty="0"/>
              <a:t> </a:t>
            </a:r>
            <a:r>
              <a:rPr lang="ru-RU" sz="2000" dirty="0" err="1"/>
              <a:t>різних</a:t>
            </a:r>
            <a:r>
              <a:rPr lang="ru-RU" sz="2000" dirty="0"/>
              <a:t> </a:t>
            </a:r>
            <a:r>
              <a:rPr lang="ru-RU" sz="2000" dirty="0" err="1"/>
              <a:t>порід</a:t>
            </a:r>
            <a:r>
              <a:rPr lang="ru-RU" sz="2000" dirty="0"/>
              <a:t> і </a:t>
            </a:r>
            <a:r>
              <a:rPr lang="ru-RU" sz="2000" dirty="0" err="1"/>
              <a:t>кажанів</a:t>
            </a:r>
            <a:r>
              <a:rPr lang="ru-RU" sz="2000" dirty="0"/>
              <a:t>. </a:t>
            </a:r>
            <a:r>
              <a:rPr lang="ru-RU" sz="2000" dirty="0" err="1"/>
              <a:t>Крім</a:t>
            </a:r>
            <a:r>
              <a:rPr lang="ru-RU" sz="2000" dirty="0"/>
              <a:t> </a:t>
            </a:r>
            <a:r>
              <a:rPr lang="ru-RU" sz="2000" dirty="0" err="1"/>
              <a:t>спостережень</a:t>
            </a:r>
            <a:r>
              <a:rPr lang="ru-RU" sz="2000" dirty="0"/>
              <a:t> </a:t>
            </a:r>
            <a:r>
              <a:rPr lang="ru-RU" sz="2000" dirty="0" err="1"/>
              <a:t>він</a:t>
            </a:r>
            <a:r>
              <a:rPr lang="ru-RU" sz="2000" dirty="0"/>
              <a:t> проводив і </a:t>
            </a:r>
            <a:r>
              <a:rPr lang="ru-RU" sz="2000" dirty="0" err="1"/>
              <a:t>досліди</a:t>
            </a:r>
            <a:r>
              <a:rPr lang="ru-RU" sz="2000" dirty="0"/>
              <a:t> , але вони </a:t>
            </a:r>
            <a:r>
              <a:rPr lang="ru-RU" sz="2000" dirty="0" err="1"/>
              <a:t>всі</a:t>
            </a:r>
            <a:r>
              <a:rPr lang="ru-RU" sz="2000" dirty="0"/>
              <a:t> </a:t>
            </a:r>
            <a:r>
              <a:rPr lang="ru-RU" sz="2000" dirty="0" err="1"/>
              <a:t>були</a:t>
            </a:r>
            <a:r>
              <a:rPr lang="ru-RU" sz="2000" dirty="0"/>
              <a:t> </a:t>
            </a:r>
            <a:r>
              <a:rPr lang="ru-RU" sz="2000" dirty="0" err="1"/>
              <a:t>невдалими</a:t>
            </a:r>
            <a:r>
              <a:rPr lang="ru-RU" sz="2000" dirty="0"/>
              <a:t>. Леонардо </a:t>
            </a:r>
            <a:r>
              <a:rPr lang="ru-RU" sz="2000" dirty="0" err="1"/>
              <a:t>дуже</a:t>
            </a:r>
            <a:r>
              <a:rPr lang="ru-RU" sz="2000" dirty="0"/>
              <a:t> </a:t>
            </a:r>
            <a:r>
              <a:rPr lang="ru-RU" sz="2000" dirty="0" err="1"/>
              <a:t>хотів</a:t>
            </a:r>
            <a:r>
              <a:rPr lang="ru-RU" sz="2000" dirty="0"/>
              <a:t> </a:t>
            </a:r>
            <a:r>
              <a:rPr lang="ru-RU" sz="2000" dirty="0" err="1"/>
              <a:t>побудувати</a:t>
            </a:r>
            <a:r>
              <a:rPr lang="ru-RU" sz="2000" dirty="0"/>
              <a:t> </a:t>
            </a:r>
            <a:r>
              <a:rPr lang="ru-RU" sz="2000" dirty="0" err="1"/>
              <a:t>літальний</a:t>
            </a:r>
            <a:r>
              <a:rPr lang="ru-RU" sz="2000" dirty="0"/>
              <a:t> </a:t>
            </a:r>
            <a:r>
              <a:rPr lang="ru-RU" sz="2000" dirty="0" err="1"/>
              <a:t>апарат</a:t>
            </a:r>
            <a:r>
              <a:rPr lang="ru-RU" sz="2000" dirty="0"/>
              <a:t>. </a:t>
            </a:r>
            <a:r>
              <a:rPr lang="ru-RU" sz="2000" dirty="0" err="1"/>
              <a:t>Він</a:t>
            </a:r>
            <a:r>
              <a:rPr lang="ru-RU" sz="2000" dirty="0"/>
              <a:t> говорив: «</a:t>
            </a:r>
            <a:r>
              <a:rPr lang="ru-RU" sz="2000" dirty="0" err="1"/>
              <a:t>Хто</a:t>
            </a:r>
            <a:r>
              <a:rPr lang="ru-RU" sz="2000" dirty="0"/>
              <a:t> </a:t>
            </a:r>
            <a:r>
              <a:rPr lang="ru-RU" sz="2000" dirty="0" err="1"/>
              <a:t>знає</a:t>
            </a:r>
            <a:r>
              <a:rPr lang="ru-RU" sz="2000" dirty="0"/>
              <a:t> все , той </a:t>
            </a:r>
            <a:r>
              <a:rPr lang="ru-RU" sz="2000" dirty="0" err="1"/>
              <a:t>може</a:t>
            </a:r>
            <a:r>
              <a:rPr lang="ru-RU" sz="2000" dirty="0"/>
              <a:t> все. </a:t>
            </a:r>
            <a:r>
              <a:rPr lang="ru-RU" sz="2000" dirty="0" err="1"/>
              <a:t>Тільки</a:t>
            </a:r>
            <a:r>
              <a:rPr lang="ru-RU" sz="2000" dirty="0"/>
              <a:t> б </a:t>
            </a:r>
            <a:r>
              <a:rPr lang="ru-RU" sz="2000" dirty="0" err="1"/>
              <a:t>дізнатися</a:t>
            </a:r>
            <a:r>
              <a:rPr lang="ru-RU" sz="2000" dirty="0"/>
              <a:t> - і </a:t>
            </a:r>
            <a:r>
              <a:rPr lang="ru-RU" sz="2000" dirty="0" err="1"/>
              <a:t>крила</a:t>
            </a:r>
            <a:r>
              <a:rPr lang="ru-RU" sz="2000" dirty="0"/>
              <a:t> </a:t>
            </a:r>
            <a:r>
              <a:rPr lang="ru-RU" sz="2000" dirty="0" err="1"/>
              <a:t>будуть</a:t>
            </a:r>
            <a:r>
              <a:rPr lang="ru-RU" sz="2000" dirty="0"/>
              <a:t> ! ». </a:t>
            </a:r>
            <a:r>
              <a:rPr lang="ru-RU" sz="2000" dirty="0" err="1"/>
              <a:t>Спочатку</a:t>
            </a:r>
            <a:r>
              <a:rPr lang="ru-RU" sz="2000" dirty="0"/>
              <a:t> Леонардо </a:t>
            </a:r>
            <a:r>
              <a:rPr lang="ru-RU" sz="2000" dirty="0" err="1"/>
              <a:t>розробляв</a:t>
            </a:r>
            <a:r>
              <a:rPr lang="ru-RU" sz="2000" dirty="0"/>
              <a:t> проблему </a:t>
            </a:r>
            <a:r>
              <a:rPr lang="ru-RU" sz="2000" dirty="0" err="1"/>
              <a:t>польоту</a:t>
            </a:r>
            <a:r>
              <a:rPr lang="ru-RU" sz="2000" dirty="0"/>
              <a:t> за </a:t>
            </a:r>
            <a:r>
              <a:rPr lang="ru-RU" sz="2000" dirty="0" err="1"/>
              <a:t>допомогою</a:t>
            </a:r>
            <a:r>
              <a:rPr lang="ru-RU" sz="2000" dirty="0"/>
              <a:t> </a:t>
            </a:r>
            <a:r>
              <a:rPr lang="ru-RU" sz="2000" dirty="0" err="1"/>
              <a:t>крил</a:t>
            </a:r>
            <a:r>
              <a:rPr lang="ru-RU" sz="2000" dirty="0"/>
              <a:t> , </a:t>
            </a:r>
            <a:r>
              <a:rPr lang="ru-RU" sz="2000" dirty="0" err="1"/>
              <a:t>що</a:t>
            </a:r>
            <a:r>
              <a:rPr lang="ru-RU" sz="2000" dirty="0"/>
              <a:t> </a:t>
            </a:r>
            <a:r>
              <a:rPr lang="ru-RU" sz="2000" dirty="0" err="1"/>
              <a:t>приводяться</a:t>
            </a:r>
            <a:r>
              <a:rPr lang="ru-RU" sz="2000" dirty="0"/>
              <a:t> в </a:t>
            </a:r>
            <a:r>
              <a:rPr lang="ru-RU" sz="2000" dirty="0" err="1"/>
              <a:t>рух</a:t>
            </a:r>
            <a:r>
              <a:rPr lang="ru-RU" sz="2000" dirty="0"/>
              <a:t> </a:t>
            </a:r>
            <a:r>
              <a:rPr lang="ru-RU" sz="2000" dirty="0" err="1"/>
              <a:t>м'язовою</a:t>
            </a:r>
            <a:r>
              <a:rPr lang="ru-RU" sz="2000" dirty="0"/>
              <a:t> силою </a:t>
            </a:r>
            <a:r>
              <a:rPr lang="ru-RU" sz="2000" dirty="0" err="1"/>
              <a:t>людини</a:t>
            </a:r>
            <a:r>
              <a:rPr lang="ru-RU" sz="2000" dirty="0"/>
              <a:t>: </a:t>
            </a:r>
            <a:r>
              <a:rPr lang="ru-RU" sz="2000" dirty="0" err="1"/>
              <a:t>ідея</a:t>
            </a:r>
            <a:r>
              <a:rPr lang="ru-RU" sz="2000" dirty="0"/>
              <a:t> </a:t>
            </a:r>
            <a:r>
              <a:rPr lang="ru-RU" sz="2000" dirty="0" err="1"/>
              <a:t>найпростішого</a:t>
            </a:r>
            <a:r>
              <a:rPr lang="ru-RU" sz="2000" dirty="0"/>
              <a:t> </a:t>
            </a:r>
            <a:r>
              <a:rPr lang="ru-RU" sz="2000" dirty="0" err="1"/>
              <a:t>апарату</a:t>
            </a:r>
            <a:r>
              <a:rPr lang="ru-RU" sz="2000" dirty="0"/>
              <a:t> Дедала і </a:t>
            </a:r>
            <a:r>
              <a:rPr lang="ru-RU" sz="2000" dirty="0" err="1"/>
              <a:t>Ікара</a:t>
            </a:r>
            <a:r>
              <a:rPr lang="ru-RU" sz="2000" dirty="0"/>
              <a:t> . Але </a:t>
            </a:r>
            <a:r>
              <a:rPr lang="ru-RU" sz="2000" dirty="0" err="1"/>
              <a:t>потім</a:t>
            </a:r>
            <a:r>
              <a:rPr lang="ru-RU" sz="2000" dirty="0"/>
              <a:t> </a:t>
            </a:r>
            <a:r>
              <a:rPr lang="ru-RU" sz="2000" dirty="0" err="1"/>
              <a:t>він</a:t>
            </a:r>
            <a:r>
              <a:rPr lang="ru-RU" sz="2000" dirty="0"/>
              <a:t> </a:t>
            </a:r>
            <a:r>
              <a:rPr lang="ru-RU" sz="2000" dirty="0" err="1"/>
              <a:t>дійшов</a:t>
            </a:r>
            <a:r>
              <a:rPr lang="ru-RU" sz="2000" dirty="0"/>
              <a:t> до думки про </a:t>
            </a:r>
            <a:r>
              <a:rPr lang="ru-RU" sz="2000" dirty="0" err="1"/>
              <a:t>будівництво</a:t>
            </a:r>
            <a:r>
              <a:rPr lang="ru-RU" sz="2000" dirty="0"/>
              <a:t> такого </a:t>
            </a:r>
            <a:r>
              <a:rPr lang="ru-RU" sz="2000" dirty="0" err="1"/>
              <a:t>апарату</a:t>
            </a:r>
            <a:r>
              <a:rPr lang="ru-RU" sz="2000" dirty="0"/>
              <a:t> , до </a:t>
            </a:r>
            <a:r>
              <a:rPr lang="ru-RU" sz="2000" dirty="0" err="1"/>
              <a:t>якого</a:t>
            </a:r>
            <a:r>
              <a:rPr lang="ru-RU" sz="2000" dirty="0"/>
              <a:t> </a:t>
            </a:r>
            <a:r>
              <a:rPr lang="ru-RU" sz="2000" dirty="0" err="1"/>
              <a:t>людина</a:t>
            </a:r>
            <a:r>
              <a:rPr lang="ru-RU" sz="2000" dirty="0"/>
              <a:t> не повинна бути </a:t>
            </a:r>
            <a:r>
              <a:rPr lang="ru-RU" sz="2000" dirty="0" err="1"/>
              <a:t>прикріплений</a:t>
            </a:r>
            <a:r>
              <a:rPr lang="ru-RU" sz="2000" dirty="0"/>
              <a:t> , а повинен </a:t>
            </a:r>
            <a:r>
              <a:rPr lang="ru-RU" sz="2000" dirty="0" err="1"/>
              <a:t>зберігати</a:t>
            </a:r>
            <a:r>
              <a:rPr lang="ru-RU" sz="2000" dirty="0"/>
              <a:t> </a:t>
            </a:r>
            <a:r>
              <a:rPr lang="ru-RU" sz="2000" dirty="0" err="1"/>
              <a:t>повну</a:t>
            </a:r>
            <a:r>
              <a:rPr lang="ru-RU" sz="2000" dirty="0"/>
              <a:t> свободу , </a:t>
            </a:r>
            <a:r>
              <a:rPr lang="ru-RU" sz="2000" dirty="0" err="1"/>
              <a:t>щоб</a:t>
            </a:r>
            <a:r>
              <a:rPr lang="ru-RU" sz="2000" dirty="0"/>
              <a:t> </a:t>
            </a:r>
            <a:r>
              <a:rPr lang="ru-RU" sz="2000" dirty="0" err="1"/>
              <a:t>керувати</a:t>
            </a:r>
            <a:r>
              <a:rPr lang="ru-RU" sz="2000" dirty="0"/>
              <a:t> ним ; </a:t>
            </a:r>
            <a:r>
              <a:rPr lang="ru-RU" sz="2000" dirty="0" err="1"/>
              <a:t>приводити</a:t>
            </a:r>
            <a:r>
              <a:rPr lang="ru-RU" sz="2000" dirty="0"/>
              <a:t> ж себе в </a:t>
            </a:r>
            <a:r>
              <a:rPr lang="ru-RU" sz="2000" dirty="0" err="1"/>
              <a:t>рух</a:t>
            </a:r>
            <a:r>
              <a:rPr lang="ru-RU" sz="2000" dirty="0"/>
              <a:t> </a:t>
            </a:r>
            <a:r>
              <a:rPr lang="ru-RU" sz="2000" dirty="0" err="1"/>
              <a:t>апарат</a:t>
            </a:r>
            <a:r>
              <a:rPr lang="ru-RU" sz="2000" dirty="0"/>
              <a:t> повинен </a:t>
            </a:r>
            <a:r>
              <a:rPr lang="ru-RU" sz="2000" dirty="0" err="1"/>
              <a:t>своєю</a:t>
            </a:r>
            <a:r>
              <a:rPr lang="ru-RU" sz="2000" dirty="0"/>
              <a:t> </a:t>
            </a:r>
            <a:r>
              <a:rPr lang="ru-RU" sz="2000" dirty="0" err="1"/>
              <a:t>власною</a:t>
            </a:r>
            <a:r>
              <a:rPr lang="ru-RU" sz="2000" dirty="0"/>
              <a:t> силою . </a:t>
            </a:r>
            <a:r>
              <a:rPr lang="ru-RU" sz="2000" dirty="0" err="1"/>
              <a:t>Це</a:t>
            </a:r>
            <a:r>
              <a:rPr lang="ru-RU" sz="2000" dirty="0"/>
              <a:t> по </a:t>
            </a:r>
            <a:r>
              <a:rPr lang="ru-RU" sz="2000" dirty="0" err="1"/>
              <a:t>суті</a:t>
            </a:r>
            <a:r>
              <a:rPr lang="ru-RU" sz="2000" dirty="0"/>
              <a:t> </a:t>
            </a:r>
            <a:r>
              <a:rPr lang="ru-RU" sz="2000" dirty="0" err="1"/>
              <a:t>ідея</a:t>
            </a:r>
            <a:r>
              <a:rPr lang="ru-RU" sz="2000" dirty="0"/>
              <a:t> </a:t>
            </a:r>
            <a:r>
              <a:rPr lang="ru-RU" sz="2000" dirty="0" err="1"/>
              <a:t>аероплана</a:t>
            </a:r>
            <a:r>
              <a:rPr lang="ru-RU" sz="2000" dirty="0"/>
              <a:t>.</a:t>
            </a:r>
          </a:p>
        </p:txBody>
      </p:sp>
    </p:spTree>
    <p:extLst>
      <p:ext uri="{BB962C8B-B14F-4D97-AF65-F5344CB8AC3E}">
        <p14:creationId xmlns:p14="http://schemas.microsoft.com/office/powerpoint/2010/main" val="177136269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pic>
        <p:nvPicPr>
          <p:cNvPr id="4" name="Рисунок 3"/>
          <p:cNvPicPr>
            <a:picLocks noChangeAspect="1"/>
          </p:cNvPicPr>
          <p:nvPr/>
        </p:nvPicPr>
        <p:blipFill>
          <a:blip r:embed="rId2" cstate="print">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tretch>
            <a:fillRect/>
          </a:stretch>
        </p:blipFill>
        <p:spPr>
          <a:xfrm>
            <a:off x="1259632" y="2937713"/>
            <a:ext cx="7509032" cy="3562277"/>
          </a:xfrm>
          <a:prstGeom prst="rect">
            <a:avLst/>
          </a:prstGeom>
          <a:ln>
            <a:noFill/>
          </a:ln>
          <a:effectLst>
            <a:softEdge rad="112500"/>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261448" y="507350"/>
            <a:ext cx="5505400" cy="2422376"/>
          </a:xfrm>
          <a:prstGeom prst="rect">
            <a:avLst/>
          </a:prstGeom>
          <a:ln>
            <a:noFill/>
          </a:ln>
          <a:effectLst>
            <a:softEdge rad="112500"/>
          </a:effectLst>
        </p:spPr>
      </p:pic>
    </p:spTree>
    <p:extLst>
      <p:ext uri="{BB962C8B-B14F-4D97-AF65-F5344CB8AC3E}">
        <p14:creationId xmlns:p14="http://schemas.microsoft.com/office/powerpoint/2010/main" val="250088979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sp>
        <p:nvSpPr>
          <p:cNvPr id="4" name="TextBox 3"/>
          <p:cNvSpPr txBox="1"/>
          <p:nvPr/>
        </p:nvSpPr>
        <p:spPr>
          <a:xfrm>
            <a:off x="1691680" y="106878"/>
            <a:ext cx="7666037" cy="6740307"/>
          </a:xfrm>
          <a:prstGeom prst="rect">
            <a:avLst/>
          </a:prstGeom>
          <a:noFill/>
        </p:spPr>
        <p:txBody>
          <a:bodyPr wrap="square" rtlCol="0">
            <a:spAutoFit/>
          </a:bodyPr>
          <a:lstStyle/>
          <a:p>
            <a:r>
              <a:rPr lang="ru-RU" dirty="0"/>
              <a:t>Леонардо да </a:t>
            </a:r>
            <a:r>
              <a:rPr lang="ru-RU" dirty="0" err="1"/>
              <a:t>Вінчі</a:t>
            </a:r>
            <a:r>
              <a:rPr lang="ru-RU" dirty="0"/>
              <a:t> </a:t>
            </a:r>
            <a:r>
              <a:rPr lang="ru-RU" dirty="0" err="1"/>
              <a:t>працював</a:t>
            </a:r>
            <a:r>
              <a:rPr lang="ru-RU" dirty="0"/>
              <a:t> над </a:t>
            </a:r>
            <a:r>
              <a:rPr lang="ru-RU" dirty="0" err="1"/>
              <a:t>апаратом</a:t>
            </a:r>
            <a:r>
              <a:rPr lang="ru-RU" dirty="0"/>
              <a:t> вертикального </a:t>
            </a:r>
            <a:r>
              <a:rPr lang="ru-RU" dirty="0" err="1"/>
              <a:t>зльоту</a:t>
            </a:r>
            <a:r>
              <a:rPr lang="ru-RU" dirty="0"/>
              <a:t> і посадки. На вертикальному « </a:t>
            </a:r>
            <a:r>
              <a:rPr lang="en-US" dirty="0" err="1"/>
              <a:t>ornitottero</a:t>
            </a:r>
            <a:r>
              <a:rPr lang="en-US" dirty="0"/>
              <a:t> » </a:t>
            </a:r>
            <a:r>
              <a:rPr lang="ru-RU" dirty="0"/>
              <a:t>Леонардо </a:t>
            </a:r>
            <a:r>
              <a:rPr lang="ru-RU" dirty="0" err="1"/>
              <a:t>планував</a:t>
            </a:r>
            <a:r>
              <a:rPr lang="ru-RU" dirty="0"/>
              <a:t> </a:t>
            </a:r>
            <a:r>
              <a:rPr lang="ru-RU" dirty="0" err="1"/>
              <a:t>розмістити</a:t>
            </a:r>
            <a:r>
              <a:rPr lang="ru-RU" dirty="0"/>
              <a:t> систему </a:t>
            </a:r>
            <a:r>
              <a:rPr lang="ru-RU" dirty="0" err="1"/>
              <a:t>втяжні</a:t>
            </a:r>
            <a:r>
              <a:rPr lang="ru-RU" dirty="0"/>
              <a:t> </a:t>
            </a:r>
            <a:r>
              <a:rPr lang="ru-RU" dirty="0" err="1"/>
              <a:t>сходів</a:t>
            </a:r>
            <a:r>
              <a:rPr lang="ru-RU" dirty="0"/>
              <a:t> . Прикладом </a:t>
            </a:r>
            <a:r>
              <a:rPr lang="ru-RU" dirty="0" err="1"/>
              <a:t>йому</a:t>
            </a:r>
            <a:r>
              <a:rPr lang="ru-RU" dirty="0"/>
              <a:t> послужила природа: « </a:t>
            </a:r>
            <a:r>
              <a:rPr lang="ru-RU" dirty="0" err="1"/>
              <a:t>подивися</a:t>
            </a:r>
            <a:r>
              <a:rPr lang="ru-RU" dirty="0"/>
              <a:t> на </a:t>
            </a:r>
            <a:r>
              <a:rPr lang="ru-RU" dirty="0" err="1"/>
              <a:t>кам'яного</a:t>
            </a:r>
            <a:r>
              <a:rPr lang="ru-RU" dirty="0"/>
              <a:t> стрижа , </a:t>
            </a:r>
            <a:r>
              <a:rPr lang="ru-RU" dirty="0" err="1"/>
              <a:t>який</a:t>
            </a:r>
            <a:r>
              <a:rPr lang="ru-RU" dirty="0"/>
              <a:t> </a:t>
            </a:r>
            <a:r>
              <a:rPr lang="ru-RU" dirty="0" err="1"/>
              <a:t>сів</a:t>
            </a:r>
            <a:r>
              <a:rPr lang="ru-RU" dirty="0"/>
              <a:t> на землю і не </a:t>
            </a:r>
            <a:r>
              <a:rPr lang="ru-RU" dirty="0" err="1"/>
              <a:t>може</a:t>
            </a:r>
            <a:r>
              <a:rPr lang="ru-RU" dirty="0"/>
              <a:t> </a:t>
            </a:r>
            <a:r>
              <a:rPr lang="ru-RU" dirty="0" err="1"/>
              <a:t>злетіти</a:t>
            </a:r>
            <a:r>
              <a:rPr lang="ru-RU" dirty="0"/>
              <a:t> через </a:t>
            </a:r>
            <a:r>
              <a:rPr lang="ru-RU" dirty="0" err="1"/>
              <a:t>своїх</a:t>
            </a:r>
            <a:r>
              <a:rPr lang="ru-RU" dirty="0"/>
              <a:t> коротких </a:t>
            </a:r>
            <a:r>
              <a:rPr lang="ru-RU" dirty="0" err="1"/>
              <a:t>ніг</a:t>
            </a:r>
            <a:r>
              <a:rPr lang="ru-RU" dirty="0"/>
              <a:t>; а коли </a:t>
            </a:r>
            <a:r>
              <a:rPr lang="ru-RU" dirty="0" err="1"/>
              <a:t>він</a:t>
            </a:r>
            <a:r>
              <a:rPr lang="ru-RU" dirty="0"/>
              <a:t> у </a:t>
            </a:r>
            <a:r>
              <a:rPr lang="ru-RU" dirty="0" err="1"/>
              <a:t>польоті</a:t>
            </a:r>
            <a:r>
              <a:rPr lang="ru-RU" dirty="0"/>
              <a:t> , </a:t>
            </a:r>
            <a:r>
              <a:rPr lang="ru-RU" dirty="0" err="1"/>
              <a:t>витягни</a:t>
            </a:r>
            <a:r>
              <a:rPr lang="ru-RU" dirty="0"/>
              <a:t> сходи , як показано на другому </a:t>
            </a:r>
            <a:r>
              <a:rPr lang="ru-RU" dirty="0" err="1"/>
              <a:t>зображенні</a:t>
            </a:r>
            <a:r>
              <a:rPr lang="ru-RU" dirty="0"/>
              <a:t> </a:t>
            </a:r>
            <a:r>
              <a:rPr lang="ru-RU" dirty="0" err="1"/>
              <a:t>зверху</a:t>
            </a:r>
            <a:r>
              <a:rPr lang="ru-RU" dirty="0"/>
              <a:t> ... так треба </a:t>
            </a:r>
            <a:r>
              <a:rPr lang="ru-RU" dirty="0" err="1"/>
              <a:t>злітати</a:t>
            </a:r>
            <a:r>
              <a:rPr lang="ru-RU" dirty="0"/>
              <a:t> з </a:t>
            </a:r>
            <a:r>
              <a:rPr lang="ru-RU" dirty="0" err="1"/>
              <a:t>площини</a:t>
            </a:r>
            <a:r>
              <a:rPr lang="ru-RU" dirty="0"/>
              <a:t> ; </a:t>
            </a:r>
            <a:r>
              <a:rPr lang="ru-RU" dirty="0" err="1"/>
              <a:t>ці</a:t>
            </a:r>
            <a:r>
              <a:rPr lang="ru-RU" dirty="0"/>
              <a:t> сходи </a:t>
            </a:r>
            <a:r>
              <a:rPr lang="ru-RU" dirty="0" err="1"/>
              <a:t>служать</a:t>
            </a:r>
            <a:r>
              <a:rPr lang="ru-RU" dirty="0"/>
              <a:t> ногами ... ». </a:t>
            </a:r>
            <a:r>
              <a:rPr lang="ru-RU" dirty="0" err="1"/>
              <a:t>Що</a:t>
            </a:r>
            <a:r>
              <a:rPr lang="ru-RU" dirty="0"/>
              <a:t> </a:t>
            </a:r>
            <a:r>
              <a:rPr lang="ru-RU" dirty="0" err="1"/>
              <a:t>стосується</a:t>
            </a:r>
            <a:r>
              <a:rPr lang="ru-RU" dirty="0"/>
              <a:t> </a:t>
            </a:r>
            <a:r>
              <a:rPr lang="ru-RU" dirty="0" err="1"/>
              <a:t>приземлення</a:t>
            </a:r>
            <a:r>
              <a:rPr lang="ru-RU" dirty="0"/>
              <a:t> , </a:t>
            </a:r>
            <a:r>
              <a:rPr lang="ru-RU" dirty="0" err="1"/>
              <a:t>він</a:t>
            </a:r>
            <a:r>
              <a:rPr lang="ru-RU" dirty="0"/>
              <a:t> писав: «</a:t>
            </a:r>
            <a:r>
              <a:rPr lang="ru-RU" dirty="0" err="1"/>
              <a:t>Ці</a:t>
            </a:r>
            <a:r>
              <a:rPr lang="ru-RU" dirty="0"/>
              <a:t> </a:t>
            </a:r>
            <a:r>
              <a:rPr lang="ru-RU" dirty="0" err="1"/>
              <a:t>гачки</a:t>
            </a:r>
            <a:r>
              <a:rPr lang="ru-RU" dirty="0"/>
              <a:t> ( </a:t>
            </a:r>
            <a:r>
              <a:rPr lang="ru-RU" dirty="0" err="1"/>
              <a:t>увігнуті</a:t>
            </a:r>
            <a:r>
              <a:rPr lang="ru-RU" dirty="0"/>
              <a:t> </a:t>
            </a:r>
            <a:r>
              <a:rPr lang="ru-RU" dirty="0" err="1"/>
              <a:t>клини</a:t>
            </a:r>
            <a:r>
              <a:rPr lang="ru-RU" dirty="0"/>
              <a:t> ) , </a:t>
            </a:r>
            <a:r>
              <a:rPr lang="ru-RU" dirty="0" err="1"/>
              <a:t>які</a:t>
            </a:r>
            <a:r>
              <a:rPr lang="ru-RU" dirty="0"/>
              <a:t> </a:t>
            </a:r>
            <a:r>
              <a:rPr lang="ru-RU" dirty="0" err="1"/>
              <a:t>прикріплені</a:t>
            </a:r>
            <a:r>
              <a:rPr lang="ru-RU" dirty="0"/>
              <a:t> до </a:t>
            </a:r>
            <a:r>
              <a:rPr lang="ru-RU" dirty="0" err="1"/>
              <a:t>основи</a:t>
            </a:r>
            <a:r>
              <a:rPr lang="ru-RU" dirty="0"/>
              <a:t> </a:t>
            </a:r>
            <a:r>
              <a:rPr lang="ru-RU" dirty="0" err="1"/>
              <a:t>сходів</a:t>
            </a:r>
            <a:r>
              <a:rPr lang="ru-RU" dirty="0"/>
              <a:t> , </a:t>
            </a:r>
            <a:r>
              <a:rPr lang="ru-RU" dirty="0" err="1"/>
              <a:t>служать</a:t>
            </a:r>
            <a:r>
              <a:rPr lang="ru-RU" dirty="0"/>
              <a:t> </a:t>
            </a:r>
            <a:r>
              <a:rPr lang="ru-RU" dirty="0" err="1"/>
              <a:t>тим</a:t>
            </a:r>
            <a:r>
              <a:rPr lang="ru-RU" dirty="0"/>
              <a:t> же </a:t>
            </a:r>
            <a:r>
              <a:rPr lang="ru-RU" dirty="0" err="1"/>
              <a:t>цілям</a:t>
            </a:r>
            <a:r>
              <a:rPr lang="ru-RU" dirty="0"/>
              <a:t> , </a:t>
            </a:r>
            <a:r>
              <a:rPr lang="ru-RU" dirty="0" err="1"/>
              <a:t>що</a:t>
            </a:r>
            <a:r>
              <a:rPr lang="ru-RU" dirty="0"/>
              <a:t> і </a:t>
            </a:r>
            <a:r>
              <a:rPr lang="ru-RU" dirty="0" err="1"/>
              <a:t>кінчики</a:t>
            </a:r>
            <a:r>
              <a:rPr lang="ru-RU" dirty="0"/>
              <a:t> </a:t>
            </a:r>
            <a:r>
              <a:rPr lang="ru-RU" dirty="0" err="1"/>
              <a:t>пальців</a:t>
            </a:r>
            <a:r>
              <a:rPr lang="ru-RU" dirty="0"/>
              <a:t> </a:t>
            </a:r>
            <a:r>
              <a:rPr lang="ru-RU" dirty="0" err="1"/>
              <a:t>ніг</a:t>
            </a:r>
            <a:r>
              <a:rPr lang="ru-RU" dirty="0"/>
              <a:t> </a:t>
            </a:r>
            <a:r>
              <a:rPr lang="ru-RU" dirty="0" err="1"/>
              <a:t>людини</a:t>
            </a:r>
            <a:r>
              <a:rPr lang="ru-RU" dirty="0"/>
              <a:t> , </a:t>
            </a:r>
            <a:r>
              <a:rPr lang="ru-RU" dirty="0" err="1"/>
              <a:t>який</a:t>
            </a:r>
            <a:r>
              <a:rPr lang="ru-RU" dirty="0"/>
              <a:t> на них </a:t>
            </a:r>
            <a:r>
              <a:rPr lang="ru-RU" dirty="0" err="1"/>
              <a:t>стрибає</a:t>
            </a:r>
            <a:r>
              <a:rPr lang="ru-RU" dirty="0"/>
              <a:t> і </a:t>
            </a:r>
            <a:r>
              <a:rPr lang="ru-RU" dirty="0" err="1"/>
              <a:t>всі</a:t>
            </a:r>
            <a:r>
              <a:rPr lang="ru-RU" dirty="0"/>
              <a:t> </a:t>
            </a:r>
            <a:r>
              <a:rPr lang="ru-RU" dirty="0" err="1"/>
              <a:t>його</a:t>
            </a:r>
            <a:r>
              <a:rPr lang="ru-RU" dirty="0"/>
              <a:t> </a:t>
            </a:r>
            <a:r>
              <a:rPr lang="ru-RU" dirty="0" err="1"/>
              <a:t>тіло</a:t>
            </a:r>
            <a:r>
              <a:rPr lang="ru-RU" dirty="0"/>
              <a:t> не </a:t>
            </a:r>
            <a:r>
              <a:rPr lang="ru-RU" dirty="0" err="1"/>
              <a:t>здригається</a:t>
            </a:r>
            <a:r>
              <a:rPr lang="ru-RU" dirty="0"/>
              <a:t> при </a:t>
            </a:r>
            <a:r>
              <a:rPr lang="ru-RU" dirty="0" err="1"/>
              <a:t>цьому</a:t>
            </a:r>
            <a:r>
              <a:rPr lang="ru-RU" dirty="0"/>
              <a:t> , як </a:t>
            </a:r>
            <a:r>
              <a:rPr lang="ru-RU" dirty="0" err="1"/>
              <a:t>якби</a:t>
            </a:r>
            <a:r>
              <a:rPr lang="ru-RU" dirty="0"/>
              <a:t> </a:t>
            </a:r>
            <a:r>
              <a:rPr lang="ru-RU" dirty="0" err="1"/>
              <a:t>він</a:t>
            </a:r>
            <a:r>
              <a:rPr lang="ru-RU" dirty="0"/>
              <a:t> </a:t>
            </a:r>
            <a:r>
              <a:rPr lang="ru-RU" dirty="0" err="1"/>
              <a:t>стрибав</a:t>
            </a:r>
            <a:r>
              <a:rPr lang="ru-RU" dirty="0"/>
              <a:t> на каблуках ». Леонардо да </a:t>
            </a:r>
            <a:r>
              <a:rPr lang="ru-RU" dirty="0" err="1"/>
              <a:t>Вінчі</a:t>
            </a:r>
            <a:r>
              <a:rPr lang="ru-RU" dirty="0"/>
              <a:t> </a:t>
            </a:r>
            <a:r>
              <a:rPr lang="ru-RU" dirty="0" err="1"/>
              <a:t>запропонував</a:t>
            </a:r>
            <a:r>
              <a:rPr lang="ru-RU" dirty="0"/>
              <a:t> першу схему </a:t>
            </a:r>
            <a:r>
              <a:rPr lang="ru-RU" dirty="0" err="1"/>
              <a:t>зорової</a:t>
            </a:r>
            <a:r>
              <a:rPr lang="ru-RU" dirty="0"/>
              <a:t> труби ( телескопа ) з </a:t>
            </a:r>
            <a:r>
              <a:rPr lang="ru-RU" dirty="0" err="1"/>
              <a:t>двома</a:t>
            </a:r>
            <a:r>
              <a:rPr lang="ru-RU" dirty="0"/>
              <a:t> </a:t>
            </a:r>
            <a:r>
              <a:rPr lang="ru-RU" dirty="0" err="1"/>
              <a:t>лінзами</a:t>
            </a:r>
            <a:r>
              <a:rPr lang="ru-RU" dirty="0"/>
              <a:t> ( </a:t>
            </a:r>
            <a:r>
              <a:rPr lang="ru-RU" dirty="0" err="1"/>
              <a:t>відома</a:t>
            </a:r>
            <a:r>
              <a:rPr lang="ru-RU" dirty="0"/>
              <a:t> зараз як </a:t>
            </a:r>
            <a:r>
              <a:rPr lang="ru-RU" dirty="0" err="1"/>
              <a:t>зорова</a:t>
            </a:r>
            <a:r>
              <a:rPr lang="ru-RU" dirty="0"/>
              <a:t> труба </a:t>
            </a:r>
            <a:r>
              <a:rPr lang="ru-RU" dirty="0" err="1"/>
              <a:t>системи</a:t>
            </a:r>
            <a:r>
              <a:rPr lang="ru-RU" dirty="0"/>
              <a:t> Кеплера ) . У </a:t>
            </a:r>
            <a:r>
              <a:rPr lang="ru-RU" dirty="0" err="1"/>
              <a:t>рукописі</a:t>
            </a:r>
            <a:r>
              <a:rPr lang="ru-RU" dirty="0"/>
              <a:t> « </a:t>
            </a:r>
            <a:r>
              <a:rPr lang="ru-RU" dirty="0" err="1"/>
              <a:t>Атлантичного</a:t>
            </a:r>
            <a:r>
              <a:rPr lang="ru-RU" dirty="0"/>
              <a:t> кодексу» , лист 190а , є </a:t>
            </a:r>
            <a:r>
              <a:rPr lang="ru-RU" dirty="0" err="1"/>
              <a:t>запис</a:t>
            </a:r>
            <a:r>
              <a:rPr lang="ru-RU" dirty="0"/>
              <a:t> : «</a:t>
            </a:r>
            <a:r>
              <a:rPr lang="ru-RU" dirty="0" err="1"/>
              <a:t>Зроби</a:t>
            </a:r>
            <a:r>
              <a:rPr lang="ru-RU" dirty="0"/>
              <a:t> </a:t>
            </a:r>
            <a:r>
              <a:rPr lang="ru-RU" dirty="0" err="1"/>
              <a:t>очкові</a:t>
            </a:r>
            <a:r>
              <a:rPr lang="ru-RU" dirty="0"/>
              <a:t> </a:t>
            </a:r>
            <a:r>
              <a:rPr lang="ru-RU" dirty="0" err="1"/>
              <a:t>скла</a:t>
            </a:r>
            <a:r>
              <a:rPr lang="ru-RU" dirty="0"/>
              <a:t> ( </a:t>
            </a:r>
            <a:r>
              <a:rPr lang="en-US" dirty="0" err="1"/>
              <a:t>ochiali</a:t>
            </a:r>
            <a:r>
              <a:rPr lang="en-US" dirty="0"/>
              <a:t> ) </a:t>
            </a:r>
            <a:r>
              <a:rPr lang="ru-RU" dirty="0"/>
              <a:t>для очей , </a:t>
            </a:r>
            <a:r>
              <a:rPr lang="ru-RU" dirty="0" err="1"/>
              <a:t>щоб</a:t>
            </a:r>
            <a:r>
              <a:rPr lang="ru-RU" dirty="0"/>
              <a:t> </a:t>
            </a:r>
            <a:r>
              <a:rPr lang="ru-RU" dirty="0" err="1"/>
              <a:t>бачити</a:t>
            </a:r>
            <a:r>
              <a:rPr lang="ru-RU" dirty="0"/>
              <a:t> </a:t>
            </a:r>
            <a:r>
              <a:rPr lang="ru-RU" dirty="0" err="1"/>
              <a:t>Місяць</a:t>
            </a:r>
            <a:r>
              <a:rPr lang="ru-RU" dirty="0"/>
              <a:t> великий»</a:t>
            </a:r>
          </a:p>
        </p:txBody>
      </p:sp>
    </p:spTree>
    <p:extLst>
      <p:ext uri="{BB962C8B-B14F-4D97-AF65-F5344CB8AC3E}">
        <p14:creationId xmlns:p14="http://schemas.microsoft.com/office/powerpoint/2010/main" val="207529663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p:txBody>
          <a:bodyPr/>
          <a:lstStyle/>
          <a:p>
            <a:endParaRPr lang="ru-RU"/>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051720" y="1731094"/>
            <a:ext cx="6533508" cy="4557122"/>
          </a:xfrm>
          <a:prstGeom prst="rect">
            <a:avLst/>
          </a:prstGeom>
          <a:ln>
            <a:noFill/>
          </a:ln>
          <a:effectLst>
            <a:softEdge rad="112500"/>
          </a:effectLst>
        </p:spPr>
      </p:pic>
    </p:spTree>
    <p:extLst>
      <p:ext uri="{BB962C8B-B14F-4D97-AF65-F5344CB8AC3E}">
        <p14:creationId xmlns:p14="http://schemas.microsoft.com/office/powerpoint/2010/main" val="323812957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3851921" y="620688"/>
            <a:ext cx="5292080" cy="5632311"/>
          </a:xfrm>
          <a:prstGeom prst="rect">
            <a:avLst/>
          </a:prstGeom>
          <a:noFill/>
          <a:ln w="9525">
            <a:noFill/>
            <a:miter lim="800000"/>
            <a:headEnd/>
            <a:tailEnd/>
          </a:ln>
        </p:spPr>
        <p:txBody>
          <a:bodyPr wrap="square">
            <a:spAutoFit/>
          </a:bodyPr>
          <a:lstStyle/>
          <a:p>
            <a:r>
              <a:rPr lang="uk-UA" dirty="0">
                <a:solidFill>
                  <a:srgbClr val="663300"/>
                </a:solidFill>
                <a:latin typeface="Teslic`sDocument" pitchFamily="2" charset="0"/>
              </a:rPr>
              <a:t>Леонардо, як відомо , не залишив жодного автопортрету, який би міг йому бути однозначно приписаний. Учені засумнівалися в тім, що знаменитий автопортрет </a:t>
            </a:r>
            <a:r>
              <a:rPr lang="uk-UA" dirty="0" err="1">
                <a:solidFill>
                  <a:srgbClr val="663300"/>
                </a:solidFill>
                <a:latin typeface="Teslic`sDocument" pitchFamily="2" charset="0"/>
              </a:rPr>
              <a:t>сангіной</a:t>
            </a:r>
            <a:r>
              <a:rPr lang="uk-UA" dirty="0">
                <a:solidFill>
                  <a:srgbClr val="663300"/>
                </a:solidFill>
                <a:latin typeface="Teslic`sDocument" pitchFamily="2" charset="0"/>
              </a:rPr>
              <a:t> Леонардо (традиційно датується 1512-1515 роками), що зображує його в старості, є таким. Вважають, що, можливо, це всього лише етюд голови апостола для ”Таємної вечері”. Сумніви в тім, що це автопортрет художника, висловлювалися з </a:t>
            </a:r>
            <a:r>
              <a:rPr lang="en-US" dirty="0">
                <a:solidFill>
                  <a:srgbClr val="663300"/>
                </a:solidFill>
                <a:latin typeface="Teslic`sDocument" pitchFamily="2" charset="0"/>
              </a:rPr>
              <a:t>X</a:t>
            </a:r>
            <a:r>
              <a:rPr lang="uk-UA" dirty="0">
                <a:solidFill>
                  <a:srgbClr val="663300"/>
                </a:solidFill>
                <a:latin typeface="Teslic`sDocument" pitchFamily="2" charset="0"/>
              </a:rPr>
              <a:t>І століття, останнім їх висловив недавно один з найбільших фахівців по Леонардо, професор </a:t>
            </a:r>
            <a:r>
              <a:rPr lang="uk-UA" dirty="0" err="1">
                <a:solidFill>
                  <a:srgbClr val="663300"/>
                </a:solidFill>
                <a:latin typeface="Teslic`sDocument" pitchFamily="2" charset="0"/>
              </a:rPr>
              <a:t>П’єтро</a:t>
            </a:r>
            <a:r>
              <a:rPr lang="uk-UA" dirty="0">
                <a:solidFill>
                  <a:srgbClr val="663300"/>
                </a:solidFill>
                <a:latin typeface="Teslic`sDocument" pitchFamily="2" charset="0"/>
              </a:rPr>
              <a:t> </a:t>
            </a:r>
            <a:r>
              <a:rPr lang="uk-UA" dirty="0" err="1">
                <a:solidFill>
                  <a:srgbClr val="663300"/>
                </a:solidFill>
                <a:latin typeface="Teslic`sDocument" pitchFamily="2" charset="0"/>
              </a:rPr>
              <a:t>Марані</a:t>
            </a:r>
            <a:r>
              <a:rPr lang="uk-UA" dirty="0">
                <a:solidFill>
                  <a:srgbClr val="663300"/>
                </a:solidFill>
                <a:latin typeface="Teslic`sDocument" pitchFamily="2" charset="0"/>
              </a:rPr>
              <a:t>.</a:t>
            </a:r>
          </a:p>
        </p:txBody>
      </p:sp>
      <p:pic>
        <p:nvPicPr>
          <p:cNvPr id="3" name="Рисунок 2"/>
          <p:cNvPicPr>
            <a:picLocks noChangeAspect="1"/>
          </p:cNvPicPr>
          <p:nvPr/>
        </p:nvPicPr>
        <p:blipFill>
          <a:blip r:embed="rId3"/>
          <a:stretch>
            <a:fillRect/>
          </a:stretch>
        </p:blipFill>
        <p:spPr>
          <a:xfrm>
            <a:off x="1258888" y="2781300"/>
            <a:ext cx="2357437" cy="3716338"/>
          </a:xfrm>
          <a:prstGeom prst="rect">
            <a:avLst/>
          </a:prstGeom>
          <a:ln>
            <a:noFill/>
          </a:ln>
          <a:effectLst>
            <a:outerShdw blurRad="292100" dist="139700" dir="2700000" algn="tl" rotWithShape="0">
              <a:srgbClr val="333333">
                <a:alpha val="65000"/>
              </a:srgbClr>
            </a:outerShdw>
          </a:effectLst>
        </p:spPr>
      </p:pic>
    </p:spTree>
  </p:cSld>
  <p:clrMapOvr>
    <a:overrideClrMapping bg1="lt1" tx1="dk1" bg2="lt2" tx2="dk2" accent1="accent1" accent2="accent2" accent3="accent3" accent4="accent4" accent5="accent5" accent6="accent6" hlink="hlink" folHlink="folHlink"/>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0" y="2060575"/>
            <a:ext cx="5041900" cy="3387725"/>
          </a:xfrm>
          <a:prstGeom prst="rect">
            <a:avLst/>
          </a:prstGeom>
          <a:noFill/>
          <a:ln w="9525">
            <a:noFill/>
            <a:miter lim="800000"/>
            <a:headEnd/>
            <a:tailEnd/>
          </a:ln>
        </p:spPr>
        <p:txBody>
          <a:bodyPr>
            <a:spAutoFit/>
          </a:bodyPr>
          <a:lstStyle/>
          <a:p>
            <a:pPr marL="285750" indent="-285750">
              <a:buFont typeface="Arial" charset="0"/>
              <a:buChar char="•"/>
            </a:pPr>
            <a:r>
              <a:rPr lang="uk-UA" sz="1800" dirty="0">
                <a:solidFill>
                  <a:srgbClr val="663300"/>
                </a:solidFill>
                <a:latin typeface="Segoe Script" pitchFamily="34" charset="0"/>
              </a:rPr>
              <a:t>Леонардо був </a:t>
            </a:r>
            <a:r>
              <a:rPr lang="uk-UA" sz="1800" dirty="0" err="1">
                <a:solidFill>
                  <a:srgbClr val="663300"/>
                </a:solidFill>
                <a:latin typeface="Segoe Script" pitchFamily="34" charset="0"/>
              </a:rPr>
              <a:t>амбідекстром</a:t>
            </a:r>
            <a:r>
              <a:rPr lang="uk-UA" sz="1800" dirty="0">
                <a:solidFill>
                  <a:srgbClr val="663300"/>
                </a:solidFill>
                <a:latin typeface="Segoe Script" pitchFamily="34" charset="0"/>
              </a:rPr>
              <a:t> – в однаковому ступені добре володів правою і лівою руками.</a:t>
            </a:r>
          </a:p>
          <a:p>
            <a:pPr marL="285750" indent="-285750">
              <a:buFont typeface="Arial" charset="0"/>
              <a:buChar char="•"/>
            </a:pPr>
            <a:endParaRPr lang="uk-UA" sz="1800" dirty="0">
              <a:solidFill>
                <a:srgbClr val="663300"/>
              </a:solidFill>
              <a:latin typeface="Segoe Script" pitchFamily="34" charset="0"/>
            </a:endParaRPr>
          </a:p>
          <a:p>
            <a:pPr marL="285750" indent="-285750">
              <a:buFont typeface="Arial" charset="0"/>
              <a:buChar char="•"/>
            </a:pPr>
            <a:r>
              <a:rPr lang="uk-UA" sz="1800" dirty="0">
                <a:solidFill>
                  <a:srgbClr val="663300"/>
                </a:solidFill>
                <a:latin typeface="Segoe Script" pitchFamily="34" charset="0"/>
              </a:rPr>
              <a:t> Він страждав </a:t>
            </a:r>
            <a:r>
              <a:rPr lang="uk-UA" sz="1800" dirty="0" err="1">
                <a:solidFill>
                  <a:srgbClr val="663300"/>
                </a:solidFill>
                <a:latin typeface="Segoe Script" pitchFamily="34" charset="0"/>
              </a:rPr>
              <a:t>дислексією</a:t>
            </a:r>
            <a:r>
              <a:rPr lang="uk-UA" sz="1800" dirty="0">
                <a:solidFill>
                  <a:srgbClr val="663300"/>
                </a:solidFill>
                <a:latin typeface="Segoe Script" pitchFamily="34" charset="0"/>
              </a:rPr>
              <a:t> (порушенням здатності читати) – цю недугу, так званою, ”словесною сліпотою”, пов’язують зі зниженою активністю мозку у визначеній зоні лівої півкулі.</a:t>
            </a:r>
          </a:p>
          <a:p>
            <a:pPr marL="285750" indent="-285750">
              <a:buFont typeface="Arial" charset="0"/>
              <a:buChar char="•"/>
            </a:pPr>
            <a:endParaRPr lang="uk-UA" sz="1800" dirty="0">
              <a:solidFill>
                <a:srgbClr val="663300"/>
              </a:solidFill>
              <a:latin typeface="Segoe Script" pitchFamily="34" charset="0"/>
            </a:endParaRPr>
          </a:p>
          <a:p>
            <a:pPr marL="285750" indent="-285750">
              <a:buFont typeface="Arial" charset="0"/>
              <a:buChar char="•"/>
            </a:pPr>
            <a:r>
              <a:rPr lang="uk-UA" sz="1800" dirty="0">
                <a:solidFill>
                  <a:srgbClr val="663300"/>
                </a:solidFill>
                <a:latin typeface="Segoe Script" pitchFamily="34" charset="0"/>
              </a:rPr>
              <a:t> Як відомо, Леонардо писав дзеркальним способом.</a:t>
            </a:r>
          </a:p>
        </p:txBody>
      </p:sp>
      <p:pic>
        <p:nvPicPr>
          <p:cNvPr id="23556" name="Picture 4" descr="почерк да Винчи"/>
          <p:cNvPicPr>
            <a:picLocks noChangeAspect="1" noChangeArrowheads="1"/>
          </p:cNvPicPr>
          <p:nvPr/>
        </p:nvPicPr>
        <p:blipFill>
          <a:blip r:embed="rId3"/>
          <a:srcRect/>
          <a:stretch>
            <a:fillRect/>
          </a:stretch>
        </p:blipFill>
        <p:spPr bwMode="auto">
          <a:xfrm>
            <a:off x="5148263" y="836613"/>
            <a:ext cx="3690937" cy="5383212"/>
          </a:xfrm>
          <a:prstGeom prst="rect">
            <a:avLst/>
          </a:prstGeom>
          <a:noFill/>
        </p:spPr>
      </p:pic>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2411413" y="620713"/>
            <a:ext cx="6186487" cy="830262"/>
          </a:xfrm>
          <a:prstGeom prst="rect">
            <a:avLst/>
          </a:prstGeom>
        </p:spPr>
        <p:txBody>
          <a:bodyPr>
            <a:spAutoFit/>
          </a:bodyPr>
          <a:lstStyle/>
          <a:p>
            <a:pPr>
              <a:defRPr/>
            </a:pPr>
            <a:r>
              <a:rPr lang="uk-UA" sz="4800" dirty="0">
                <a:solidFill>
                  <a:srgbClr val="663300"/>
                </a:solidFill>
                <a:effectLst>
                  <a:outerShdw blurRad="38100" dist="38100" dir="2700000" algn="tl">
                    <a:srgbClr val="000000">
                      <a:alpha val="43137"/>
                    </a:srgbClr>
                  </a:outerShdw>
                </a:effectLst>
                <a:latin typeface="Segoe Script" pitchFamily="34" charset="0"/>
                <a:cs typeface="+mn-cs"/>
              </a:rPr>
              <a:t>Про </a:t>
            </a:r>
            <a:r>
              <a:rPr lang="uk-UA" sz="4800" dirty="0" err="1">
                <a:solidFill>
                  <a:srgbClr val="663300"/>
                </a:solidFill>
                <a:effectLst>
                  <a:outerShdw blurRad="38100" dist="38100" dir="2700000" algn="tl">
                    <a:srgbClr val="000000">
                      <a:alpha val="43137"/>
                    </a:srgbClr>
                  </a:outerShdw>
                </a:effectLst>
                <a:latin typeface="Segoe Script" pitchFamily="34" charset="0"/>
                <a:cs typeface="+mn-cs"/>
              </a:rPr>
              <a:t>Джаконду</a:t>
            </a:r>
            <a:endParaRPr lang="uk-UA" sz="4800" dirty="0">
              <a:solidFill>
                <a:srgbClr val="663300"/>
              </a:solidFill>
              <a:effectLst>
                <a:outerShdw blurRad="38100" dist="38100" dir="2700000" algn="tl">
                  <a:srgbClr val="000000">
                    <a:alpha val="43137"/>
                  </a:srgbClr>
                </a:outerShdw>
              </a:effectLst>
              <a:latin typeface="Segoe Script" pitchFamily="34" charset="0"/>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4356100" y="692150"/>
            <a:ext cx="4572000" cy="5910263"/>
          </a:xfrm>
          <a:prstGeom prst="rect">
            <a:avLst/>
          </a:prstGeom>
        </p:spPr>
        <p:txBody>
          <a:bodyPr>
            <a:spAutoFit/>
          </a:bodyPr>
          <a:lstStyle/>
          <a:p>
            <a:pPr marL="285750" indent="-285750">
              <a:buFont typeface="Arial" pitchFamily="34" charset="0"/>
              <a:buChar char="•"/>
              <a:defRPr/>
            </a:pPr>
            <a:r>
              <a:rPr lang="uk-UA" sz="1800" dirty="0">
                <a:solidFill>
                  <a:srgbClr val="663300"/>
                </a:solidFill>
                <a:latin typeface="Segoe Script" pitchFamily="34" charset="0"/>
                <a:cs typeface="+mn-cs"/>
              </a:rPr>
              <a:t>Цікавий факт, </a:t>
            </a:r>
            <a:r>
              <a:rPr lang="uk-UA" sz="1800" dirty="0" err="1">
                <a:solidFill>
                  <a:srgbClr val="663300"/>
                </a:solidFill>
                <a:latin typeface="Segoe Script" pitchFamily="34" charset="0"/>
                <a:cs typeface="+mn-cs"/>
              </a:rPr>
              <a:t>Мона</a:t>
            </a:r>
            <a:r>
              <a:rPr lang="uk-UA" sz="1800" dirty="0">
                <a:solidFill>
                  <a:srgbClr val="663300"/>
                </a:solidFill>
                <a:latin typeface="Segoe Script" pitchFamily="34" charset="0"/>
                <a:cs typeface="+mn-cs"/>
              </a:rPr>
              <a:t> Ліза проживає у своїй власній кімнаті в Луврі в Парижі і захищена куленепробивним склом і спеціальним мікрокліматом, що захищає її від згубної дії зовнішнього середовища. </a:t>
            </a:r>
          </a:p>
          <a:p>
            <a:pPr marL="285750" indent="-285750">
              <a:buFont typeface="Arial" pitchFamily="34" charset="0"/>
              <a:buChar char="•"/>
              <a:defRPr/>
            </a:pPr>
            <a:endParaRPr lang="uk-UA" sz="1800" dirty="0">
              <a:solidFill>
                <a:srgbClr val="663300"/>
              </a:solidFill>
              <a:latin typeface="Segoe Script" pitchFamily="34" charset="0"/>
              <a:cs typeface="+mn-cs"/>
            </a:endParaRPr>
          </a:p>
          <a:p>
            <a:pPr marL="285750" indent="-285750">
              <a:buFont typeface="Arial" pitchFamily="34" charset="0"/>
              <a:buChar char="•"/>
              <a:defRPr/>
            </a:pPr>
            <a:r>
              <a:rPr lang="uk-UA" sz="1800" dirty="0">
                <a:solidFill>
                  <a:srgbClr val="663300"/>
                </a:solidFill>
                <a:latin typeface="Segoe Script" pitchFamily="34" charset="0"/>
                <a:cs typeface="+mn-cs"/>
              </a:rPr>
              <a:t>Ця кімната була побудована спеціально для картини і коштувала музею більше семи мільйонів доларів.</a:t>
            </a:r>
          </a:p>
          <a:p>
            <a:pPr marL="285750" indent="-285750">
              <a:buFont typeface="Arial" pitchFamily="34" charset="0"/>
              <a:buChar char="•"/>
              <a:defRPr/>
            </a:pPr>
            <a:endParaRPr lang="uk-UA" sz="1800" dirty="0">
              <a:solidFill>
                <a:srgbClr val="663300"/>
              </a:solidFill>
              <a:latin typeface="Segoe Script" pitchFamily="34" charset="0"/>
              <a:cs typeface="+mn-cs"/>
            </a:endParaRPr>
          </a:p>
          <a:p>
            <a:pPr marL="285750" indent="-285750">
              <a:buFont typeface="Arial" pitchFamily="34" charset="0"/>
              <a:buChar char="•"/>
              <a:defRPr/>
            </a:pPr>
            <a:r>
              <a:rPr lang="uk-UA" sz="1800" dirty="0">
                <a:solidFill>
                  <a:srgbClr val="663300"/>
                </a:solidFill>
                <a:latin typeface="Segoe Script" pitchFamily="34" charset="0"/>
                <a:cs typeface="+mn-cs"/>
              </a:rPr>
              <a:t> Недавні великі дослідження показують, що є три різні версії </a:t>
            </a:r>
            <a:r>
              <a:rPr lang="uk-UA" sz="1800" dirty="0" err="1">
                <a:solidFill>
                  <a:srgbClr val="663300"/>
                </a:solidFill>
                <a:latin typeface="Segoe Script" pitchFamily="34" charset="0"/>
                <a:cs typeface="+mn-cs"/>
              </a:rPr>
              <a:t>Мони</a:t>
            </a:r>
            <a:r>
              <a:rPr lang="uk-UA" sz="1800" dirty="0">
                <a:solidFill>
                  <a:srgbClr val="663300"/>
                </a:solidFill>
                <a:latin typeface="Segoe Script" pitchFamily="34" charset="0"/>
                <a:cs typeface="+mn-cs"/>
              </a:rPr>
              <a:t> Лізи на одному полотні, але в різних шарах. Мабуть художник кілька разів перемальовував своє творіння.</a:t>
            </a:r>
          </a:p>
          <a:p>
            <a:pPr>
              <a:defRPr/>
            </a:pPr>
            <a:endParaRPr lang="uk-UA" sz="1800" dirty="0">
              <a:solidFill>
                <a:srgbClr val="663300"/>
              </a:solidFill>
              <a:latin typeface="Segoe Script" pitchFamily="34" charset="0"/>
              <a:cs typeface="+mn-cs"/>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2051720" y="2420888"/>
            <a:ext cx="6984776" cy="4524315"/>
          </a:xfrm>
          <a:prstGeom prst="rect">
            <a:avLst/>
          </a:prstGeom>
          <a:noFill/>
          <a:ln w="9525">
            <a:noFill/>
            <a:miter lim="800000"/>
            <a:headEnd/>
            <a:tailEnd/>
          </a:ln>
        </p:spPr>
        <p:txBody>
          <a:bodyPr wrap="square">
            <a:spAutoFit/>
          </a:bodyPr>
          <a:lstStyle/>
          <a:p>
            <a:pPr marL="285750" indent="-285750">
              <a:buFont typeface="Arial" charset="0"/>
              <a:buChar char="•"/>
            </a:pPr>
            <a:r>
              <a:rPr lang="uk-UA" dirty="0" err="1">
                <a:solidFill>
                  <a:srgbClr val="663300"/>
                </a:solidFill>
              </a:rPr>
              <a:t>Да</a:t>
            </a:r>
            <a:r>
              <a:rPr lang="uk-UA" dirty="0">
                <a:solidFill>
                  <a:srgbClr val="663300"/>
                </a:solidFill>
              </a:rPr>
              <a:t> Вінчі знадобилося майже чотири роки, щоб написати цей портрет. </a:t>
            </a:r>
          </a:p>
          <a:p>
            <a:pPr marL="285750" indent="-285750">
              <a:buFont typeface="Arial" charset="0"/>
              <a:buChar char="•"/>
            </a:pPr>
            <a:endParaRPr lang="uk-UA" dirty="0">
              <a:solidFill>
                <a:srgbClr val="663300"/>
              </a:solidFill>
            </a:endParaRPr>
          </a:p>
          <a:p>
            <a:pPr marL="285750" indent="-285750">
              <a:buFont typeface="Arial" charset="0"/>
              <a:buChar char="•"/>
            </a:pPr>
            <a:r>
              <a:rPr lang="uk-UA" dirty="0">
                <a:solidFill>
                  <a:srgbClr val="663300"/>
                </a:solidFill>
              </a:rPr>
              <a:t> У </a:t>
            </a:r>
            <a:r>
              <a:rPr lang="uk-UA" dirty="0" err="1">
                <a:solidFill>
                  <a:srgbClr val="663300"/>
                </a:solidFill>
              </a:rPr>
              <a:t>Мони</a:t>
            </a:r>
            <a:r>
              <a:rPr lang="uk-UA" dirty="0">
                <a:solidFill>
                  <a:srgbClr val="663300"/>
                </a:solidFill>
              </a:rPr>
              <a:t> Лізи відсутні брови, і є думка, що Леонардо, будучи закінченим </a:t>
            </a:r>
            <a:r>
              <a:rPr lang="uk-UA" dirty="0" err="1">
                <a:solidFill>
                  <a:srgbClr val="663300"/>
                </a:solidFill>
              </a:rPr>
              <a:t>перфекціоністом</a:t>
            </a:r>
            <a:r>
              <a:rPr lang="uk-UA" dirty="0">
                <a:solidFill>
                  <a:srgbClr val="663300"/>
                </a:solidFill>
              </a:rPr>
              <a:t>, хотів переробити невдалі брови і стер їх, але руки намалювати їх знову у художника так і не дійшли.</a:t>
            </a:r>
          </a:p>
          <a:p>
            <a:pPr marL="285750" indent="-285750">
              <a:buFont typeface="Arial" charset="0"/>
              <a:buChar char="•"/>
            </a:pPr>
            <a:endParaRPr lang="uk-UA" dirty="0">
              <a:solidFill>
                <a:srgbClr val="663300"/>
              </a:solidFill>
            </a:endParaRPr>
          </a:p>
          <a:p>
            <a:pPr marL="285750" indent="-285750">
              <a:buFont typeface="Arial" charset="0"/>
              <a:buChar char="•"/>
            </a:pPr>
            <a:r>
              <a:rPr lang="ru-RU" dirty="0">
                <a:solidFill>
                  <a:srgbClr val="663300"/>
                </a:solidFill>
              </a:rPr>
              <a:t>У 1956 </a:t>
            </a:r>
            <a:r>
              <a:rPr lang="ru-RU" dirty="0" err="1">
                <a:solidFill>
                  <a:srgbClr val="663300"/>
                </a:solidFill>
              </a:rPr>
              <a:t>чоловік</a:t>
            </a:r>
            <a:r>
              <a:rPr lang="ru-RU" dirty="0">
                <a:solidFill>
                  <a:srgbClr val="663300"/>
                </a:solidFill>
              </a:rPr>
              <a:t> на </a:t>
            </a:r>
            <a:r>
              <a:rPr lang="ru-RU" dirty="0" err="1">
                <a:solidFill>
                  <a:srgbClr val="663300"/>
                </a:solidFill>
              </a:rPr>
              <a:t>ім'я</a:t>
            </a:r>
            <a:r>
              <a:rPr lang="ru-RU" dirty="0">
                <a:solidFill>
                  <a:srgbClr val="663300"/>
                </a:solidFill>
              </a:rPr>
              <a:t> Уго </a:t>
            </a:r>
            <a:r>
              <a:rPr lang="ru-RU" dirty="0" err="1">
                <a:solidFill>
                  <a:srgbClr val="663300"/>
                </a:solidFill>
              </a:rPr>
              <a:t>Унгаца</a:t>
            </a:r>
            <a:r>
              <a:rPr lang="ru-RU" dirty="0">
                <a:solidFill>
                  <a:srgbClr val="663300"/>
                </a:solidFill>
              </a:rPr>
              <a:t> кинув </a:t>
            </a:r>
            <a:r>
              <a:rPr lang="ru-RU" dirty="0" err="1">
                <a:solidFill>
                  <a:srgbClr val="663300"/>
                </a:solidFill>
              </a:rPr>
              <a:t>каменем</a:t>
            </a:r>
            <a:r>
              <a:rPr lang="ru-RU" dirty="0">
                <a:solidFill>
                  <a:srgbClr val="663300"/>
                </a:solidFill>
              </a:rPr>
              <a:t> в полотно, </a:t>
            </a:r>
            <a:r>
              <a:rPr lang="ru-RU" dirty="0" err="1">
                <a:solidFill>
                  <a:srgbClr val="663300"/>
                </a:solidFill>
              </a:rPr>
              <a:t>це</a:t>
            </a:r>
            <a:r>
              <a:rPr lang="ru-RU" dirty="0">
                <a:solidFill>
                  <a:srgbClr val="663300"/>
                </a:solidFill>
              </a:rPr>
              <a:t> привело до невеликого </a:t>
            </a:r>
            <a:r>
              <a:rPr lang="ru-RU" dirty="0" err="1">
                <a:solidFill>
                  <a:srgbClr val="663300"/>
                </a:solidFill>
              </a:rPr>
              <a:t>поврежденнию</a:t>
            </a:r>
            <a:r>
              <a:rPr lang="ru-RU" dirty="0">
                <a:solidFill>
                  <a:srgbClr val="663300"/>
                </a:solidFill>
              </a:rPr>
              <a:t> </a:t>
            </a:r>
            <a:r>
              <a:rPr lang="ru-RU" dirty="0" err="1">
                <a:solidFill>
                  <a:srgbClr val="663300"/>
                </a:solidFill>
              </a:rPr>
              <a:t>фарби</a:t>
            </a:r>
            <a:r>
              <a:rPr lang="ru-RU" dirty="0">
                <a:solidFill>
                  <a:srgbClr val="663300"/>
                </a:solidFill>
              </a:rPr>
              <a:t> </a:t>
            </a:r>
            <a:r>
              <a:rPr lang="ru-RU" dirty="0" err="1">
                <a:solidFill>
                  <a:srgbClr val="663300"/>
                </a:solidFill>
              </a:rPr>
              <a:t>поряд</a:t>
            </a:r>
            <a:r>
              <a:rPr lang="ru-RU" dirty="0">
                <a:solidFill>
                  <a:srgbClr val="663300"/>
                </a:solidFill>
              </a:rPr>
              <a:t> з </a:t>
            </a:r>
            <a:r>
              <a:rPr lang="ru-RU" dirty="0" err="1">
                <a:solidFill>
                  <a:srgbClr val="663300"/>
                </a:solidFill>
              </a:rPr>
              <a:t>лівим</a:t>
            </a:r>
            <a:r>
              <a:rPr lang="ru-RU" dirty="0">
                <a:solidFill>
                  <a:srgbClr val="663300"/>
                </a:solidFill>
              </a:rPr>
              <a:t> </a:t>
            </a:r>
            <a:r>
              <a:rPr lang="ru-RU" dirty="0" err="1">
                <a:solidFill>
                  <a:srgbClr val="663300"/>
                </a:solidFill>
              </a:rPr>
              <a:t>ліктем</a:t>
            </a:r>
            <a:r>
              <a:rPr lang="ru-RU" dirty="0">
                <a:solidFill>
                  <a:srgbClr val="663300"/>
                </a:solidFill>
              </a:rPr>
              <a:t> Мони </a:t>
            </a:r>
            <a:r>
              <a:rPr lang="ru-RU" dirty="0" err="1">
                <a:solidFill>
                  <a:srgbClr val="663300"/>
                </a:solidFill>
              </a:rPr>
              <a:t>Лізи</a:t>
            </a:r>
            <a:r>
              <a:rPr lang="ru-RU" dirty="0">
                <a:solidFill>
                  <a:srgbClr val="663300"/>
                </a:solidFill>
              </a:rPr>
              <a:t>.</a:t>
            </a:r>
            <a:endParaRPr lang="uk-UA" dirty="0">
              <a:solidFill>
                <a:srgbClr val="663300"/>
              </a:solidFill>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2" name="Прямоугольник 1"/>
          <p:cNvSpPr/>
          <p:nvPr/>
        </p:nvSpPr>
        <p:spPr>
          <a:xfrm>
            <a:off x="107504" y="3284538"/>
            <a:ext cx="6337300" cy="3786187"/>
          </a:xfrm>
          <a:prstGeom prst="rect">
            <a:avLst/>
          </a:prstGeom>
        </p:spPr>
        <p:txBody>
          <a:bodyPr>
            <a:spAutoFit/>
          </a:bodyPr>
          <a:lstStyle/>
          <a:p>
            <a:pPr marL="342900" indent="-342900">
              <a:buFont typeface="Arial" pitchFamily="34" charset="0"/>
              <a:buChar char="•"/>
              <a:defRPr/>
            </a:pPr>
            <a:r>
              <a:rPr lang="uk-UA" sz="2000" dirty="0">
                <a:solidFill>
                  <a:srgbClr val="663300"/>
                </a:solidFill>
                <a:latin typeface="Segoe Script" pitchFamily="34" charset="0"/>
                <a:cs typeface="+mn-cs"/>
              </a:rPr>
              <a:t>За однією з теорій, </a:t>
            </a:r>
            <a:r>
              <a:rPr lang="uk-UA" sz="2000" dirty="0" err="1">
                <a:solidFill>
                  <a:srgbClr val="663300"/>
                </a:solidFill>
                <a:latin typeface="Segoe Script" pitchFamily="34" charset="0"/>
                <a:cs typeface="+mn-cs"/>
              </a:rPr>
              <a:t>Мона</a:t>
            </a:r>
            <a:r>
              <a:rPr lang="uk-UA" sz="2000" dirty="0">
                <a:solidFill>
                  <a:srgbClr val="663300"/>
                </a:solidFill>
                <a:latin typeface="Segoe Script" pitchFamily="34" charset="0"/>
                <a:cs typeface="+mn-cs"/>
              </a:rPr>
              <a:t> Ліза посміхається від усвідомлення таємниці для усіх своєї вагітності </a:t>
            </a:r>
          </a:p>
          <a:p>
            <a:pPr>
              <a:defRPr/>
            </a:pPr>
            <a:endParaRPr lang="uk-UA" sz="2000" dirty="0">
              <a:solidFill>
                <a:srgbClr val="663300"/>
              </a:solidFill>
              <a:latin typeface="Segoe Script" pitchFamily="34" charset="0"/>
              <a:cs typeface="+mn-cs"/>
            </a:endParaRPr>
          </a:p>
          <a:p>
            <a:pPr marL="342900" indent="-342900">
              <a:buFont typeface="Arial" pitchFamily="34" charset="0"/>
              <a:buChar char="•"/>
              <a:defRPr/>
            </a:pPr>
            <a:r>
              <a:rPr lang="uk-UA" sz="2000" dirty="0">
                <a:solidFill>
                  <a:srgbClr val="663300"/>
                </a:solidFill>
                <a:latin typeface="Segoe Script" pitchFamily="34" charset="0"/>
                <a:cs typeface="+mn-cs"/>
              </a:rPr>
              <a:t> За іншою версією, Джоконду розважали музиканти і клоуни в той час, як вона позувала художнику.</a:t>
            </a:r>
          </a:p>
          <a:p>
            <a:pPr>
              <a:defRPr/>
            </a:pPr>
            <a:endParaRPr lang="uk-UA" sz="2000" dirty="0">
              <a:solidFill>
                <a:srgbClr val="663300"/>
              </a:solidFill>
              <a:latin typeface="Segoe Script" pitchFamily="34" charset="0"/>
              <a:cs typeface="+mn-cs"/>
            </a:endParaRPr>
          </a:p>
          <a:p>
            <a:pPr marL="342900" indent="-342900">
              <a:buFont typeface="Arial" pitchFamily="34" charset="0"/>
              <a:buChar char="•"/>
              <a:defRPr/>
            </a:pPr>
            <a:r>
              <a:rPr lang="uk-UA" sz="2000" dirty="0">
                <a:solidFill>
                  <a:srgbClr val="663300"/>
                </a:solidFill>
                <a:latin typeface="Segoe Script" pitchFamily="34" charset="0"/>
                <a:cs typeface="+mn-cs"/>
              </a:rPr>
              <a:t> Є ще одна теорія, відповідно до якої, ”</a:t>
            </a:r>
            <a:r>
              <a:rPr lang="uk-UA" sz="2000" dirty="0" err="1">
                <a:solidFill>
                  <a:srgbClr val="663300"/>
                </a:solidFill>
                <a:latin typeface="Segoe Script" pitchFamily="34" charset="0"/>
                <a:cs typeface="+mn-cs"/>
              </a:rPr>
              <a:t>Мона</a:t>
            </a:r>
            <a:r>
              <a:rPr lang="uk-UA" sz="2000" dirty="0">
                <a:solidFill>
                  <a:srgbClr val="663300"/>
                </a:solidFill>
                <a:latin typeface="Segoe Script" pitchFamily="34" charset="0"/>
                <a:cs typeface="+mn-cs"/>
              </a:rPr>
              <a:t> Ліза” – це автопортрет Леонардо.</a:t>
            </a:r>
          </a:p>
          <a:p>
            <a:pPr>
              <a:defRPr/>
            </a:pPr>
            <a:endParaRPr lang="uk-UA" sz="2000" dirty="0">
              <a:solidFill>
                <a:srgbClr val="663300"/>
              </a:solidFill>
              <a:latin typeface="Segoe Script" pitchFamily="34" charset="0"/>
              <a:cs typeface="+mn-cs"/>
            </a:endParaRPr>
          </a:p>
        </p:txBody>
      </p:sp>
      <p:pic>
        <p:nvPicPr>
          <p:cNvPr id="3" name="Рисунок 2"/>
          <p:cNvPicPr>
            <a:picLocks noChangeAspect="1"/>
          </p:cNvPicPr>
          <p:nvPr/>
        </p:nvPicPr>
        <p:blipFill>
          <a:blip r:embed="rId3" cstate="print">
            <a:extLst/>
          </a:blip>
          <a:stretch>
            <a:fillRect/>
          </a:stretch>
        </p:blipFill>
        <p:spPr>
          <a:xfrm>
            <a:off x="5580112" y="-171400"/>
            <a:ext cx="3749040" cy="4686300"/>
          </a:xfrm>
          <a:prstGeom prst="rect">
            <a:avLst/>
          </a:prstGeom>
          <a:ln>
            <a:noFill/>
          </a:ln>
          <a:effectLst>
            <a:softEdge rad="635000"/>
          </a:effectLst>
        </p:spPr>
      </p:pic>
    </p:spTree>
  </p:cSld>
  <p:clrMapOvr>
    <a:masterClrMapping/>
  </p:clrMapOvr>
  <mc:AlternateContent xmlns:mc="http://schemas.openxmlformats.org/markup-compatibility/2006">
    <mc:Choice xmlns:p14="http://schemas.microsoft.com/office/powerpoint/2010/main" Requires="p14">
      <p:transition p14:dur="1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a:spLocks noChangeArrowheads="1"/>
          </p:cNvSpPr>
          <p:nvPr/>
        </p:nvSpPr>
        <p:spPr bwMode="auto">
          <a:xfrm>
            <a:off x="1691680" y="2852936"/>
            <a:ext cx="7056784" cy="2862322"/>
          </a:xfrm>
          <a:prstGeom prst="rect">
            <a:avLst/>
          </a:prstGeom>
          <a:noFill/>
          <a:ln w="9525">
            <a:noFill/>
            <a:miter lim="800000"/>
            <a:headEnd/>
            <a:tailEnd/>
          </a:ln>
        </p:spPr>
        <p:txBody>
          <a:bodyPr wrap="square">
            <a:spAutoFit/>
          </a:bodyPr>
          <a:lstStyle/>
          <a:p>
            <a:pPr marL="342900" indent="-342900">
              <a:buFont typeface="Arial" charset="0"/>
              <a:buChar char="•"/>
            </a:pPr>
            <a:r>
              <a:rPr lang="ru-RU" sz="2000" dirty="0" err="1">
                <a:solidFill>
                  <a:srgbClr val="663300"/>
                </a:solidFill>
                <a:latin typeface="Segoe Script" pitchFamily="34" charset="0"/>
              </a:rPr>
              <a:t>Неперевершена</a:t>
            </a:r>
            <a:r>
              <a:rPr lang="ru-RU" sz="2000" dirty="0">
                <a:solidFill>
                  <a:srgbClr val="663300"/>
                </a:solidFill>
                <a:latin typeface="Segoe Script" pitchFamily="34" charset="0"/>
              </a:rPr>
              <a:t> </a:t>
            </a:r>
            <a:r>
              <a:rPr lang="ru-RU" sz="2000" dirty="0" err="1">
                <a:solidFill>
                  <a:srgbClr val="663300"/>
                </a:solidFill>
                <a:latin typeface="Segoe Script" pitchFamily="34" charset="0"/>
              </a:rPr>
              <a:t>популярність</a:t>
            </a:r>
            <a:r>
              <a:rPr lang="ru-RU" sz="2000" dirty="0">
                <a:solidFill>
                  <a:srgbClr val="663300"/>
                </a:solidFill>
                <a:latin typeface="Segoe Script" pitchFamily="34" charset="0"/>
              </a:rPr>
              <a:t> </a:t>
            </a:r>
            <a:r>
              <a:rPr lang="ru-RU" sz="2000" dirty="0" err="1">
                <a:solidFill>
                  <a:srgbClr val="663300"/>
                </a:solidFill>
                <a:latin typeface="Segoe Script" pitchFamily="34" charset="0"/>
              </a:rPr>
              <a:t>цієї</a:t>
            </a:r>
            <a:r>
              <a:rPr lang="ru-RU" sz="2000" dirty="0">
                <a:solidFill>
                  <a:srgbClr val="663300"/>
                </a:solidFill>
                <a:latin typeface="Segoe Script" pitchFamily="34" charset="0"/>
              </a:rPr>
              <a:t> </a:t>
            </a:r>
            <a:r>
              <a:rPr lang="ru-RU" sz="2000" dirty="0" err="1">
                <a:solidFill>
                  <a:srgbClr val="663300"/>
                </a:solidFill>
                <a:latin typeface="Segoe Script" pitchFamily="34" charset="0"/>
              </a:rPr>
              <a:t>роботи</a:t>
            </a:r>
            <a:r>
              <a:rPr lang="ru-RU" sz="2000" dirty="0">
                <a:solidFill>
                  <a:srgbClr val="663300"/>
                </a:solidFill>
                <a:latin typeface="Segoe Script" pitchFamily="34" charset="0"/>
              </a:rPr>
              <a:t> </a:t>
            </a:r>
            <a:r>
              <a:rPr lang="ru-RU" sz="2000" dirty="0" err="1">
                <a:solidFill>
                  <a:srgbClr val="663300"/>
                </a:solidFill>
                <a:latin typeface="Segoe Script" pitchFamily="34" charset="0"/>
              </a:rPr>
              <a:t>полягає</a:t>
            </a:r>
            <a:r>
              <a:rPr lang="ru-RU" sz="2000" dirty="0">
                <a:solidFill>
                  <a:srgbClr val="663300"/>
                </a:solidFill>
                <a:latin typeface="Segoe Script" pitchFamily="34" charset="0"/>
              </a:rPr>
              <a:t> </a:t>
            </a:r>
            <a:r>
              <a:rPr lang="ru-RU" sz="2000" dirty="0" err="1">
                <a:solidFill>
                  <a:srgbClr val="663300"/>
                </a:solidFill>
                <a:latin typeface="Segoe Script" pitchFamily="34" charset="0"/>
              </a:rPr>
              <a:t>частково</a:t>
            </a:r>
            <a:r>
              <a:rPr lang="ru-RU" sz="2000" dirty="0">
                <a:solidFill>
                  <a:srgbClr val="663300"/>
                </a:solidFill>
                <a:latin typeface="Segoe Script" pitchFamily="34" charset="0"/>
              </a:rPr>
              <a:t> в тому, </a:t>
            </a:r>
            <a:r>
              <a:rPr lang="ru-RU" sz="2000" dirty="0" err="1">
                <a:solidFill>
                  <a:srgbClr val="663300"/>
                </a:solidFill>
                <a:latin typeface="Segoe Script" pitchFamily="34" charset="0"/>
              </a:rPr>
              <a:t>що</a:t>
            </a:r>
            <a:r>
              <a:rPr lang="ru-RU" sz="2000" dirty="0">
                <a:solidFill>
                  <a:srgbClr val="663300"/>
                </a:solidFill>
                <a:latin typeface="Segoe Script" pitchFamily="34" charset="0"/>
              </a:rPr>
              <a:t> вона </a:t>
            </a:r>
            <a:r>
              <a:rPr lang="ru-RU" sz="2000" dirty="0" err="1">
                <a:solidFill>
                  <a:srgbClr val="663300"/>
                </a:solidFill>
                <a:latin typeface="Segoe Script" pitchFamily="34" charset="0"/>
              </a:rPr>
              <a:t>була</a:t>
            </a:r>
            <a:r>
              <a:rPr lang="ru-RU" sz="2000" dirty="0">
                <a:solidFill>
                  <a:srgbClr val="663300"/>
                </a:solidFill>
                <a:latin typeface="Segoe Script" pitchFamily="34" charset="0"/>
              </a:rPr>
              <a:t> </a:t>
            </a:r>
            <a:r>
              <a:rPr lang="ru-RU" sz="2000" dirty="0" err="1">
                <a:solidFill>
                  <a:srgbClr val="663300"/>
                </a:solidFill>
                <a:latin typeface="Segoe Script" pitchFamily="34" charset="0"/>
              </a:rPr>
              <a:t>вкрадена</a:t>
            </a:r>
            <a:r>
              <a:rPr lang="ru-RU" sz="2000" dirty="0">
                <a:solidFill>
                  <a:srgbClr val="663300"/>
                </a:solidFill>
                <a:latin typeface="Segoe Script" pitchFamily="34" charset="0"/>
              </a:rPr>
              <a:t> з Лувру в </a:t>
            </a:r>
            <a:r>
              <a:rPr lang="ru-RU" sz="2000" dirty="0" err="1">
                <a:solidFill>
                  <a:srgbClr val="663300"/>
                </a:solidFill>
                <a:latin typeface="Segoe Script" pitchFamily="34" charset="0"/>
              </a:rPr>
              <a:t>Парижі</a:t>
            </a:r>
            <a:r>
              <a:rPr lang="ru-RU" sz="2000" dirty="0">
                <a:solidFill>
                  <a:srgbClr val="663300"/>
                </a:solidFill>
                <a:latin typeface="Segoe Script" pitchFamily="34" charset="0"/>
              </a:rPr>
              <a:t> </a:t>
            </a:r>
            <a:r>
              <a:rPr lang="ru-RU" sz="2000" dirty="0" err="1">
                <a:solidFill>
                  <a:srgbClr val="663300"/>
                </a:solidFill>
                <a:latin typeface="Segoe Script" pitchFamily="34" charset="0"/>
              </a:rPr>
              <a:t>що</a:t>
            </a:r>
            <a:r>
              <a:rPr lang="ru-RU" sz="2000" dirty="0">
                <a:solidFill>
                  <a:srgbClr val="663300"/>
                </a:solidFill>
                <a:latin typeface="Segoe Script" pitchFamily="34" charset="0"/>
              </a:rPr>
              <a:t> </a:t>
            </a:r>
            <a:r>
              <a:rPr lang="ru-RU" sz="2000" dirty="0" err="1">
                <a:solidFill>
                  <a:srgbClr val="663300"/>
                </a:solidFill>
                <a:latin typeface="Segoe Script" pitchFamily="34" charset="0"/>
              </a:rPr>
              <a:t>серед</a:t>
            </a:r>
            <a:r>
              <a:rPr lang="ru-RU" sz="2000" dirty="0">
                <a:solidFill>
                  <a:srgbClr val="663300"/>
                </a:solidFill>
                <a:latin typeface="Segoe Script" pitchFamily="34" charset="0"/>
              </a:rPr>
              <a:t> </a:t>
            </a:r>
            <a:r>
              <a:rPr lang="ru-RU" sz="2000" dirty="0" err="1">
                <a:solidFill>
                  <a:srgbClr val="663300"/>
                </a:solidFill>
                <a:latin typeface="Segoe Script" pitchFamily="34" charset="0"/>
              </a:rPr>
              <a:t>білого</a:t>
            </a:r>
            <a:r>
              <a:rPr lang="ru-RU" sz="2000" dirty="0">
                <a:solidFill>
                  <a:srgbClr val="663300"/>
                </a:solidFill>
                <a:latin typeface="Segoe Script" pitchFamily="34" charset="0"/>
              </a:rPr>
              <a:t> дня служить в 1911 </a:t>
            </a:r>
            <a:r>
              <a:rPr lang="ru-RU" sz="2000" dirty="0" err="1">
                <a:solidFill>
                  <a:srgbClr val="663300"/>
                </a:solidFill>
                <a:latin typeface="Segoe Script" pitchFamily="34" charset="0"/>
              </a:rPr>
              <a:t>році</a:t>
            </a:r>
            <a:r>
              <a:rPr lang="ru-RU" sz="2000" dirty="0">
                <a:solidFill>
                  <a:srgbClr val="663300"/>
                </a:solidFill>
                <a:latin typeface="Segoe Script" pitchFamily="34" charset="0"/>
              </a:rPr>
              <a:t>. </a:t>
            </a:r>
          </a:p>
          <a:p>
            <a:pPr marL="342900" indent="-342900">
              <a:buFont typeface="Arial" charset="0"/>
              <a:buChar char="•"/>
            </a:pPr>
            <a:endParaRPr lang="ru-RU" sz="2000" dirty="0">
              <a:solidFill>
                <a:srgbClr val="663300"/>
              </a:solidFill>
              <a:latin typeface="Segoe Script" pitchFamily="34" charset="0"/>
            </a:endParaRPr>
          </a:p>
          <a:p>
            <a:pPr marL="342900" indent="-342900">
              <a:buFont typeface="Arial" charset="0"/>
              <a:buChar char="•"/>
            </a:pPr>
            <a:r>
              <a:rPr lang="ru-RU" sz="2000" dirty="0">
                <a:solidFill>
                  <a:srgbClr val="663300"/>
                </a:solidFill>
                <a:latin typeface="Segoe Script" pitchFamily="34" charset="0"/>
              </a:rPr>
              <a:t>А </a:t>
            </a:r>
            <a:r>
              <a:rPr lang="ru-RU" sz="2000" dirty="0" err="1">
                <a:solidFill>
                  <a:srgbClr val="663300"/>
                </a:solidFill>
                <a:latin typeface="Segoe Script" pitchFamily="34" charset="0"/>
              </a:rPr>
              <a:t>знайшли</a:t>
            </a:r>
            <a:r>
              <a:rPr lang="ru-RU" sz="2000" dirty="0">
                <a:solidFill>
                  <a:srgbClr val="663300"/>
                </a:solidFill>
                <a:latin typeface="Segoe Script" pitchFamily="34" charset="0"/>
              </a:rPr>
              <a:t> </a:t>
            </a:r>
            <a:r>
              <a:rPr lang="ru-RU" sz="2000" dirty="0" err="1">
                <a:solidFill>
                  <a:srgbClr val="663300"/>
                </a:solidFill>
                <a:latin typeface="Segoe Script" pitchFamily="34" charset="0"/>
              </a:rPr>
              <a:t>її</a:t>
            </a:r>
            <a:r>
              <a:rPr lang="ru-RU" sz="2000" dirty="0">
                <a:solidFill>
                  <a:srgbClr val="663300"/>
                </a:solidFill>
                <a:latin typeface="Segoe Script" pitchFamily="34" charset="0"/>
              </a:rPr>
              <a:t> </a:t>
            </a:r>
            <a:r>
              <a:rPr lang="ru-RU" sz="2000" dirty="0" err="1">
                <a:solidFill>
                  <a:srgbClr val="663300"/>
                </a:solidFill>
                <a:latin typeface="Segoe Script" pitchFamily="34" charset="0"/>
              </a:rPr>
              <a:t>тільки</a:t>
            </a:r>
            <a:r>
              <a:rPr lang="ru-RU" sz="2000" dirty="0">
                <a:solidFill>
                  <a:srgbClr val="663300"/>
                </a:solidFill>
                <a:latin typeface="Segoe Script" pitchFamily="34" charset="0"/>
              </a:rPr>
              <a:t> через два роки.  </a:t>
            </a:r>
          </a:p>
          <a:p>
            <a:pPr marL="342900" indent="-342900">
              <a:buFont typeface="Arial" charset="0"/>
              <a:buChar char="•"/>
            </a:pPr>
            <a:endParaRPr lang="ru-RU" sz="2000" dirty="0">
              <a:solidFill>
                <a:srgbClr val="663300"/>
              </a:solidFill>
              <a:latin typeface="Segoe Script" pitchFamily="34" charset="0"/>
            </a:endParaRPr>
          </a:p>
          <a:p>
            <a:pPr marL="342900" indent="-342900">
              <a:buFont typeface="Arial" charset="0"/>
              <a:buChar char="•"/>
            </a:pPr>
            <a:r>
              <a:rPr lang="ru-RU" sz="2000" dirty="0" err="1">
                <a:solidFill>
                  <a:srgbClr val="663300"/>
                </a:solidFill>
                <a:latin typeface="Segoe Script" pitchFamily="34" charset="0"/>
              </a:rPr>
              <a:t>Цікаво</a:t>
            </a:r>
            <a:r>
              <a:rPr lang="ru-RU" sz="2000" dirty="0">
                <a:solidFill>
                  <a:srgbClr val="663300"/>
                </a:solidFill>
                <a:latin typeface="Segoe Script" pitchFamily="34" charset="0"/>
              </a:rPr>
              <a:t>, </a:t>
            </a:r>
            <a:r>
              <a:rPr lang="ru-RU" sz="2000" dirty="0" err="1">
                <a:solidFill>
                  <a:srgbClr val="663300"/>
                </a:solidFill>
                <a:latin typeface="Segoe Script" pitchFamily="34" charset="0"/>
              </a:rPr>
              <a:t>що</a:t>
            </a:r>
            <a:r>
              <a:rPr lang="ru-RU" sz="2000" dirty="0">
                <a:solidFill>
                  <a:srgbClr val="663300"/>
                </a:solidFill>
                <a:latin typeface="Segoe Script" pitchFamily="34" charset="0"/>
              </a:rPr>
              <a:t> </a:t>
            </a:r>
            <a:r>
              <a:rPr lang="ru-RU" sz="2000" dirty="0" err="1">
                <a:solidFill>
                  <a:srgbClr val="663300"/>
                </a:solidFill>
                <a:latin typeface="Segoe Script" pitchFamily="34" charset="0"/>
              </a:rPr>
              <a:t>Мона</a:t>
            </a:r>
            <a:r>
              <a:rPr lang="ru-RU" sz="2000" dirty="0">
                <a:solidFill>
                  <a:srgbClr val="663300"/>
                </a:solidFill>
                <a:latin typeface="Segoe Script" pitchFamily="34" charset="0"/>
              </a:rPr>
              <a:t> </a:t>
            </a:r>
            <a:r>
              <a:rPr lang="ru-RU" sz="2000" dirty="0" err="1">
                <a:solidFill>
                  <a:srgbClr val="663300"/>
                </a:solidFill>
                <a:latin typeface="Segoe Script" pitchFamily="34" charset="0"/>
              </a:rPr>
              <a:t>Ліза</a:t>
            </a:r>
            <a:r>
              <a:rPr lang="ru-RU" sz="2000" dirty="0">
                <a:solidFill>
                  <a:srgbClr val="663300"/>
                </a:solidFill>
                <a:latin typeface="Segoe Script" pitchFamily="34" charset="0"/>
              </a:rPr>
              <a:t> </a:t>
            </a:r>
            <a:r>
              <a:rPr lang="ru-RU" sz="2000" dirty="0" err="1">
                <a:solidFill>
                  <a:srgbClr val="663300"/>
                </a:solidFill>
                <a:latin typeface="Segoe Script" pitchFamily="34" charset="0"/>
              </a:rPr>
              <a:t>вважається</a:t>
            </a:r>
            <a:r>
              <a:rPr lang="ru-RU" sz="2000" dirty="0">
                <a:solidFill>
                  <a:srgbClr val="663300"/>
                </a:solidFill>
                <a:latin typeface="Segoe Script" pitchFamily="34" charset="0"/>
              </a:rPr>
              <a:t> </a:t>
            </a:r>
            <a:r>
              <a:rPr lang="ru-RU" sz="2000" dirty="0" err="1">
                <a:solidFill>
                  <a:srgbClr val="663300"/>
                </a:solidFill>
                <a:latin typeface="Segoe Script" pitchFamily="34" charset="0"/>
              </a:rPr>
              <a:t>безцінною</a:t>
            </a:r>
            <a:r>
              <a:rPr lang="ru-RU" sz="2000" dirty="0">
                <a:solidFill>
                  <a:srgbClr val="663300"/>
                </a:solidFill>
                <a:latin typeface="Segoe Script" pitchFamily="34" charset="0"/>
              </a:rPr>
              <a:t> і тому не </a:t>
            </a:r>
            <a:r>
              <a:rPr lang="ru-RU" sz="2000" dirty="0" err="1">
                <a:solidFill>
                  <a:srgbClr val="663300"/>
                </a:solidFill>
                <a:latin typeface="Segoe Script" pitchFamily="34" charset="0"/>
              </a:rPr>
              <a:t>може</a:t>
            </a:r>
            <a:r>
              <a:rPr lang="ru-RU" sz="2000" dirty="0">
                <a:solidFill>
                  <a:srgbClr val="663300"/>
                </a:solidFill>
                <a:latin typeface="Segoe Script" pitchFamily="34" charset="0"/>
              </a:rPr>
              <a:t> бути застрахована.</a:t>
            </a:r>
            <a:endParaRPr lang="uk-UA" sz="2000" dirty="0">
              <a:solidFill>
                <a:srgbClr val="663300"/>
              </a:solidFill>
              <a:latin typeface="Segoe Script" pitchFamily="34" charset="0"/>
            </a:endParaRPr>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idx="4294967295"/>
          </p:nvPr>
        </p:nvSpPr>
        <p:spPr>
          <a:xfrm>
            <a:off x="2056184" y="917848"/>
            <a:ext cx="7772400" cy="1143000"/>
          </a:xfrm>
        </p:spPr>
        <p:txBody>
          <a:bodyPr/>
          <a:lstStyle/>
          <a:p>
            <a:pPr eaLnBrk="1" hangingPunct="1">
              <a:defRPr/>
            </a:pPr>
            <a:r>
              <a:rPr lang="ru-RU" dirty="0" smtClean="0"/>
              <a:t>Леонардо - </a:t>
            </a:r>
            <a:r>
              <a:rPr lang="ru-RU" dirty="0" err="1" smtClean="0"/>
              <a:t>винахідник</a:t>
            </a:r>
            <a:endParaRPr lang="ru-RU" dirty="0" smtClean="0"/>
          </a:p>
        </p:txBody>
      </p:sp>
      <p:sp>
        <p:nvSpPr>
          <p:cNvPr id="2" name="TextBox 1"/>
          <p:cNvSpPr txBox="1"/>
          <p:nvPr/>
        </p:nvSpPr>
        <p:spPr>
          <a:xfrm>
            <a:off x="1763688" y="2564904"/>
            <a:ext cx="7200800" cy="4154984"/>
          </a:xfrm>
          <a:prstGeom prst="rect">
            <a:avLst/>
          </a:prstGeom>
          <a:noFill/>
        </p:spPr>
        <p:txBody>
          <a:bodyPr wrap="square" rtlCol="0">
            <a:spAutoFit/>
          </a:bodyPr>
          <a:lstStyle/>
          <a:p>
            <a:r>
              <a:rPr lang="ru-RU" dirty="0"/>
              <a:t>Список </a:t>
            </a:r>
            <a:r>
              <a:rPr lang="ru-RU" dirty="0" err="1"/>
              <a:t>винаходів</a:t>
            </a:r>
            <a:r>
              <a:rPr lang="ru-RU" dirty="0"/>
              <a:t>, як </a:t>
            </a:r>
            <a:r>
              <a:rPr lang="ru-RU" dirty="0" err="1"/>
              <a:t>реальних</a:t>
            </a:r>
            <a:r>
              <a:rPr lang="ru-RU" dirty="0"/>
              <a:t>, так і </a:t>
            </a:r>
            <a:r>
              <a:rPr lang="ru-RU" dirty="0" err="1"/>
              <a:t>приписуваних</a:t>
            </a:r>
            <a:r>
              <a:rPr lang="ru-RU" dirty="0"/>
              <a:t> </a:t>
            </a:r>
            <a:r>
              <a:rPr lang="ru-RU" dirty="0" err="1"/>
              <a:t>йому</a:t>
            </a:r>
            <a:r>
              <a:rPr lang="ru-RU" dirty="0"/>
              <a:t>:</a:t>
            </a:r>
          </a:p>
          <a:p>
            <a:pPr marL="342900" indent="-342900">
              <a:buFont typeface="Arial" panose="020B0604020202020204" pitchFamily="34" charset="0"/>
              <a:buChar char="•"/>
            </a:pPr>
            <a:r>
              <a:rPr lang="ru-RU" dirty="0" err="1" smtClean="0"/>
              <a:t>Парашут</a:t>
            </a:r>
            <a:endParaRPr lang="ru-RU" dirty="0"/>
          </a:p>
          <a:p>
            <a:pPr marL="342900" indent="-342900">
              <a:buFont typeface="Arial" panose="020B0604020202020204" pitchFamily="34" charset="0"/>
              <a:buChar char="•"/>
            </a:pPr>
            <a:r>
              <a:rPr lang="ru-RU" dirty="0" err="1" smtClean="0"/>
              <a:t>Коліщатковий</a:t>
            </a:r>
            <a:r>
              <a:rPr lang="ru-RU" dirty="0" smtClean="0"/>
              <a:t> </a:t>
            </a:r>
            <a:r>
              <a:rPr lang="ru-RU" dirty="0"/>
              <a:t>замок</a:t>
            </a:r>
          </a:p>
          <a:p>
            <a:pPr marL="342900" indent="-342900">
              <a:buFont typeface="Arial" panose="020B0604020202020204" pitchFamily="34" charset="0"/>
              <a:buChar char="•"/>
            </a:pPr>
            <a:r>
              <a:rPr lang="ru-RU" dirty="0" smtClean="0"/>
              <a:t>Велосипед</a:t>
            </a:r>
          </a:p>
          <a:p>
            <a:pPr marL="342900" indent="-342900">
              <a:buFont typeface="Arial" panose="020B0604020202020204" pitchFamily="34" charset="0"/>
              <a:buChar char="•"/>
            </a:pPr>
            <a:r>
              <a:rPr lang="ru-RU" dirty="0"/>
              <a:t>Т</a:t>
            </a:r>
            <a:r>
              <a:rPr lang="ru-RU" dirty="0" smtClean="0"/>
              <a:t>анк</a:t>
            </a:r>
            <a:endParaRPr lang="ru-RU" dirty="0"/>
          </a:p>
          <a:p>
            <a:pPr marL="342900" indent="-342900">
              <a:buFont typeface="Arial" panose="020B0604020202020204" pitchFamily="34" charset="0"/>
              <a:buChar char="•"/>
            </a:pPr>
            <a:r>
              <a:rPr lang="ru-RU" dirty="0" err="1"/>
              <a:t>Легкі</a:t>
            </a:r>
            <a:r>
              <a:rPr lang="ru-RU" dirty="0"/>
              <a:t> </a:t>
            </a:r>
            <a:r>
              <a:rPr lang="ru-RU" dirty="0" err="1"/>
              <a:t>переносні</a:t>
            </a:r>
            <a:r>
              <a:rPr lang="ru-RU" dirty="0"/>
              <a:t> мости для </a:t>
            </a:r>
            <a:r>
              <a:rPr lang="ru-RU" dirty="0" err="1"/>
              <a:t>армії</a:t>
            </a:r>
            <a:endParaRPr lang="ru-RU" dirty="0"/>
          </a:p>
          <a:p>
            <a:pPr marL="342900" indent="-342900">
              <a:buFont typeface="Arial" panose="020B0604020202020204" pitchFamily="34" charset="0"/>
              <a:buChar char="•"/>
            </a:pPr>
            <a:r>
              <a:rPr lang="ru-RU" dirty="0" smtClean="0"/>
              <a:t>Прожектор</a:t>
            </a:r>
            <a:endParaRPr lang="ru-RU" dirty="0"/>
          </a:p>
          <a:p>
            <a:pPr marL="342900" indent="-342900">
              <a:buFont typeface="Arial" panose="020B0604020202020204" pitchFamily="34" charset="0"/>
              <a:buChar char="•"/>
            </a:pPr>
            <a:r>
              <a:rPr lang="ru-RU" dirty="0" smtClean="0"/>
              <a:t>Катапульта</a:t>
            </a:r>
            <a:endParaRPr lang="ru-RU" dirty="0"/>
          </a:p>
          <a:p>
            <a:pPr marL="342900" indent="-342900">
              <a:buFont typeface="Arial" panose="020B0604020202020204" pitchFamily="34" charset="0"/>
              <a:buChar char="•"/>
            </a:pPr>
            <a:r>
              <a:rPr lang="ru-RU" dirty="0" err="1" smtClean="0"/>
              <a:t>Дволінзовий</a:t>
            </a:r>
            <a:r>
              <a:rPr lang="ru-RU" dirty="0" smtClean="0"/>
              <a:t> </a:t>
            </a:r>
            <a:r>
              <a:rPr lang="ru-RU" dirty="0"/>
              <a:t>телескоп</a:t>
            </a:r>
          </a:p>
          <a:p>
            <a:endParaRPr lang="uk-UA" dirty="0"/>
          </a:p>
        </p:txBody>
      </p:sp>
    </p:spTree>
    <p:extLst>
      <p:ext uri="{BB962C8B-B14F-4D97-AF65-F5344CB8AC3E}">
        <p14:creationId xmlns:p14="http://schemas.microsoft.com/office/powerpoint/2010/main" val="158269928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p:cNvSpPr>
            <a:spLocks noGrp="1" noChangeArrowheads="1"/>
          </p:cNvSpPr>
          <p:nvPr>
            <p:ph type="title" idx="4294967295"/>
          </p:nvPr>
        </p:nvSpPr>
        <p:spPr>
          <a:xfrm>
            <a:off x="1953749" y="332656"/>
            <a:ext cx="7772400" cy="1143000"/>
          </a:xfrm>
        </p:spPr>
        <p:txBody>
          <a:bodyPr/>
          <a:lstStyle/>
          <a:p>
            <a:pPr eaLnBrk="1" hangingPunct="1">
              <a:defRPr/>
            </a:pPr>
            <a:r>
              <a:rPr lang="ru-RU" dirty="0" err="1" smtClean="0"/>
              <a:t>Парашут</a:t>
            </a:r>
            <a:endParaRPr lang="ru-RU" dirty="0" smtClean="0"/>
          </a:p>
        </p:txBody>
      </p:sp>
      <p:sp>
        <p:nvSpPr>
          <p:cNvPr id="25603" name="Rectangle 3"/>
          <p:cNvSpPr>
            <a:spLocks noGrp="1" noChangeArrowheads="1"/>
          </p:cNvSpPr>
          <p:nvPr>
            <p:ph type="body" idx="4294967295"/>
          </p:nvPr>
        </p:nvSpPr>
        <p:spPr>
          <a:xfrm>
            <a:off x="4355976" y="1556792"/>
            <a:ext cx="4464496" cy="5040560"/>
          </a:xfrm>
        </p:spPr>
        <p:txBody>
          <a:bodyPr/>
          <a:lstStyle/>
          <a:p>
            <a:pPr marL="0" indent="0" eaLnBrk="1" hangingPunct="1">
              <a:buNone/>
              <a:defRPr/>
            </a:pPr>
            <a:r>
              <a:rPr lang="ru-RU" sz="2000" dirty="0"/>
              <a:t>«</a:t>
            </a:r>
            <a:r>
              <a:rPr lang="ru-RU" sz="2000" dirty="0" err="1"/>
              <a:t>Якщо</a:t>
            </a:r>
            <a:r>
              <a:rPr lang="ru-RU" sz="2000" dirty="0"/>
              <a:t> у </a:t>
            </a:r>
            <a:r>
              <a:rPr lang="ru-RU" sz="2000" dirty="0" err="1"/>
              <a:t>людини</a:t>
            </a:r>
            <a:r>
              <a:rPr lang="ru-RU" sz="2000" dirty="0"/>
              <a:t> є намет </a:t>
            </a:r>
            <a:r>
              <a:rPr lang="ru-RU" sz="2000" dirty="0" err="1"/>
              <a:t>із</a:t>
            </a:r>
            <a:r>
              <a:rPr lang="ru-RU" sz="2000" dirty="0"/>
              <a:t> </a:t>
            </a:r>
            <a:r>
              <a:rPr lang="ru-RU" sz="2000" dirty="0" err="1"/>
              <a:t>накрохмаленого</a:t>
            </a:r>
            <a:r>
              <a:rPr lang="ru-RU" sz="2000" dirty="0"/>
              <a:t> полотна шириною 12 </a:t>
            </a:r>
            <a:r>
              <a:rPr lang="ru-RU" sz="2000" dirty="0" err="1"/>
              <a:t>ліктів</a:t>
            </a:r>
            <a:r>
              <a:rPr lang="ru-RU" sz="2000" dirty="0"/>
              <a:t> і </a:t>
            </a:r>
            <a:r>
              <a:rPr lang="ru-RU" sz="2000" dirty="0" err="1"/>
              <a:t>висотою</a:t>
            </a:r>
            <a:r>
              <a:rPr lang="ru-RU" sz="2000" dirty="0"/>
              <a:t> в 12, - писав </a:t>
            </a:r>
            <a:r>
              <a:rPr lang="ru-RU" sz="2000" dirty="0" err="1"/>
              <a:t>він</a:t>
            </a:r>
            <a:r>
              <a:rPr lang="ru-RU" sz="2000" dirty="0"/>
              <a:t>, - то </a:t>
            </a:r>
            <a:r>
              <a:rPr lang="ru-RU" sz="2000" dirty="0" err="1"/>
              <a:t>ця</a:t>
            </a:r>
            <a:r>
              <a:rPr lang="ru-RU" sz="2000" dirty="0"/>
              <a:t> </a:t>
            </a:r>
            <a:r>
              <a:rPr lang="ru-RU" sz="2000" dirty="0" err="1"/>
              <a:t>людина</a:t>
            </a:r>
            <a:r>
              <a:rPr lang="ru-RU" sz="2000" dirty="0"/>
              <a:t> </a:t>
            </a:r>
            <a:r>
              <a:rPr lang="ru-RU" sz="2000" dirty="0" err="1"/>
              <a:t>може</a:t>
            </a:r>
            <a:r>
              <a:rPr lang="ru-RU" sz="2000" dirty="0"/>
              <a:t> </a:t>
            </a:r>
            <a:r>
              <a:rPr lang="ru-RU" sz="2000" dirty="0" err="1"/>
              <a:t>кидатися</a:t>
            </a:r>
            <a:r>
              <a:rPr lang="ru-RU" sz="2000" dirty="0"/>
              <a:t> з будь-</a:t>
            </a:r>
            <a:r>
              <a:rPr lang="ru-RU" sz="2000" dirty="0" err="1"/>
              <a:t>якої</a:t>
            </a:r>
            <a:r>
              <a:rPr lang="ru-RU" sz="2000" dirty="0"/>
              <a:t> </a:t>
            </a:r>
            <a:r>
              <a:rPr lang="ru-RU" sz="2000" dirty="0" err="1"/>
              <a:t>висоти</a:t>
            </a:r>
            <a:r>
              <a:rPr lang="ru-RU" sz="2000" dirty="0"/>
              <a:t> без </a:t>
            </a:r>
            <a:r>
              <a:rPr lang="ru-RU" sz="2000" dirty="0" err="1"/>
              <a:t>небезпеки</a:t>
            </a:r>
            <a:r>
              <a:rPr lang="ru-RU" sz="2000" dirty="0"/>
              <a:t> для себе».</a:t>
            </a:r>
          </a:p>
          <a:p>
            <a:pPr marL="0" indent="0" eaLnBrk="1" hangingPunct="1">
              <a:buNone/>
              <a:defRPr/>
            </a:pPr>
            <a:endParaRPr lang="ru-RU" sz="2000" dirty="0"/>
          </a:p>
          <a:p>
            <a:pPr marL="0" indent="0" eaLnBrk="1" hangingPunct="1">
              <a:buNone/>
              <a:defRPr/>
            </a:pPr>
            <a:r>
              <a:rPr lang="ru-RU" sz="2000" dirty="0" err="1"/>
              <a:t>Це</a:t>
            </a:r>
            <a:r>
              <a:rPr lang="ru-RU" sz="2000" dirty="0"/>
              <a:t> </a:t>
            </a:r>
            <a:r>
              <a:rPr lang="ru-RU" sz="2000" dirty="0" err="1"/>
              <a:t>був</a:t>
            </a:r>
            <a:r>
              <a:rPr lang="ru-RU" sz="2000" dirty="0"/>
              <a:t> перший </a:t>
            </a:r>
            <a:r>
              <a:rPr lang="ru-RU" sz="2000" dirty="0" err="1"/>
              <a:t>технічний</a:t>
            </a:r>
            <a:r>
              <a:rPr lang="ru-RU" sz="2000" dirty="0"/>
              <a:t> проект </a:t>
            </a:r>
            <a:r>
              <a:rPr lang="ru-RU" sz="2000" dirty="0" err="1"/>
              <a:t>парашута</a:t>
            </a:r>
            <a:r>
              <a:rPr lang="ru-RU" sz="2000" dirty="0"/>
              <a:t>. До такого </a:t>
            </a:r>
            <a:r>
              <a:rPr lang="ru-RU" sz="2000" dirty="0" err="1"/>
              <a:t>відкриття</a:t>
            </a:r>
            <a:r>
              <a:rPr lang="ru-RU" sz="2000" dirty="0"/>
              <a:t> Леонардо </a:t>
            </a:r>
            <a:r>
              <a:rPr lang="ru-RU" sz="2000" dirty="0" err="1"/>
              <a:t>прийшов</a:t>
            </a:r>
            <a:r>
              <a:rPr lang="ru-RU" sz="2000" dirty="0"/>
              <a:t> </a:t>
            </a:r>
            <a:r>
              <a:rPr lang="ru-RU" sz="2000" dirty="0" err="1"/>
              <a:t>після</a:t>
            </a:r>
            <a:r>
              <a:rPr lang="ru-RU" sz="2000" dirty="0"/>
              <a:t> </a:t>
            </a:r>
            <a:r>
              <a:rPr lang="ru-RU" sz="2000" dirty="0" err="1"/>
              <a:t>численних</a:t>
            </a:r>
            <a:r>
              <a:rPr lang="ru-RU" sz="2000" dirty="0"/>
              <a:t> </a:t>
            </a:r>
            <a:r>
              <a:rPr lang="ru-RU" sz="2000" dirty="0" err="1"/>
              <a:t>спостережень</a:t>
            </a:r>
            <a:r>
              <a:rPr lang="ru-RU" sz="2000" dirty="0"/>
              <a:t> за </a:t>
            </a:r>
            <a:r>
              <a:rPr lang="ru-RU" sz="2000" dirty="0" err="1"/>
              <a:t>падаючими</a:t>
            </a:r>
            <a:r>
              <a:rPr lang="ru-RU" sz="2000" dirty="0"/>
              <a:t> </a:t>
            </a:r>
            <a:r>
              <a:rPr lang="ru-RU" sz="2000" dirty="0" err="1"/>
              <a:t>картонними</a:t>
            </a:r>
            <a:r>
              <a:rPr lang="ru-RU" sz="2000" dirty="0"/>
              <a:t> </a:t>
            </a:r>
            <a:r>
              <a:rPr lang="ru-RU" sz="2000" dirty="0" err="1"/>
              <a:t>фігурами</a:t>
            </a:r>
            <a:r>
              <a:rPr lang="ru-RU" sz="2000" dirty="0"/>
              <a:t> </a:t>
            </a:r>
            <a:r>
              <a:rPr lang="ru-RU" sz="2000" dirty="0" err="1"/>
              <a:t>різної</a:t>
            </a:r>
            <a:r>
              <a:rPr lang="ru-RU" sz="2000" dirty="0"/>
              <a:t> </a:t>
            </a:r>
            <a:r>
              <a:rPr lang="ru-RU" sz="2000" dirty="0" err="1"/>
              <a:t>форми</a:t>
            </a:r>
            <a:r>
              <a:rPr lang="ru-RU" sz="2000" dirty="0"/>
              <a:t>.</a:t>
            </a:r>
            <a:endParaRPr lang="ru-RU" sz="2000" dirty="0" smtClean="0"/>
          </a:p>
        </p:txBody>
      </p:sp>
      <p:pic>
        <p:nvPicPr>
          <p:cNvPr id="2" name="Рисунок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76672"/>
            <a:ext cx="4032448" cy="6003867"/>
          </a:xfrm>
          <a:prstGeom prst="rect">
            <a:avLst/>
          </a:prstGeom>
          <a:ln>
            <a:noFill/>
          </a:ln>
          <a:effectLst>
            <a:softEdge rad="112500"/>
          </a:effectLst>
        </p:spPr>
      </p:pic>
    </p:spTree>
    <p:extLst>
      <p:ext uri="{BB962C8B-B14F-4D97-AF65-F5344CB8AC3E}">
        <p14:creationId xmlns:p14="http://schemas.microsoft.com/office/powerpoint/2010/main" val="583287118"/>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65107" y="260648"/>
            <a:ext cx="5943600" cy="1143000"/>
          </a:xfrm>
        </p:spPr>
        <p:txBody>
          <a:bodyPr/>
          <a:lstStyle/>
          <a:p>
            <a:r>
              <a:rPr lang="uk-UA" dirty="0" err="1" smtClean="0"/>
              <a:t>Коліщатковий</a:t>
            </a:r>
            <a:r>
              <a:rPr lang="uk-UA" dirty="0" smtClean="0"/>
              <a:t> замок</a:t>
            </a:r>
            <a:endParaRPr lang="uk-UA" dirty="0"/>
          </a:p>
        </p:txBody>
      </p:sp>
      <p:sp>
        <p:nvSpPr>
          <p:cNvPr id="3" name="TextBox 2"/>
          <p:cNvSpPr txBox="1"/>
          <p:nvPr/>
        </p:nvSpPr>
        <p:spPr>
          <a:xfrm>
            <a:off x="683568" y="1744355"/>
            <a:ext cx="8280920" cy="4708981"/>
          </a:xfrm>
          <a:prstGeom prst="rect">
            <a:avLst/>
          </a:prstGeom>
          <a:noFill/>
        </p:spPr>
        <p:txBody>
          <a:bodyPr wrap="square" rtlCol="0">
            <a:spAutoFit/>
          </a:bodyPr>
          <a:lstStyle/>
          <a:p>
            <a:pPr algn="r"/>
            <a:r>
              <a:rPr lang="uk-UA" sz="2000" dirty="0"/>
              <a:t>Леонардо да Вінчі у своїй праці « </a:t>
            </a:r>
            <a:r>
              <a:rPr lang="en-US" sz="2000" dirty="0"/>
              <a:t>Codex </a:t>
            </a:r>
            <a:r>
              <a:rPr lang="en-US" sz="2000" dirty="0" err="1"/>
              <a:t>Atlanticus</a:t>
            </a:r>
            <a:r>
              <a:rPr lang="en-US" sz="2000" dirty="0"/>
              <a:t> » </a:t>
            </a:r>
            <a:endParaRPr lang="uk-UA" sz="2000" dirty="0" smtClean="0"/>
          </a:p>
          <a:p>
            <a:pPr algn="r"/>
            <a:r>
              <a:rPr lang="uk-UA" sz="2000" dirty="0" smtClean="0"/>
              <a:t>привів </a:t>
            </a:r>
            <a:r>
              <a:rPr lang="uk-UA" sz="2000" dirty="0"/>
              <a:t>схему пристрою </a:t>
            </a:r>
            <a:r>
              <a:rPr lang="uk-UA" sz="2000" dirty="0" err="1"/>
              <a:t>колесцового</a:t>
            </a:r>
            <a:r>
              <a:rPr lang="uk-UA" sz="2000" dirty="0"/>
              <a:t> замку для </a:t>
            </a:r>
            <a:endParaRPr lang="uk-UA" sz="2000" dirty="0" smtClean="0"/>
          </a:p>
          <a:p>
            <a:pPr algn="r"/>
            <a:r>
              <a:rPr lang="uk-UA" sz="2000" dirty="0" smtClean="0"/>
              <a:t>пістолета (завод </a:t>
            </a:r>
            <a:r>
              <a:rPr lang="uk-UA" sz="2000" dirty="0"/>
              <a:t>ключем ) - це </a:t>
            </a:r>
            <a:r>
              <a:rPr lang="uk-UA" sz="2000" dirty="0" smtClean="0"/>
              <a:t>єдиний </a:t>
            </a:r>
            <a:r>
              <a:rPr lang="uk-UA" sz="2000" dirty="0"/>
              <a:t>його винахід</a:t>
            </a:r>
            <a:r>
              <a:rPr lang="uk-UA" sz="2000" dirty="0" smtClean="0"/>
              <a:t>,</a:t>
            </a:r>
          </a:p>
          <a:p>
            <a:pPr algn="r"/>
            <a:r>
              <a:rPr lang="uk-UA" sz="2000" dirty="0" smtClean="0"/>
              <a:t> </a:t>
            </a:r>
            <a:r>
              <a:rPr lang="uk-UA" sz="2000" dirty="0"/>
              <a:t>що отримав визнання за життя . Пристрій нового замку було </a:t>
            </a:r>
            <a:endParaRPr lang="uk-UA" sz="2000" dirty="0" smtClean="0"/>
          </a:p>
          <a:p>
            <a:pPr algn="r"/>
            <a:r>
              <a:rPr lang="uk-UA" sz="2000" dirty="0" smtClean="0"/>
              <a:t>таке</a:t>
            </a:r>
            <a:r>
              <a:rPr lang="uk-UA" sz="2000" dirty="0"/>
              <a:t>: на зміну старим </a:t>
            </a:r>
            <a:r>
              <a:rPr lang="uk-UA" sz="2000" dirty="0" err="1"/>
              <a:t>гнотах</a:t>
            </a:r>
            <a:r>
              <a:rPr lang="uk-UA" sz="2000" dirty="0"/>
              <a:t> , вимагали доступу стрілка </a:t>
            </a:r>
            <a:endParaRPr lang="uk-UA" sz="2000" dirty="0" smtClean="0"/>
          </a:p>
          <a:p>
            <a:pPr algn="r"/>
            <a:r>
              <a:rPr lang="uk-UA" sz="2000" dirty="0" smtClean="0"/>
              <a:t>до </a:t>
            </a:r>
            <a:r>
              <a:rPr lang="uk-UA" sz="2000" dirty="0"/>
              <a:t>відкритого вогню і який створював у процесі горіння </a:t>
            </a:r>
            <a:endParaRPr lang="uk-UA" sz="2000" dirty="0" smtClean="0"/>
          </a:p>
          <a:p>
            <a:pPr algn="r"/>
            <a:r>
              <a:rPr lang="uk-UA" sz="2000" dirty="0" smtClean="0"/>
              <a:t>небажаний </a:t>
            </a:r>
            <a:r>
              <a:rPr lang="uk-UA" sz="2000" dirty="0"/>
              <a:t>демаскуючий ефект , прийшов курок з затиснутим </a:t>
            </a:r>
            <a:endParaRPr lang="uk-UA" sz="2000" dirty="0" smtClean="0"/>
          </a:p>
          <a:p>
            <a:pPr algn="r"/>
            <a:r>
              <a:rPr lang="uk-UA" sz="2000" dirty="0" smtClean="0"/>
              <a:t>шматочком </a:t>
            </a:r>
            <a:r>
              <a:rPr lang="uk-UA" sz="2000" dirty="0"/>
              <a:t>кременю , під курком розташовувалося коліщатко </a:t>
            </a:r>
            <a:r>
              <a:rPr lang="uk-UA" sz="2000" dirty="0" smtClean="0"/>
              <a:t>з</a:t>
            </a:r>
          </a:p>
          <a:p>
            <a:pPr algn="r"/>
            <a:r>
              <a:rPr lang="uk-UA" sz="2000" dirty="0" smtClean="0"/>
              <a:t> </a:t>
            </a:r>
            <a:r>
              <a:rPr lang="uk-UA" sz="2000" dirty="0"/>
              <a:t>насічкою. Пристрій </a:t>
            </a:r>
            <a:r>
              <a:rPr lang="uk-UA" sz="2000" dirty="0" smtClean="0"/>
              <a:t>працював </a:t>
            </a:r>
            <a:r>
              <a:rPr lang="uk-UA" sz="2000" dirty="0"/>
              <a:t>допомогою заводиться ключем пружини , яка після натискання на спусковий гачок приводила в рух коліщатко і опускала на нього курок з кременем ( спочатку з піритом ) , в результаті виниклого тертя висікалися іскри , що запалювали пороховий заряд. </a:t>
            </a:r>
            <a:r>
              <a:rPr lang="uk-UA" sz="2000" dirty="0" err="1" smtClean="0"/>
              <a:t>Коліщатковий</a:t>
            </a:r>
            <a:r>
              <a:rPr lang="uk-UA" sz="2000" dirty="0" smtClean="0"/>
              <a:t> </a:t>
            </a:r>
            <a:r>
              <a:rPr lang="uk-UA" sz="2000" dirty="0"/>
              <a:t>замок перевершував по надійності існуючі в той час </a:t>
            </a:r>
            <a:r>
              <a:rPr lang="uk-UA" sz="2000" dirty="0" err="1"/>
              <a:t>гнотові</a:t>
            </a:r>
            <a:r>
              <a:rPr lang="uk-UA" sz="2000" dirty="0"/>
              <a:t> замки , зокрема , він був більш стійкий до вологи , і навіть після появи крем'яних замків продовжував змагатися з ними в надійності</a:t>
            </a:r>
          </a:p>
        </p:txBody>
      </p:sp>
    </p:spTree>
    <p:extLst>
      <p:ext uri="{BB962C8B-B14F-4D97-AF65-F5344CB8AC3E}">
        <p14:creationId xmlns:p14="http://schemas.microsoft.com/office/powerpoint/2010/main" val="1909441846"/>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71511" y="111585"/>
            <a:ext cx="5796633" cy="4973599"/>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3608" y="4550060"/>
            <a:ext cx="7991872" cy="2263316"/>
          </a:xfrm>
          <a:prstGeom prst="rect">
            <a:avLst/>
          </a:prstGeom>
        </p:spPr>
      </p:pic>
    </p:spTree>
    <p:extLst>
      <p:ext uri="{BB962C8B-B14F-4D97-AF65-F5344CB8AC3E}">
        <p14:creationId xmlns:p14="http://schemas.microsoft.com/office/powerpoint/2010/main" val="25323536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4" name="Picture 4" descr="Винчи"/>
          <p:cNvPicPr>
            <a:picLocks noChangeAspect="1" noChangeArrowheads="1"/>
          </p:cNvPicPr>
          <p:nvPr/>
        </p:nvPicPr>
        <p:blipFill>
          <a:blip r:embed="rId2"/>
          <a:srcRect/>
          <a:stretch>
            <a:fillRect/>
          </a:stretch>
        </p:blipFill>
        <p:spPr bwMode="auto">
          <a:xfrm>
            <a:off x="179388" y="3429000"/>
            <a:ext cx="2447925" cy="2270125"/>
          </a:xfrm>
          <a:prstGeom prst="rect">
            <a:avLst/>
          </a:prstGeom>
          <a:noFill/>
        </p:spPr>
      </p:pic>
      <p:sp>
        <p:nvSpPr>
          <p:cNvPr id="27650" name="Rectangle 2"/>
          <p:cNvSpPr>
            <a:spLocks noGrp="1" noChangeArrowheads="1"/>
          </p:cNvSpPr>
          <p:nvPr>
            <p:ph type="title" idx="4294967295"/>
          </p:nvPr>
        </p:nvSpPr>
        <p:spPr>
          <a:xfrm>
            <a:off x="1084539" y="476672"/>
            <a:ext cx="7772400" cy="1143000"/>
          </a:xfrm>
        </p:spPr>
        <p:txBody>
          <a:bodyPr/>
          <a:lstStyle/>
          <a:p>
            <a:pPr eaLnBrk="1" hangingPunct="1"/>
            <a:r>
              <a:rPr lang="ru-RU" dirty="0" smtClean="0">
                <a:latin typeface="Annabelle" pitchFamily="66" charset="0"/>
              </a:rPr>
              <a:t>Н</a:t>
            </a:r>
            <a:r>
              <a:rPr lang="uk-UA" dirty="0" err="1" smtClean="0">
                <a:latin typeface="Annabelle" pitchFamily="66" charset="0"/>
              </a:rPr>
              <a:t>ародився</a:t>
            </a:r>
            <a:endParaRPr lang="ru-RU" dirty="0" smtClean="0">
              <a:latin typeface="Annabelle" pitchFamily="66" charset="0"/>
            </a:endParaRPr>
          </a:p>
        </p:txBody>
      </p:sp>
      <p:sp>
        <p:nvSpPr>
          <p:cNvPr id="2" name="TextBox 1"/>
          <p:cNvSpPr txBox="1"/>
          <p:nvPr/>
        </p:nvSpPr>
        <p:spPr>
          <a:xfrm>
            <a:off x="3131840" y="1844824"/>
            <a:ext cx="5760640" cy="4893647"/>
          </a:xfrm>
          <a:prstGeom prst="rect">
            <a:avLst/>
          </a:prstGeom>
          <a:noFill/>
        </p:spPr>
        <p:txBody>
          <a:bodyPr wrap="square" rtlCol="0">
            <a:spAutoFit/>
          </a:bodyPr>
          <a:lstStyle/>
          <a:p>
            <a:r>
              <a:rPr lang="en-US" dirty="0">
                <a:latin typeface="Ignacious"/>
              </a:rPr>
              <a:t> </a:t>
            </a:r>
            <a:r>
              <a:rPr lang="ru-RU" dirty="0"/>
              <a:t>Леонардо да </a:t>
            </a:r>
            <a:r>
              <a:rPr lang="ru-RU" dirty="0" err="1"/>
              <a:t>Вінчі</a:t>
            </a:r>
            <a:r>
              <a:rPr lang="ru-RU" dirty="0"/>
              <a:t> </a:t>
            </a:r>
            <a:r>
              <a:rPr lang="ru-RU" dirty="0" err="1"/>
              <a:t>народився</a:t>
            </a:r>
            <a:r>
              <a:rPr lang="ru-RU" dirty="0"/>
              <a:t> 15 </a:t>
            </a:r>
            <a:r>
              <a:rPr lang="ru-RU" dirty="0" err="1"/>
              <a:t>квітня</a:t>
            </a:r>
            <a:r>
              <a:rPr lang="ru-RU" dirty="0"/>
              <a:t> 1452 року в </a:t>
            </a:r>
            <a:r>
              <a:rPr lang="ru-RU" dirty="0" err="1"/>
              <a:t>селищі</a:t>
            </a:r>
            <a:r>
              <a:rPr lang="ru-RU" dirty="0"/>
              <a:t> </a:t>
            </a:r>
            <a:r>
              <a:rPr lang="ru-RU" dirty="0" err="1"/>
              <a:t>Анкіано</a:t>
            </a:r>
            <a:r>
              <a:rPr lang="ru-RU" dirty="0"/>
              <a:t> </a:t>
            </a:r>
            <a:r>
              <a:rPr lang="ru-RU" dirty="0" err="1"/>
              <a:t>поблизу</a:t>
            </a:r>
            <a:r>
              <a:rPr lang="ru-RU" dirty="0"/>
              <a:t> </a:t>
            </a:r>
            <a:r>
              <a:rPr lang="ru-RU" dirty="0" err="1"/>
              <a:t>Вінчі</a:t>
            </a:r>
            <a:r>
              <a:rPr lang="ru-RU" dirty="0"/>
              <a:t>, </a:t>
            </a:r>
            <a:r>
              <a:rPr lang="ru-RU" dirty="0" err="1"/>
              <a:t>укріпленої</a:t>
            </a:r>
            <a:r>
              <a:rPr lang="ru-RU" dirty="0"/>
              <a:t> </a:t>
            </a:r>
            <a:r>
              <a:rPr lang="ru-RU" dirty="0" err="1"/>
              <a:t>фортеці</a:t>
            </a:r>
            <a:r>
              <a:rPr lang="ru-RU" dirty="0"/>
              <a:t> за 30 км </a:t>
            </a:r>
            <a:r>
              <a:rPr lang="ru-RU" dirty="0" err="1"/>
              <a:t>від</a:t>
            </a:r>
            <a:r>
              <a:rPr lang="ru-RU" dirty="0"/>
              <a:t> </a:t>
            </a:r>
            <a:r>
              <a:rPr lang="ru-RU" dirty="0" err="1"/>
              <a:t>Флоренції</a:t>
            </a:r>
            <a:r>
              <a:rPr lang="ru-RU" dirty="0"/>
              <a:t>, о «</a:t>
            </a:r>
            <a:r>
              <a:rPr lang="ru-RU" dirty="0" err="1"/>
              <a:t>третій</a:t>
            </a:r>
            <a:r>
              <a:rPr lang="ru-RU" dirty="0"/>
              <a:t> </a:t>
            </a:r>
            <a:r>
              <a:rPr lang="ru-RU" dirty="0" err="1"/>
              <a:t>годині</a:t>
            </a:r>
            <a:r>
              <a:rPr lang="ru-RU" dirty="0"/>
              <a:t> </a:t>
            </a:r>
            <a:r>
              <a:rPr lang="ru-RU" dirty="0" err="1"/>
              <a:t>ночі</a:t>
            </a:r>
            <a:r>
              <a:rPr lang="ru-RU" dirty="0"/>
              <a:t>», </a:t>
            </a:r>
            <a:r>
              <a:rPr lang="ru-RU" dirty="0" err="1"/>
              <a:t>тобто</a:t>
            </a:r>
            <a:r>
              <a:rPr lang="ru-RU" dirty="0"/>
              <a:t> о </a:t>
            </a:r>
            <a:r>
              <a:rPr lang="ru-RU" dirty="0" err="1"/>
              <a:t>дев'ятій</a:t>
            </a:r>
            <a:r>
              <a:rPr lang="ru-RU" dirty="0"/>
              <a:t> </a:t>
            </a:r>
            <a:r>
              <a:rPr lang="ru-RU" dirty="0" err="1"/>
              <a:t>вечора</a:t>
            </a:r>
            <a:r>
              <a:rPr lang="ru-RU" dirty="0"/>
              <a:t> за </a:t>
            </a:r>
            <a:r>
              <a:rPr lang="ru-RU" dirty="0" err="1"/>
              <a:t>сучасним</a:t>
            </a:r>
            <a:r>
              <a:rPr lang="ru-RU" dirty="0"/>
              <a:t> </a:t>
            </a:r>
            <a:r>
              <a:rPr lang="ru-RU" dirty="0" err="1"/>
              <a:t>відліком</a:t>
            </a:r>
            <a:r>
              <a:rPr lang="ru-RU" dirty="0"/>
              <a:t> часу. В </a:t>
            </a:r>
            <a:r>
              <a:rPr lang="ru-RU" dirty="0" err="1"/>
              <a:t>щоденнику</a:t>
            </a:r>
            <a:r>
              <a:rPr lang="ru-RU" dirty="0"/>
              <a:t> </a:t>
            </a:r>
            <a:r>
              <a:rPr lang="ru-RU" dirty="0" err="1"/>
              <a:t>діда</a:t>
            </a:r>
            <a:r>
              <a:rPr lang="ru-RU" dirty="0"/>
              <a:t> Леонардо </a:t>
            </a:r>
            <a:r>
              <a:rPr lang="ru-RU" dirty="0" err="1"/>
              <a:t>відмічено</a:t>
            </a:r>
            <a:r>
              <a:rPr lang="ru-RU" dirty="0"/>
              <a:t> (</a:t>
            </a:r>
            <a:r>
              <a:rPr lang="ru-RU" dirty="0" err="1"/>
              <a:t>дослівний</a:t>
            </a:r>
            <a:r>
              <a:rPr lang="ru-RU" dirty="0"/>
              <a:t> переклад): «В </a:t>
            </a:r>
            <a:r>
              <a:rPr lang="ru-RU" dirty="0" err="1"/>
              <a:t>суботу</a:t>
            </a:r>
            <a:r>
              <a:rPr lang="ru-RU" dirty="0"/>
              <a:t>, о </a:t>
            </a:r>
            <a:r>
              <a:rPr lang="ru-RU" dirty="0" err="1"/>
              <a:t>третій</a:t>
            </a:r>
            <a:r>
              <a:rPr lang="ru-RU" dirty="0"/>
              <a:t> </a:t>
            </a:r>
            <a:r>
              <a:rPr lang="ru-RU" dirty="0" err="1"/>
              <a:t>годині</a:t>
            </a:r>
            <a:r>
              <a:rPr lang="ru-RU" dirty="0"/>
              <a:t> </a:t>
            </a:r>
            <a:r>
              <a:rPr lang="ru-RU" dirty="0" err="1"/>
              <a:t>ночі</a:t>
            </a:r>
            <a:r>
              <a:rPr lang="ru-RU" dirty="0"/>
              <a:t> 15 </a:t>
            </a:r>
            <a:r>
              <a:rPr lang="ru-RU" dirty="0" err="1"/>
              <a:t>квітня</a:t>
            </a:r>
            <a:r>
              <a:rPr lang="ru-RU" dirty="0"/>
              <a:t> </a:t>
            </a:r>
            <a:r>
              <a:rPr lang="ru-RU" dirty="0" err="1"/>
              <a:t>народився</a:t>
            </a:r>
            <a:r>
              <a:rPr lang="ru-RU" dirty="0"/>
              <a:t> </a:t>
            </a:r>
            <a:r>
              <a:rPr lang="ru-RU" dirty="0" err="1"/>
              <a:t>мій</a:t>
            </a:r>
            <a:r>
              <a:rPr lang="ru-RU" dirty="0"/>
              <a:t> </a:t>
            </a:r>
            <a:r>
              <a:rPr lang="ru-RU" dirty="0" err="1"/>
              <a:t>онук</a:t>
            </a:r>
            <a:r>
              <a:rPr lang="ru-RU" dirty="0"/>
              <a:t>, </a:t>
            </a:r>
            <a:r>
              <a:rPr lang="ru-RU" dirty="0" err="1"/>
              <a:t>син</a:t>
            </a:r>
            <a:r>
              <a:rPr lang="ru-RU" dirty="0"/>
              <a:t> </a:t>
            </a:r>
            <a:r>
              <a:rPr lang="ru-RU" dirty="0" err="1"/>
              <a:t>мого</a:t>
            </a:r>
            <a:r>
              <a:rPr lang="ru-RU" dirty="0"/>
              <a:t> </a:t>
            </a:r>
            <a:r>
              <a:rPr lang="ru-RU" dirty="0" err="1"/>
              <a:t>сина</a:t>
            </a:r>
            <a:r>
              <a:rPr lang="ru-RU" dirty="0"/>
              <a:t> </a:t>
            </a:r>
            <a:r>
              <a:rPr lang="ru-RU" dirty="0" err="1"/>
              <a:t>П'єро</a:t>
            </a:r>
            <a:r>
              <a:rPr lang="ru-RU" dirty="0"/>
              <a:t>. Хлопчика назвали Леонардо. </a:t>
            </a:r>
            <a:r>
              <a:rPr lang="ru-RU" dirty="0" err="1"/>
              <a:t>Його</a:t>
            </a:r>
            <a:r>
              <a:rPr lang="ru-RU" dirty="0"/>
              <a:t> </a:t>
            </a:r>
            <a:r>
              <a:rPr lang="ru-RU" dirty="0" err="1"/>
              <a:t>хрестив</a:t>
            </a:r>
            <a:r>
              <a:rPr lang="ru-RU" dirty="0"/>
              <a:t> </a:t>
            </a:r>
            <a:r>
              <a:rPr lang="ru-RU" dirty="0" err="1"/>
              <a:t>отець</a:t>
            </a:r>
            <a:r>
              <a:rPr lang="ru-RU" dirty="0"/>
              <a:t> </a:t>
            </a:r>
            <a:r>
              <a:rPr lang="ru-RU" dirty="0" err="1"/>
              <a:t>П'єро</a:t>
            </a:r>
            <a:r>
              <a:rPr lang="ru-RU" dirty="0"/>
              <a:t> </a:t>
            </a:r>
            <a:r>
              <a:rPr lang="ru-RU" dirty="0" err="1"/>
              <a:t>ді</a:t>
            </a:r>
            <a:r>
              <a:rPr lang="ru-RU" dirty="0"/>
              <a:t> </a:t>
            </a:r>
            <a:r>
              <a:rPr lang="ru-RU" dirty="0" err="1"/>
              <a:t>Бартоломео</a:t>
            </a:r>
            <a:r>
              <a:rPr lang="ru-RU" dirty="0"/>
              <a:t>». </a:t>
            </a:r>
            <a:r>
              <a:rPr lang="ru-RU" dirty="0" err="1"/>
              <a:t>Його</a:t>
            </a:r>
            <a:r>
              <a:rPr lang="ru-RU" dirty="0"/>
              <a:t> батьками </a:t>
            </a:r>
            <a:r>
              <a:rPr lang="ru-RU" dirty="0" err="1"/>
              <a:t>були</a:t>
            </a:r>
            <a:r>
              <a:rPr lang="ru-RU" dirty="0"/>
              <a:t> 25-річний </a:t>
            </a:r>
            <a:r>
              <a:rPr lang="ru-RU" dirty="0" err="1"/>
              <a:t>нотаріус</a:t>
            </a:r>
            <a:r>
              <a:rPr lang="ru-RU" dirty="0"/>
              <a:t> </a:t>
            </a:r>
            <a:r>
              <a:rPr lang="ru-RU" dirty="0" err="1"/>
              <a:t>П'єро</a:t>
            </a:r>
            <a:r>
              <a:rPr lang="ru-RU" dirty="0"/>
              <a:t> і </a:t>
            </a:r>
            <a:r>
              <a:rPr lang="ru-RU" dirty="0" err="1"/>
              <a:t>його</a:t>
            </a:r>
            <a:r>
              <a:rPr lang="ru-RU" dirty="0"/>
              <a:t> </a:t>
            </a:r>
            <a:r>
              <a:rPr lang="ru-RU" dirty="0" err="1"/>
              <a:t>кохана</a:t>
            </a:r>
            <a:r>
              <a:rPr lang="ru-RU" dirty="0"/>
              <a:t>, селянка Катерина. </a:t>
            </a:r>
            <a:endParaRPr lang="uk-UA"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0" y="0"/>
            <a:ext cx="9144000" cy="1143000"/>
          </a:xfrm>
        </p:spPr>
        <p:txBody>
          <a:bodyPr/>
          <a:lstStyle/>
          <a:p>
            <a:r>
              <a:rPr lang="uk-UA" dirty="0" smtClean="0"/>
              <a:t>Велосипед</a:t>
            </a:r>
            <a:endParaRPr lang="uk-UA" dirty="0"/>
          </a:p>
        </p:txBody>
      </p:sp>
      <p:sp>
        <p:nvSpPr>
          <p:cNvPr id="3" name="TextBox 2"/>
          <p:cNvSpPr txBox="1"/>
          <p:nvPr/>
        </p:nvSpPr>
        <p:spPr>
          <a:xfrm>
            <a:off x="0" y="5299374"/>
            <a:ext cx="9036496" cy="1569660"/>
          </a:xfrm>
          <a:prstGeom prst="rect">
            <a:avLst/>
          </a:prstGeom>
          <a:noFill/>
        </p:spPr>
        <p:txBody>
          <a:bodyPr wrap="square" rtlCol="0">
            <a:spAutoFit/>
          </a:bodyPr>
          <a:lstStyle/>
          <a:p>
            <a:pPr algn="ctr"/>
            <a:r>
              <a:rPr lang="ru-RU" dirty="0" err="1"/>
              <a:t>Під</a:t>
            </a:r>
            <a:r>
              <a:rPr lang="ru-RU" dirty="0"/>
              <a:t> час </a:t>
            </a:r>
            <a:r>
              <a:rPr lang="ru-RU" dirty="0" err="1"/>
              <a:t>реставрації</a:t>
            </a:r>
            <a:r>
              <a:rPr lang="ru-RU" dirty="0"/>
              <a:t> </a:t>
            </a:r>
            <a:r>
              <a:rPr lang="ru-RU" dirty="0" err="1"/>
              <a:t>рукописів</a:t>
            </a:r>
            <a:r>
              <a:rPr lang="ru-RU" dirty="0"/>
              <a:t> Леонардо Да </a:t>
            </a:r>
            <a:r>
              <a:rPr lang="ru-RU" dirty="0" err="1"/>
              <a:t>Вінчі</a:t>
            </a:r>
            <a:r>
              <a:rPr lang="ru-RU" dirty="0" smtClean="0"/>
              <a:t>, </a:t>
            </a:r>
            <a:r>
              <a:rPr lang="ru-RU" dirty="0" err="1" smtClean="0"/>
              <a:t>що</a:t>
            </a:r>
            <a:r>
              <a:rPr lang="ru-RU" dirty="0" smtClean="0"/>
              <a:t> </a:t>
            </a:r>
            <a:r>
              <a:rPr lang="ru-RU" dirty="0"/>
              <a:t>до </a:t>
            </a:r>
            <a:r>
              <a:rPr lang="ru-RU" dirty="0" err="1"/>
              <a:t>цього</a:t>
            </a:r>
            <a:r>
              <a:rPr lang="ru-RU" dirty="0"/>
              <a:t> </a:t>
            </a:r>
            <a:r>
              <a:rPr lang="ru-RU" dirty="0" err="1"/>
              <a:t>зберігалися</a:t>
            </a:r>
            <a:r>
              <a:rPr lang="ru-RU" dirty="0"/>
              <a:t> в </a:t>
            </a:r>
            <a:r>
              <a:rPr lang="ru-RU" dirty="0" err="1"/>
              <a:t>закритих</a:t>
            </a:r>
            <a:r>
              <a:rPr lang="ru-RU" dirty="0"/>
              <a:t> запасниках Ватикану, в 1974 </a:t>
            </a:r>
            <a:r>
              <a:rPr lang="ru-RU" dirty="0" err="1"/>
              <a:t>році</a:t>
            </a:r>
            <a:r>
              <a:rPr lang="ru-RU" dirty="0"/>
              <a:t> на </a:t>
            </a:r>
            <a:r>
              <a:rPr lang="ru-RU" dirty="0" err="1"/>
              <a:t>звороті</a:t>
            </a:r>
            <a:r>
              <a:rPr lang="ru-RU" dirty="0"/>
              <a:t> одного з </a:t>
            </a:r>
            <a:r>
              <a:rPr lang="ru-RU" dirty="0" err="1"/>
              <a:t>аркушів</a:t>
            </a:r>
            <a:r>
              <a:rPr lang="ru-RU" dirty="0"/>
              <a:t> </a:t>
            </a:r>
            <a:r>
              <a:rPr lang="ru-RU" dirty="0" err="1"/>
              <a:t>був</a:t>
            </a:r>
            <a:r>
              <a:rPr lang="ru-RU" dirty="0"/>
              <a:t> </a:t>
            </a:r>
            <a:r>
              <a:rPr lang="ru-RU" dirty="0" err="1"/>
              <a:t>виявлений</a:t>
            </a:r>
            <a:r>
              <a:rPr lang="ru-RU" dirty="0"/>
              <a:t> </a:t>
            </a:r>
            <a:r>
              <a:rPr lang="ru-RU" dirty="0" err="1" smtClean="0"/>
              <a:t>начерк</a:t>
            </a:r>
            <a:r>
              <a:rPr lang="ru-RU" dirty="0" smtClean="0"/>
              <a:t>, </a:t>
            </a:r>
            <a:r>
              <a:rPr lang="ru-RU" dirty="0" err="1" smtClean="0"/>
              <a:t>що</a:t>
            </a:r>
            <a:r>
              <a:rPr lang="ru-RU" dirty="0" smtClean="0"/>
              <a:t> </a:t>
            </a:r>
            <a:r>
              <a:rPr lang="ru-RU" dirty="0" err="1"/>
              <a:t>нагадує</a:t>
            </a:r>
            <a:r>
              <a:rPr lang="ru-RU" dirty="0"/>
              <a:t> </a:t>
            </a:r>
            <a:r>
              <a:rPr lang="ru-RU" dirty="0" err="1"/>
              <a:t>сучасний</a:t>
            </a:r>
            <a:r>
              <a:rPr lang="ru-RU" dirty="0"/>
              <a:t> велосипед.</a:t>
            </a:r>
            <a:endParaRPr lang="uk-UA" dirty="0"/>
          </a:p>
        </p:txBody>
      </p:sp>
      <p:pic>
        <p:nvPicPr>
          <p:cNvPr id="4" name="Рисунок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300192" y="2132856"/>
            <a:ext cx="2613890" cy="1944216"/>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2008" y="1268760"/>
            <a:ext cx="5718144" cy="381395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183867360"/>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771800" y="193204"/>
            <a:ext cx="5943600" cy="1143000"/>
          </a:xfrm>
        </p:spPr>
        <p:txBody>
          <a:bodyPr/>
          <a:lstStyle/>
          <a:p>
            <a:pPr algn="r"/>
            <a:r>
              <a:rPr lang="ru-RU" dirty="0" err="1"/>
              <a:t>Легкі</a:t>
            </a:r>
            <a:r>
              <a:rPr lang="ru-RU" dirty="0"/>
              <a:t> </a:t>
            </a:r>
            <a:r>
              <a:rPr lang="ru-RU" dirty="0" err="1"/>
              <a:t>переносні</a:t>
            </a:r>
            <a:r>
              <a:rPr lang="ru-RU" dirty="0"/>
              <a:t> мости для </a:t>
            </a:r>
            <a:r>
              <a:rPr lang="ru-RU" dirty="0" err="1"/>
              <a:t>армії</a:t>
            </a:r>
            <a:endParaRPr lang="uk-UA" dirty="0"/>
          </a:p>
        </p:txBody>
      </p:sp>
      <p:pic>
        <p:nvPicPr>
          <p:cNvPr id="3" name="Рисунок 2"/>
          <p:cNvPicPr>
            <a:picLocks noChangeAspect="1"/>
          </p:cNvPicPr>
          <p:nvPr/>
        </p:nvPicPr>
        <p:blipFill rotWithShape="1">
          <a:blip r:embed="rId2" cstate="print">
            <a:extLst>
              <a:ext uri="{28A0092B-C50C-407E-A947-70E740481C1C}">
                <a14:useLocalDpi xmlns:a14="http://schemas.microsoft.com/office/drawing/2010/main" val="0"/>
              </a:ext>
            </a:extLst>
          </a:blip>
          <a:srcRect t="19459"/>
          <a:stretch/>
        </p:blipFill>
        <p:spPr>
          <a:xfrm>
            <a:off x="576271" y="4217681"/>
            <a:ext cx="3131633" cy="2551814"/>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rotWithShape="1">
          <a:blip r:embed="rId3">
            <a:extLst>
              <a:ext uri="{28A0092B-C50C-407E-A947-70E740481C1C}">
                <a14:useLocalDpi xmlns:a14="http://schemas.microsoft.com/office/drawing/2010/main" val="0"/>
              </a:ext>
            </a:extLst>
          </a:blip>
          <a:srcRect b="5178"/>
          <a:stretch/>
        </p:blipFill>
        <p:spPr>
          <a:xfrm>
            <a:off x="4798020" y="1497285"/>
            <a:ext cx="2654300" cy="3371875"/>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7504" y="836712"/>
            <a:ext cx="4127500" cy="3035300"/>
          </a:xfrm>
          <a:prstGeom prst="rect">
            <a:avLst/>
          </a:prstGeom>
          <a:ln>
            <a:noFill/>
          </a:ln>
          <a:effectLst>
            <a:outerShdw blurRad="190500" algn="tl" rotWithShape="0">
              <a:srgbClr val="000000">
                <a:alpha val="70000"/>
              </a:srgbClr>
            </a:outerShdw>
          </a:effectLst>
        </p:spPr>
      </p:pic>
      <p:pic>
        <p:nvPicPr>
          <p:cNvPr id="6" name="Рисунок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292080" y="4955498"/>
            <a:ext cx="3238500" cy="18192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18361111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851920" y="116632"/>
            <a:ext cx="5943600" cy="1143000"/>
          </a:xfrm>
        </p:spPr>
        <p:txBody>
          <a:bodyPr/>
          <a:lstStyle/>
          <a:p>
            <a:r>
              <a:rPr lang="uk-UA" dirty="0" smtClean="0"/>
              <a:t>Танк</a:t>
            </a:r>
            <a:endParaRPr lang="uk-UA" dirty="0"/>
          </a:p>
        </p:txBody>
      </p:sp>
      <p:sp>
        <p:nvSpPr>
          <p:cNvPr id="3" name="TextBox 2"/>
          <p:cNvSpPr txBox="1"/>
          <p:nvPr/>
        </p:nvSpPr>
        <p:spPr>
          <a:xfrm>
            <a:off x="127741" y="4221088"/>
            <a:ext cx="8928992" cy="2246769"/>
          </a:xfrm>
          <a:prstGeom prst="rect">
            <a:avLst/>
          </a:prstGeom>
          <a:noFill/>
        </p:spPr>
        <p:txBody>
          <a:bodyPr wrap="square" rtlCol="0">
            <a:spAutoFit/>
          </a:bodyPr>
          <a:lstStyle/>
          <a:p>
            <a:r>
              <a:rPr lang="uk-UA" sz="2000" dirty="0"/>
              <a:t>Танк епохи Відродження, що вважається основним прототипом сучасних танків, мав бути споруджений з дерев'яних і металевих частин. Механізм, за допомогою якого здійснювався рух, складався з коліс, зубчастих шестерень і рукояток. Танк повинен був рухатися за рахунок м'язової сили екіпажу, вірогідно числом до восьми осіб. По периметру конструкції повинні були розташовуватися гармати. Нагорі мала бути споруджена оглядова вежа. Висота споруди мала сягати близько 3 метрів, всередині планувалося облаштувати сходи.</a:t>
            </a:r>
            <a:endParaRPr lang="uk-UA" sz="2000"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740" y="764704"/>
            <a:ext cx="4931935" cy="3289562"/>
          </a:xfrm>
          <a:prstGeom prst="rect">
            <a:avLst/>
          </a:prstGeom>
        </p:spPr>
      </p:pic>
      <p:pic>
        <p:nvPicPr>
          <p:cNvPr id="5" name="Рисунок 4"/>
          <p:cNvPicPr>
            <a:picLocks noChangeAspect="1"/>
          </p:cNvPicPr>
          <p:nvPr/>
        </p:nvPicPr>
        <p:blipFill rotWithShape="1">
          <a:blip r:embed="rId3">
            <a:extLst>
              <a:ext uri="{28A0092B-C50C-407E-A947-70E740481C1C}">
                <a14:useLocalDpi xmlns:a14="http://schemas.microsoft.com/office/drawing/2010/main" val="0"/>
              </a:ext>
            </a:extLst>
          </a:blip>
          <a:srcRect l="4148" r="4827"/>
          <a:stretch/>
        </p:blipFill>
        <p:spPr>
          <a:xfrm>
            <a:off x="5220072" y="1556792"/>
            <a:ext cx="3678865" cy="2209442"/>
          </a:xfrm>
          <a:prstGeom prst="rect">
            <a:avLst/>
          </a:prstGeom>
        </p:spPr>
      </p:pic>
    </p:spTree>
    <p:extLst>
      <p:ext uri="{BB962C8B-B14F-4D97-AF65-F5344CB8AC3E}">
        <p14:creationId xmlns:p14="http://schemas.microsoft.com/office/powerpoint/2010/main" val="2415847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92626" y="116632"/>
            <a:ext cx="5943600" cy="1143000"/>
          </a:xfrm>
        </p:spPr>
        <p:txBody>
          <a:bodyPr/>
          <a:lstStyle/>
          <a:p>
            <a:r>
              <a:rPr lang="uk-UA" dirty="0" smtClean="0"/>
              <a:t>Прожектор</a:t>
            </a:r>
            <a:endParaRPr lang="uk-UA" dirty="0"/>
          </a:p>
        </p:txBody>
      </p:sp>
      <p:sp>
        <p:nvSpPr>
          <p:cNvPr id="3" name="TextBox 2"/>
          <p:cNvSpPr txBox="1"/>
          <p:nvPr/>
        </p:nvSpPr>
        <p:spPr>
          <a:xfrm>
            <a:off x="27936" y="5517232"/>
            <a:ext cx="9116064" cy="1200329"/>
          </a:xfrm>
          <a:prstGeom prst="rect">
            <a:avLst/>
          </a:prstGeom>
          <a:noFill/>
        </p:spPr>
        <p:txBody>
          <a:bodyPr wrap="square" rtlCol="0">
            <a:spAutoFit/>
          </a:bodyPr>
          <a:lstStyle/>
          <a:p>
            <a:pPr algn="ctr"/>
            <a:r>
              <a:rPr lang="ru-RU" dirty="0"/>
              <a:t>Прожектор представляв собою ящик, з одного боку </a:t>
            </a:r>
            <a:r>
              <a:rPr lang="ru-RU" dirty="0" err="1"/>
              <a:t>якого</a:t>
            </a:r>
            <a:r>
              <a:rPr lang="ru-RU" dirty="0"/>
              <a:t> </a:t>
            </a:r>
            <a:r>
              <a:rPr lang="ru-RU" dirty="0" err="1"/>
              <a:t>розташовувалася</a:t>
            </a:r>
            <a:r>
              <a:rPr lang="ru-RU" dirty="0"/>
              <a:t> велика </a:t>
            </a:r>
            <a:r>
              <a:rPr lang="ru-RU" dirty="0" err="1"/>
              <a:t>скляна</a:t>
            </a:r>
            <a:r>
              <a:rPr lang="ru-RU" dirty="0"/>
              <a:t> </a:t>
            </a:r>
            <a:r>
              <a:rPr lang="ru-RU" dirty="0" err="1"/>
              <a:t>лінза</a:t>
            </a:r>
            <a:r>
              <a:rPr lang="ru-RU" dirty="0"/>
              <a:t>, а </a:t>
            </a:r>
            <a:r>
              <a:rPr lang="ru-RU" dirty="0" err="1"/>
              <a:t>всередині</a:t>
            </a:r>
            <a:r>
              <a:rPr lang="ru-RU" dirty="0"/>
              <a:t> </a:t>
            </a:r>
            <a:r>
              <a:rPr lang="ru-RU" dirty="0" err="1" smtClean="0"/>
              <a:t>знаходилась</a:t>
            </a:r>
            <a:r>
              <a:rPr lang="ru-RU" dirty="0" smtClean="0"/>
              <a:t> </a:t>
            </a:r>
            <a:r>
              <a:rPr lang="ru-RU" dirty="0" err="1"/>
              <a:t>свічка</a:t>
            </a:r>
            <a:r>
              <a:rPr lang="ru-RU" dirty="0"/>
              <a:t>.</a:t>
            </a:r>
            <a:endParaRPr lang="uk-UA" dirty="0"/>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9992" y="1340768"/>
            <a:ext cx="4966064" cy="3724548"/>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220072" y="1988840"/>
            <a:ext cx="3581400" cy="24765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4707807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59833" y="1070077"/>
            <a:ext cx="5943600" cy="1143000"/>
          </a:xfrm>
        </p:spPr>
        <p:txBody>
          <a:bodyPr/>
          <a:lstStyle/>
          <a:p>
            <a:r>
              <a:rPr lang="uk-UA" dirty="0" smtClean="0"/>
              <a:t>Катапульта</a:t>
            </a:r>
            <a:endParaRPr lang="uk-UA"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5856" y="2924944"/>
            <a:ext cx="5715000" cy="3790950"/>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9800" y="692696"/>
            <a:ext cx="3387362" cy="3168352"/>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49162" y="3933057"/>
            <a:ext cx="2828638" cy="2782838"/>
          </a:xfrm>
          <a:prstGeom prst="rect">
            <a:avLst/>
          </a:prstGeom>
        </p:spPr>
      </p:pic>
    </p:spTree>
    <p:extLst>
      <p:ext uri="{BB962C8B-B14F-4D97-AF65-F5344CB8AC3E}">
        <p14:creationId xmlns:p14="http://schemas.microsoft.com/office/powerpoint/2010/main" val="245563048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267744" y="0"/>
            <a:ext cx="6987480" cy="1143000"/>
          </a:xfrm>
        </p:spPr>
        <p:txBody>
          <a:bodyPr/>
          <a:lstStyle/>
          <a:p>
            <a:r>
              <a:rPr lang="uk-UA" dirty="0" err="1" smtClean="0"/>
              <a:t>Дволінзовий</a:t>
            </a:r>
            <a:r>
              <a:rPr lang="uk-UA" dirty="0" smtClean="0"/>
              <a:t> </a:t>
            </a:r>
            <a:r>
              <a:rPr lang="uk-UA" dirty="0"/>
              <a:t>телескоп</a:t>
            </a:r>
          </a:p>
        </p:txBody>
      </p:sp>
      <p:sp>
        <p:nvSpPr>
          <p:cNvPr id="3" name="TextBox 2"/>
          <p:cNvSpPr txBox="1"/>
          <p:nvPr/>
        </p:nvSpPr>
        <p:spPr>
          <a:xfrm>
            <a:off x="0" y="4437112"/>
            <a:ext cx="9144000" cy="2308324"/>
          </a:xfrm>
          <a:prstGeom prst="rect">
            <a:avLst/>
          </a:prstGeom>
          <a:noFill/>
        </p:spPr>
        <p:txBody>
          <a:bodyPr wrap="square" rtlCol="0">
            <a:spAutoFit/>
          </a:bodyPr>
          <a:lstStyle/>
          <a:p>
            <a:r>
              <a:rPr lang="uk-UA" dirty="0"/>
              <a:t>Але в одному з рукописів Леонардо є малюнок </a:t>
            </a:r>
            <a:r>
              <a:rPr lang="uk-UA" dirty="0" err="1"/>
              <a:t>двулінзового</a:t>
            </a:r>
            <a:r>
              <a:rPr lang="uk-UA" dirty="0"/>
              <a:t> телескопа, об'єктивом якого служить </a:t>
            </a:r>
            <a:r>
              <a:rPr lang="uk-UA" dirty="0" err="1" smtClean="0"/>
              <a:t>плосковипукла</a:t>
            </a:r>
            <a:r>
              <a:rPr lang="uk-UA" dirty="0" smtClean="0"/>
              <a:t> </a:t>
            </a:r>
            <a:r>
              <a:rPr lang="uk-UA" dirty="0"/>
              <a:t>лінза, а окуляром - </a:t>
            </a:r>
            <a:r>
              <a:rPr lang="uk-UA" dirty="0" smtClean="0"/>
              <a:t>двоопукла </a:t>
            </a:r>
            <a:r>
              <a:rPr lang="uk-UA" dirty="0"/>
              <a:t>лупа. Технічна схема передбачає рух тубуса окуляра по тубусу об'єктива, так що сумнівів у тому, що на схемі зображено телескоп </a:t>
            </a:r>
            <a:r>
              <a:rPr lang="uk-UA" dirty="0" err="1"/>
              <a:t>кеплеровского</a:t>
            </a:r>
            <a:r>
              <a:rPr lang="uk-UA" dirty="0"/>
              <a:t> типу, немає. Сам Леонардо пише: «Зроби очкові скла для очей, щоб побачити Місяць великий».</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02796" y="332656"/>
            <a:ext cx="2396996" cy="4097722"/>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96150" y="1772816"/>
            <a:ext cx="4896544" cy="205654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84222298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347864" y="332656"/>
            <a:ext cx="5943600" cy="1143000"/>
          </a:xfrm>
        </p:spPr>
        <p:txBody>
          <a:bodyPr/>
          <a:lstStyle/>
          <a:p>
            <a:r>
              <a:rPr lang="uk-UA" dirty="0" smtClean="0"/>
              <a:t>Літальний апарат</a:t>
            </a:r>
            <a:endParaRPr lang="uk-UA" dirty="0"/>
          </a:p>
        </p:txBody>
      </p:sp>
      <p:sp>
        <p:nvSpPr>
          <p:cNvPr id="3" name="TextBox 2"/>
          <p:cNvSpPr txBox="1"/>
          <p:nvPr/>
        </p:nvSpPr>
        <p:spPr>
          <a:xfrm>
            <a:off x="3995935" y="1988840"/>
            <a:ext cx="4954321" cy="4401205"/>
          </a:xfrm>
          <a:prstGeom prst="rect">
            <a:avLst/>
          </a:prstGeom>
          <a:noFill/>
        </p:spPr>
        <p:txBody>
          <a:bodyPr wrap="square" rtlCol="0">
            <a:spAutoFit/>
          </a:bodyPr>
          <a:lstStyle/>
          <a:p>
            <a:r>
              <a:rPr lang="uk-UA" sz="2000" dirty="0"/>
              <a:t>Леонардо пропонував зробити з тонкого льону , просоченого крохмалем , повітряний гвинт діаметром 5 метрів. Він повинен був приводитися в рух чотирма людьми , обертаючими важелі по колу. Сучасні фахівці стверджують , що мускульної сили чотирьох чоловік не вистачило б для підняття даного пристрою в повітря (тим більше що навіть у разі підйому ця конструкція стала б обертатися навколо своєї осі) , однак якби як « двигуна » використовувалася , наприклад , потужна пружина , такий « вертоліт » був би здатний на політ - нехай і короткочасний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8128" y="3501007"/>
            <a:ext cx="3695176" cy="3177851"/>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86007" y="980728"/>
            <a:ext cx="3240360" cy="2273088"/>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97970286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31840" y="332656"/>
            <a:ext cx="5943600" cy="1143000"/>
          </a:xfrm>
        </p:spPr>
        <p:txBody>
          <a:bodyPr/>
          <a:lstStyle/>
          <a:p>
            <a:r>
              <a:rPr lang="uk-UA" dirty="0" smtClean="0">
                <a:effectLst/>
              </a:rPr>
              <a:t>Скорострільна зброя</a:t>
            </a:r>
            <a:endParaRPr lang="uk-UA"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72000" y="1545169"/>
            <a:ext cx="4457700" cy="3057525"/>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67544" y="3393674"/>
            <a:ext cx="4536504" cy="3276364"/>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269600"/>
            <a:ext cx="2520280" cy="3753026"/>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37689181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31840" y="116632"/>
            <a:ext cx="5907360" cy="2574776"/>
          </a:xfrm>
        </p:spPr>
        <p:txBody>
          <a:bodyPr/>
          <a:lstStyle/>
          <a:p>
            <a:r>
              <a:rPr lang="ru-RU" sz="4000" dirty="0" err="1" smtClean="0">
                <a:effectLst/>
              </a:rPr>
              <a:t>Вітрувіанська</a:t>
            </a:r>
            <a:r>
              <a:rPr lang="ru-RU" sz="4000" dirty="0" smtClean="0">
                <a:effectLst/>
              </a:rPr>
              <a:t> </a:t>
            </a:r>
            <a:r>
              <a:rPr lang="ru-RU" sz="4000" dirty="0" err="1" smtClean="0">
                <a:effectLst/>
              </a:rPr>
              <a:t>людина</a:t>
            </a:r>
            <a:r>
              <a:rPr lang="ru-RU" sz="4000" dirty="0">
                <a:effectLst/>
              </a:rPr>
              <a:t> </a:t>
            </a:r>
            <a:r>
              <a:rPr lang="ru-RU" sz="4000" dirty="0" smtClean="0">
                <a:effectLst/>
              </a:rPr>
              <a:t>-</a:t>
            </a:r>
            <a:r>
              <a:rPr lang="ru-RU" sz="4000" dirty="0">
                <a:effectLst/>
              </a:rPr>
              <a:t> </a:t>
            </a:r>
            <a:r>
              <a:rPr lang="ru-RU" sz="4000" dirty="0" smtClean="0">
                <a:effectLst/>
              </a:rPr>
              <a:t>золоте </a:t>
            </a:r>
            <a:r>
              <a:rPr lang="ru-RU" sz="4000" dirty="0" err="1" smtClean="0">
                <a:effectLst/>
              </a:rPr>
              <a:t>січення</a:t>
            </a:r>
            <a:r>
              <a:rPr lang="ru-RU" sz="4000" dirty="0">
                <a:effectLst/>
              </a:rPr>
              <a:t> в </a:t>
            </a:r>
            <a:r>
              <a:rPr lang="ru-RU" sz="4000" dirty="0" err="1" smtClean="0">
                <a:effectLst/>
              </a:rPr>
              <a:t>зображенні</a:t>
            </a:r>
            <a:r>
              <a:rPr lang="ru-RU" sz="4000" dirty="0" smtClean="0">
                <a:effectLst/>
              </a:rPr>
              <a:t> </a:t>
            </a:r>
            <a:r>
              <a:rPr lang="ru-RU" sz="4000" dirty="0" err="1" smtClean="0">
                <a:effectLst/>
              </a:rPr>
              <a:t>людини</a:t>
            </a:r>
            <a:endParaRPr lang="uk-UA" sz="4000"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508104" y="2919764"/>
            <a:ext cx="3409950" cy="3429000"/>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298790"/>
            <a:ext cx="3498911" cy="5049974"/>
          </a:xfrm>
          <a:prstGeom prst="rect">
            <a:avLst/>
          </a:prstGeom>
          <a:ln>
            <a:noFill/>
          </a:ln>
          <a:effectLst>
            <a:outerShdw blurRad="190500" algn="tl" rotWithShape="0">
              <a:srgbClr val="000000">
                <a:alpha val="70000"/>
              </a:srgbClr>
            </a:outerShdw>
          </a:effectLst>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794737" y="3861048"/>
            <a:ext cx="1569351" cy="2210354"/>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294778546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idx="4294967295"/>
          </p:nvPr>
        </p:nvSpPr>
        <p:spPr>
          <a:xfrm>
            <a:off x="1371600" y="2972"/>
            <a:ext cx="7772400" cy="1143000"/>
          </a:xfrm>
        </p:spPr>
        <p:txBody>
          <a:bodyPr/>
          <a:lstStyle/>
          <a:p>
            <a:pPr eaLnBrk="1" hangingPunct="1">
              <a:defRPr/>
            </a:pPr>
            <a:r>
              <a:rPr lang="uk-UA" dirty="0" smtClean="0"/>
              <a:t>Автомобіль</a:t>
            </a:r>
            <a:endParaRPr lang="ru-RU" dirty="0" smtClean="0"/>
          </a:p>
        </p:txBody>
      </p:sp>
      <p:sp>
        <p:nvSpPr>
          <p:cNvPr id="2" name="TextBox 1"/>
          <p:cNvSpPr txBox="1"/>
          <p:nvPr/>
        </p:nvSpPr>
        <p:spPr>
          <a:xfrm>
            <a:off x="4499992" y="1866304"/>
            <a:ext cx="4392488" cy="4154984"/>
          </a:xfrm>
          <a:prstGeom prst="rect">
            <a:avLst/>
          </a:prstGeom>
          <a:noFill/>
        </p:spPr>
        <p:txBody>
          <a:bodyPr wrap="square" rtlCol="0">
            <a:spAutoFit/>
          </a:bodyPr>
          <a:lstStyle/>
          <a:p>
            <a:r>
              <a:rPr lang="ru-RU" dirty="0" err="1" smtClean="0"/>
              <a:t>Саморушний</a:t>
            </a:r>
            <a:r>
              <a:rPr lang="ru-RU" dirty="0" smtClean="0"/>
              <a:t> </a:t>
            </a:r>
            <a:r>
              <a:rPr lang="ru-RU" dirty="0" err="1" smtClean="0"/>
              <a:t>віз</a:t>
            </a:r>
            <a:r>
              <a:rPr lang="ru-RU" dirty="0" smtClean="0"/>
              <a:t> </a:t>
            </a:r>
            <a:r>
              <a:rPr lang="ru-RU" dirty="0"/>
              <a:t>да </a:t>
            </a:r>
            <a:r>
              <a:rPr lang="ru-RU" dirty="0" err="1"/>
              <a:t>Вінчі</a:t>
            </a:r>
            <a:r>
              <a:rPr lang="ru-RU" dirty="0"/>
              <a:t> </a:t>
            </a:r>
            <a:r>
              <a:rPr lang="ru-RU" dirty="0" err="1" smtClean="0"/>
              <a:t>був</a:t>
            </a:r>
            <a:r>
              <a:rPr lang="ru-RU" dirty="0" smtClean="0"/>
              <a:t> </a:t>
            </a:r>
            <a:r>
              <a:rPr lang="ru-RU" dirty="0" err="1" smtClean="0"/>
              <a:t>триколісний</a:t>
            </a:r>
            <a:r>
              <a:rPr lang="ru-RU" dirty="0" smtClean="0"/>
              <a:t> </a:t>
            </a:r>
            <a:r>
              <a:rPr lang="ru-RU" dirty="0"/>
              <a:t>і </a:t>
            </a:r>
            <a:r>
              <a:rPr lang="ru-RU" dirty="0" err="1" smtClean="0"/>
              <a:t>приводився</a:t>
            </a:r>
            <a:r>
              <a:rPr lang="ru-RU" dirty="0" smtClean="0"/>
              <a:t> </a:t>
            </a:r>
            <a:r>
              <a:rPr lang="ru-RU" dirty="0"/>
              <a:t>в </a:t>
            </a:r>
            <a:r>
              <a:rPr lang="ru-RU" dirty="0" err="1"/>
              <a:t>рух</a:t>
            </a:r>
            <a:r>
              <a:rPr lang="ru-RU" dirty="0"/>
              <a:t> заводним </a:t>
            </a:r>
            <a:r>
              <a:rPr lang="ru-RU" dirty="0" err="1"/>
              <a:t>пружинним</a:t>
            </a:r>
            <a:r>
              <a:rPr lang="ru-RU" dirty="0"/>
              <a:t> </a:t>
            </a:r>
            <a:r>
              <a:rPr lang="ru-RU" dirty="0" err="1"/>
              <a:t>механізмом</a:t>
            </a:r>
            <a:r>
              <a:rPr lang="ru-RU" dirty="0"/>
              <a:t>. Два </a:t>
            </a:r>
            <a:r>
              <a:rPr lang="ru-RU" dirty="0" err="1"/>
              <a:t>задніх</a:t>
            </a:r>
            <a:r>
              <a:rPr lang="ru-RU" dirty="0"/>
              <a:t> колеса </a:t>
            </a:r>
            <a:r>
              <a:rPr lang="ru-RU" dirty="0" err="1"/>
              <a:t>були</a:t>
            </a:r>
            <a:r>
              <a:rPr lang="ru-RU" dirty="0"/>
              <a:t> </a:t>
            </a:r>
            <a:r>
              <a:rPr lang="ru-RU" dirty="0" err="1"/>
              <a:t>незалежні</a:t>
            </a:r>
            <a:r>
              <a:rPr lang="ru-RU" dirty="0"/>
              <a:t> один </a:t>
            </a:r>
            <a:r>
              <a:rPr lang="ru-RU" dirty="0" err="1"/>
              <a:t>від</a:t>
            </a:r>
            <a:r>
              <a:rPr lang="ru-RU" dirty="0"/>
              <a:t> одного, а </a:t>
            </a:r>
            <a:r>
              <a:rPr lang="ru-RU" dirty="0" err="1"/>
              <a:t>їх</a:t>
            </a:r>
            <a:r>
              <a:rPr lang="ru-RU" dirty="0"/>
              <a:t> </a:t>
            </a:r>
            <a:r>
              <a:rPr lang="ru-RU" dirty="0" err="1"/>
              <a:t>обертання</a:t>
            </a:r>
            <a:r>
              <a:rPr lang="ru-RU" dirty="0"/>
              <a:t> </a:t>
            </a:r>
            <a:r>
              <a:rPr lang="ru-RU" dirty="0" err="1"/>
              <a:t>вироблялося</a:t>
            </a:r>
            <a:r>
              <a:rPr lang="ru-RU" dirty="0"/>
              <a:t> складною системою </a:t>
            </a:r>
            <a:r>
              <a:rPr lang="ru-RU" dirty="0" err="1"/>
              <a:t>шестерень</a:t>
            </a:r>
            <a:r>
              <a:rPr lang="ru-RU" dirty="0"/>
              <a:t>. </a:t>
            </a:r>
            <a:r>
              <a:rPr lang="ru-RU" dirty="0" err="1"/>
              <a:t>Крім</a:t>
            </a:r>
            <a:r>
              <a:rPr lang="ru-RU" dirty="0"/>
              <a:t> </a:t>
            </a:r>
            <a:r>
              <a:rPr lang="ru-RU" dirty="0" err="1"/>
              <a:t>переднього</a:t>
            </a:r>
            <a:r>
              <a:rPr lang="ru-RU" dirty="0"/>
              <a:t> колеса, </a:t>
            </a:r>
            <a:r>
              <a:rPr lang="ru-RU" dirty="0" err="1"/>
              <a:t>було</a:t>
            </a:r>
            <a:r>
              <a:rPr lang="ru-RU" dirty="0"/>
              <a:t> </a:t>
            </a:r>
            <a:r>
              <a:rPr lang="ru-RU" dirty="0" err="1"/>
              <a:t>ще</a:t>
            </a:r>
            <a:r>
              <a:rPr lang="ru-RU" dirty="0"/>
              <a:t> </a:t>
            </a:r>
            <a:r>
              <a:rPr lang="ru-RU" dirty="0" err="1"/>
              <a:t>одне</a:t>
            </a:r>
            <a:r>
              <a:rPr lang="ru-RU" dirty="0"/>
              <a:t> - </a:t>
            </a:r>
            <a:r>
              <a:rPr lang="ru-RU" dirty="0" err="1"/>
              <a:t>маленьке</a:t>
            </a:r>
            <a:r>
              <a:rPr lang="ru-RU" dirty="0"/>
              <a:t>, </a:t>
            </a:r>
            <a:r>
              <a:rPr lang="ru-RU" dirty="0" err="1"/>
              <a:t>поворотне</a:t>
            </a:r>
            <a:r>
              <a:rPr lang="ru-RU" dirty="0"/>
              <a:t>, яке </a:t>
            </a:r>
            <a:r>
              <a:rPr lang="ru-RU" dirty="0" err="1"/>
              <a:t>розміщувалося</a:t>
            </a:r>
            <a:r>
              <a:rPr lang="ru-RU" dirty="0"/>
              <a:t> на </a:t>
            </a:r>
            <a:r>
              <a:rPr lang="ru-RU" dirty="0" err="1"/>
              <a:t>дерев'яному</a:t>
            </a:r>
            <a:r>
              <a:rPr lang="ru-RU" dirty="0"/>
              <a:t> </a:t>
            </a:r>
            <a:r>
              <a:rPr lang="ru-RU" dirty="0" err="1"/>
              <a:t>важелі</a:t>
            </a:r>
            <a:r>
              <a:rPr lang="ru-RU" dirty="0"/>
              <a:t>.</a:t>
            </a:r>
            <a:endParaRPr lang="uk-UA"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79512" y="4071534"/>
            <a:ext cx="4176464" cy="2570132"/>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9512" y="1340768"/>
            <a:ext cx="4176464" cy="2444962"/>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266537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Rectangle 2"/>
          <p:cNvSpPr>
            <a:spLocks noGrp="1" noChangeArrowheads="1"/>
          </p:cNvSpPr>
          <p:nvPr>
            <p:ph type="title" idx="4294967295"/>
          </p:nvPr>
        </p:nvSpPr>
        <p:spPr>
          <a:xfrm>
            <a:off x="1371600" y="908050"/>
            <a:ext cx="7772400" cy="1143000"/>
          </a:xfrm>
        </p:spPr>
        <p:txBody>
          <a:bodyPr/>
          <a:lstStyle/>
          <a:p>
            <a:pPr eaLnBrk="1" hangingPunct="1"/>
            <a:r>
              <a:rPr lang="ru-RU" smtClean="0">
                <a:latin typeface="Ignacious"/>
              </a:rPr>
              <a:t> </a:t>
            </a:r>
            <a:r>
              <a:rPr lang="ru-RU" smtClean="0">
                <a:latin typeface="Annabelle" pitchFamily="66" charset="0"/>
              </a:rPr>
              <a:t>Перші роки життя</a:t>
            </a:r>
            <a:r>
              <a:rPr lang="ru-RU" smtClean="0">
                <a:latin typeface="Ignacious"/>
              </a:rPr>
              <a:t> </a:t>
            </a:r>
          </a:p>
        </p:txBody>
      </p:sp>
      <p:sp>
        <p:nvSpPr>
          <p:cNvPr id="2" name="TextBox 1"/>
          <p:cNvSpPr txBox="1"/>
          <p:nvPr/>
        </p:nvSpPr>
        <p:spPr>
          <a:xfrm>
            <a:off x="1763688" y="2924944"/>
            <a:ext cx="7344816" cy="3416320"/>
          </a:xfrm>
          <a:prstGeom prst="rect">
            <a:avLst/>
          </a:prstGeom>
          <a:noFill/>
        </p:spPr>
        <p:txBody>
          <a:bodyPr wrap="square" rtlCol="0">
            <a:spAutoFit/>
          </a:bodyPr>
          <a:lstStyle/>
          <a:p>
            <a:r>
              <a:rPr lang="en-US" dirty="0"/>
              <a:t> </a:t>
            </a:r>
            <a:r>
              <a:rPr lang="ru-RU" dirty="0" err="1"/>
              <a:t>Перші</a:t>
            </a:r>
            <a:r>
              <a:rPr lang="ru-RU" dirty="0"/>
              <a:t> роки </a:t>
            </a:r>
            <a:r>
              <a:rPr lang="ru-RU" dirty="0" err="1"/>
              <a:t>життя</a:t>
            </a:r>
            <a:r>
              <a:rPr lang="en-US" dirty="0"/>
              <a:t> </a:t>
            </a:r>
            <a:r>
              <a:rPr lang="ru-RU" dirty="0"/>
              <a:t>Леонардо </a:t>
            </a:r>
            <a:r>
              <a:rPr lang="ru-RU" dirty="0" err="1"/>
              <a:t>провів</a:t>
            </a:r>
            <a:r>
              <a:rPr lang="ru-RU" dirty="0"/>
              <a:t> разом з </a:t>
            </a:r>
            <a:r>
              <a:rPr lang="ru-RU" dirty="0" err="1"/>
              <a:t>матір'ю</a:t>
            </a:r>
            <a:r>
              <a:rPr lang="ru-RU" dirty="0"/>
              <a:t>. </a:t>
            </a:r>
            <a:r>
              <a:rPr lang="ru-RU" dirty="0" err="1"/>
              <a:t>Його</a:t>
            </a:r>
            <a:r>
              <a:rPr lang="ru-RU" dirty="0"/>
              <a:t> </a:t>
            </a:r>
            <a:r>
              <a:rPr lang="ru-RU" dirty="0" err="1"/>
              <a:t>батько</a:t>
            </a:r>
            <a:r>
              <a:rPr lang="ru-RU" dirty="0"/>
              <a:t> </a:t>
            </a:r>
            <a:r>
              <a:rPr lang="ru-RU" dirty="0" err="1"/>
              <a:t>незабаром</a:t>
            </a:r>
            <a:r>
              <a:rPr lang="ru-RU" dirty="0"/>
              <a:t> </a:t>
            </a:r>
            <a:r>
              <a:rPr lang="ru-RU" dirty="0" err="1"/>
              <a:t>одружився</a:t>
            </a:r>
            <a:r>
              <a:rPr lang="ru-RU" dirty="0"/>
              <a:t> на </a:t>
            </a:r>
            <a:r>
              <a:rPr lang="ru-RU" dirty="0" err="1"/>
              <a:t>багатій</a:t>
            </a:r>
            <a:r>
              <a:rPr lang="ru-RU" dirty="0"/>
              <a:t> і </a:t>
            </a:r>
            <a:r>
              <a:rPr lang="ru-RU" dirty="0" err="1"/>
              <a:t>знатній</a:t>
            </a:r>
            <a:r>
              <a:rPr lang="ru-RU" dirty="0"/>
              <a:t> </a:t>
            </a:r>
            <a:r>
              <a:rPr lang="ru-RU" dirty="0" err="1"/>
              <a:t>дівчині</a:t>
            </a:r>
            <a:r>
              <a:rPr lang="ru-RU" dirty="0"/>
              <a:t>, але </a:t>
            </a:r>
            <a:r>
              <a:rPr lang="ru-RU" dirty="0" err="1"/>
              <a:t>цей</a:t>
            </a:r>
            <a:r>
              <a:rPr lang="ru-RU" dirty="0"/>
              <a:t> </a:t>
            </a:r>
            <a:r>
              <a:rPr lang="ru-RU" dirty="0" err="1"/>
              <a:t>шлюб</a:t>
            </a:r>
            <a:r>
              <a:rPr lang="ru-RU" dirty="0"/>
              <a:t> </a:t>
            </a:r>
            <a:r>
              <a:rPr lang="ru-RU" dirty="0" err="1"/>
              <a:t>виявився</a:t>
            </a:r>
            <a:r>
              <a:rPr lang="ru-RU" dirty="0"/>
              <a:t> </a:t>
            </a:r>
            <a:r>
              <a:rPr lang="ru-RU" dirty="0" err="1"/>
              <a:t>бездітним</a:t>
            </a:r>
            <a:r>
              <a:rPr lang="ru-RU" dirty="0"/>
              <a:t>, і </a:t>
            </a:r>
            <a:r>
              <a:rPr lang="ru-RU" dirty="0" err="1"/>
              <a:t>П'єро</a:t>
            </a:r>
            <a:r>
              <a:rPr lang="ru-RU" dirty="0"/>
              <a:t> забрав </a:t>
            </a:r>
            <a:r>
              <a:rPr lang="ru-RU" dirty="0" err="1"/>
              <a:t>свого</a:t>
            </a:r>
            <a:r>
              <a:rPr lang="ru-RU" dirty="0"/>
              <a:t> </a:t>
            </a:r>
            <a:r>
              <a:rPr lang="ru-RU" dirty="0" err="1"/>
              <a:t>трирічного</a:t>
            </a:r>
            <a:r>
              <a:rPr lang="ru-RU" dirty="0"/>
              <a:t> </a:t>
            </a:r>
            <a:r>
              <a:rPr lang="ru-RU" dirty="0" err="1"/>
              <a:t>сина</a:t>
            </a:r>
            <a:r>
              <a:rPr lang="ru-RU" dirty="0"/>
              <a:t> на </a:t>
            </a:r>
            <a:r>
              <a:rPr lang="ru-RU" dirty="0" err="1"/>
              <a:t>виховання.Розлучений</a:t>
            </a:r>
            <a:r>
              <a:rPr lang="ru-RU" dirty="0"/>
              <a:t> з </a:t>
            </a:r>
            <a:r>
              <a:rPr lang="ru-RU" dirty="0" err="1"/>
              <a:t>матір'ю</a:t>
            </a:r>
            <a:r>
              <a:rPr lang="ru-RU" dirty="0"/>
              <a:t> Леонардо все </a:t>
            </a:r>
            <a:r>
              <a:rPr lang="ru-RU" dirty="0" err="1"/>
              <a:t>життя</a:t>
            </a:r>
            <a:r>
              <a:rPr lang="ru-RU" dirty="0"/>
              <a:t> </a:t>
            </a:r>
            <a:r>
              <a:rPr lang="ru-RU" dirty="0" err="1"/>
              <a:t>намагався</a:t>
            </a:r>
            <a:r>
              <a:rPr lang="ru-RU" dirty="0"/>
              <a:t> </a:t>
            </a:r>
            <a:r>
              <a:rPr lang="ru-RU" dirty="0" err="1"/>
              <a:t>відтворити</a:t>
            </a:r>
            <a:r>
              <a:rPr lang="ru-RU" dirty="0"/>
              <a:t> </a:t>
            </a:r>
            <a:r>
              <a:rPr lang="ru-RU" dirty="0" err="1"/>
              <a:t>її</a:t>
            </a:r>
            <a:r>
              <a:rPr lang="ru-RU" dirty="0"/>
              <a:t> образ у </a:t>
            </a:r>
            <a:r>
              <a:rPr lang="ru-RU" dirty="0" err="1"/>
              <a:t>своїх</a:t>
            </a:r>
            <a:r>
              <a:rPr lang="ru-RU" dirty="0"/>
              <a:t> </a:t>
            </a:r>
            <a:r>
              <a:rPr lang="ru-RU" dirty="0" err="1"/>
              <a:t>шедеврах.В</a:t>
            </a:r>
            <a:r>
              <a:rPr lang="ru-RU" dirty="0"/>
              <a:t> </a:t>
            </a:r>
            <a:r>
              <a:rPr lang="ru-RU" dirty="0" err="1"/>
              <a:t>Італії</a:t>
            </a:r>
            <a:r>
              <a:rPr lang="ru-RU" dirty="0"/>
              <a:t> того часу до </a:t>
            </a:r>
            <a:r>
              <a:rPr lang="ru-RU" dirty="0" err="1"/>
              <a:t>позашлюбних</a:t>
            </a:r>
            <a:r>
              <a:rPr lang="ru-RU" dirty="0"/>
              <a:t> </a:t>
            </a:r>
            <a:r>
              <a:rPr lang="ru-RU" dirty="0" err="1"/>
              <a:t>дітей</a:t>
            </a:r>
            <a:r>
              <a:rPr lang="ru-RU" dirty="0"/>
              <a:t> </a:t>
            </a:r>
            <a:r>
              <a:rPr lang="ru-RU" dirty="0" err="1"/>
              <a:t>ставилися</a:t>
            </a:r>
            <a:r>
              <a:rPr lang="ru-RU" dirty="0"/>
              <a:t> </a:t>
            </a:r>
            <a:r>
              <a:rPr lang="ru-RU" dirty="0" err="1"/>
              <a:t>майже</a:t>
            </a:r>
            <a:r>
              <a:rPr lang="ru-RU" dirty="0"/>
              <a:t> як до </a:t>
            </a:r>
            <a:r>
              <a:rPr lang="ru-RU" dirty="0" err="1"/>
              <a:t>законних</a:t>
            </a:r>
            <a:r>
              <a:rPr lang="ru-RU" dirty="0"/>
              <a:t> </a:t>
            </a:r>
            <a:r>
              <a:rPr lang="ru-RU" dirty="0" err="1"/>
              <a:t>спадкоємців</a:t>
            </a:r>
            <a:r>
              <a:rPr lang="ru-RU" dirty="0"/>
              <a:t>. </a:t>
            </a:r>
            <a:r>
              <a:rPr lang="ru-RU" dirty="0" err="1"/>
              <a:t>Багато</a:t>
            </a:r>
            <a:r>
              <a:rPr lang="ru-RU" dirty="0"/>
              <a:t> </a:t>
            </a:r>
            <a:r>
              <a:rPr lang="ru-RU" dirty="0" err="1"/>
              <a:t>впливових</a:t>
            </a:r>
            <a:r>
              <a:rPr lang="ru-RU" dirty="0"/>
              <a:t> людей </a:t>
            </a:r>
            <a:r>
              <a:rPr lang="ru-RU" dirty="0" err="1"/>
              <a:t>міста</a:t>
            </a:r>
            <a:r>
              <a:rPr lang="ru-RU" dirty="0"/>
              <a:t> </a:t>
            </a:r>
            <a:r>
              <a:rPr lang="ru-RU" dirty="0" err="1"/>
              <a:t>Вінчі</a:t>
            </a:r>
            <a:r>
              <a:rPr lang="ru-RU" dirty="0"/>
              <a:t> взяли участь в </a:t>
            </a:r>
            <a:r>
              <a:rPr lang="ru-RU" dirty="0" err="1"/>
              <a:t>подальшій</a:t>
            </a:r>
            <a:r>
              <a:rPr lang="ru-RU" dirty="0"/>
              <a:t> </a:t>
            </a:r>
            <a:r>
              <a:rPr lang="ru-RU" dirty="0" err="1"/>
              <a:t>долі</a:t>
            </a:r>
            <a:r>
              <a:rPr lang="ru-RU" dirty="0"/>
              <a:t> Леонардо.</a:t>
            </a:r>
            <a:endParaRPr lang="uk-UA" dirty="0"/>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183461" y="188640"/>
            <a:ext cx="5943600" cy="1664568"/>
          </a:xfrm>
        </p:spPr>
        <p:txBody>
          <a:bodyPr/>
          <a:lstStyle/>
          <a:p>
            <a:r>
              <a:rPr lang="uk-UA" dirty="0" err="1">
                <a:effectLst/>
              </a:rPr>
              <a:t>Водолазный</a:t>
            </a:r>
            <a:r>
              <a:rPr lang="uk-UA" dirty="0">
                <a:effectLst/>
              </a:rPr>
              <a:t> костюм</a:t>
            </a:r>
            <a:r>
              <a:rPr lang="uk-UA" b="1" dirty="0">
                <a:effectLst/>
              </a:rPr>
              <a:t/>
            </a:r>
            <a:br>
              <a:rPr lang="uk-UA" b="1" dirty="0">
                <a:effectLst/>
              </a:rPr>
            </a:br>
            <a:endParaRPr lang="uk-UA" dirty="0"/>
          </a:p>
        </p:txBody>
      </p:sp>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188640"/>
            <a:ext cx="2664296" cy="3645123"/>
          </a:xfrm>
          <a:prstGeom prst="rect">
            <a:avLst/>
          </a:prstGeom>
          <a:ln>
            <a:noFill/>
          </a:ln>
          <a:effectLst>
            <a:outerShdw blurRad="190500" algn="tl" rotWithShape="0">
              <a:srgbClr val="000000">
                <a:alpha val="70000"/>
              </a:srgbClr>
            </a:outerShdw>
          </a:effectLst>
        </p:spPr>
      </p:pic>
      <p:sp>
        <p:nvSpPr>
          <p:cNvPr id="4" name="TextBox 3"/>
          <p:cNvSpPr txBox="1"/>
          <p:nvPr/>
        </p:nvSpPr>
        <p:spPr>
          <a:xfrm>
            <a:off x="4499992" y="1700808"/>
            <a:ext cx="4320480" cy="3785652"/>
          </a:xfrm>
          <a:prstGeom prst="rect">
            <a:avLst/>
          </a:prstGeom>
          <a:noFill/>
        </p:spPr>
        <p:txBody>
          <a:bodyPr wrap="square" rtlCol="0">
            <a:spAutoFit/>
          </a:bodyPr>
          <a:lstStyle/>
          <a:p>
            <a:r>
              <a:rPr lang="uk-UA" dirty="0"/>
              <a:t>Костюм виготовлявся з водонепроникної шкіри. Він повинен був мати великий нагрудну кишеню, який заповнювався повітрям для збільшення об'єму, що полегшувало підйом водолаза на поверхню. Водолаз у Леонардо був забезпечений гнучкою дихальною трубкою.</a:t>
            </a:r>
          </a:p>
        </p:txBody>
      </p:sp>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5316" y="2924944"/>
            <a:ext cx="2921000" cy="3810000"/>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97647565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27784" y="188640"/>
            <a:ext cx="6984776" cy="1143000"/>
          </a:xfrm>
        </p:spPr>
        <p:txBody>
          <a:bodyPr/>
          <a:lstStyle/>
          <a:p>
            <a:r>
              <a:rPr lang="uk-UA" dirty="0" smtClean="0"/>
              <a:t>Леонардо - мислитель</a:t>
            </a:r>
            <a:endParaRPr lang="uk-UA" dirty="0"/>
          </a:p>
        </p:txBody>
      </p:sp>
      <p:sp>
        <p:nvSpPr>
          <p:cNvPr id="3" name="TextBox 2"/>
          <p:cNvSpPr txBox="1"/>
          <p:nvPr/>
        </p:nvSpPr>
        <p:spPr>
          <a:xfrm>
            <a:off x="395536" y="1484784"/>
            <a:ext cx="8640960" cy="4801314"/>
          </a:xfrm>
          <a:prstGeom prst="rect">
            <a:avLst/>
          </a:prstGeom>
          <a:noFill/>
        </p:spPr>
        <p:txBody>
          <a:bodyPr wrap="square" rtlCol="0">
            <a:spAutoFit/>
          </a:bodyPr>
          <a:lstStyle/>
          <a:p>
            <a:pPr algn="r"/>
            <a:r>
              <a:rPr lang="uk-UA" sz="1800" dirty="0" smtClean="0"/>
              <a:t>Творець </a:t>
            </a:r>
            <a:r>
              <a:rPr lang="uk-UA" sz="1800" dirty="0"/>
              <a:t>«Таємної вечері» і « Джоконди» проявив </a:t>
            </a:r>
            <a:r>
              <a:rPr lang="uk-UA" sz="1800" dirty="0" smtClean="0"/>
              <a:t>себе </a:t>
            </a:r>
            <a:r>
              <a:rPr lang="uk-UA" sz="1800" dirty="0"/>
              <a:t>і як </a:t>
            </a:r>
            <a:endParaRPr lang="uk-UA" sz="1800" dirty="0" smtClean="0"/>
          </a:p>
          <a:p>
            <a:pPr algn="r"/>
            <a:r>
              <a:rPr lang="uk-UA" sz="1800" dirty="0" smtClean="0"/>
              <a:t>мислитель </a:t>
            </a:r>
            <a:r>
              <a:rPr lang="uk-UA" sz="1800" dirty="0"/>
              <a:t>, рано усвідомивши необхідність теоретичного </a:t>
            </a:r>
            <a:endParaRPr lang="uk-UA" sz="1800" dirty="0" smtClean="0"/>
          </a:p>
          <a:p>
            <a:pPr algn="r"/>
            <a:r>
              <a:rPr lang="uk-UA" sz="1800" dirty="0" err="1" smtClean="0"/>
              <a:t>обгрунтування</a:t>
            </a:r>
            <a:r>
              <a:rPr lang="uk-UA" sz="1800" dirty="0" smtClean="0"/>
              <a:t> </a:t>
            </a:r>
            <a:r>
              <a:rPr lang="uk-UA" sz="1800" dirty="0"/>
              <a:t>художницької практики : «Ті , які віддаються </a:t>
            </a:r>
            <a:endParaRPr lang="uk-UA" sz="1800" dirty="0" smtClean="0"/>
          </a:p>
          <a:p>
            <a:pPr algn="r"/>
            <a:r>
              <a:rPr lang="uk-UA" sz="1800" dirty="0" smtClean="0"/>
              <a:t>практиці </a:t>
            </a:r>
            <a:r>
              <a:rPr lang="uk-UA" sz="1800" dirty="0"/>
              <a:t>без знання , схожі на моряка , що відправляється в </a:t>
            </a:r>
            <a:endParaRPr lang="uk-UA" sz="1800" dirty="0" smtClean="0"/>
          </a:p>
          <a:p>
            <a:pPr algn="r"/>
            <a:r>
              <a:rPr lang="uk-UA" sz="1800" dirty="0" smtClean="0"/>
              <a:t>дорогу </a:t>
            </a:r>
            <a:r>
              <a:rPr lang="uk-UA" sz="1800" dirty="0"/>
              <a:t>без керма і компаса ... практика завжди повинна </a:t>
            </a:r>
            <a:endParaRPr lang="uk-UA" sz="1800" dirty="0" smtClean="0"/>
          </a:p>
          <a:p>
            <a:pPr algn="r"/>
            <a:r>
              <a:rPr lang="uk-UA" sz="1800" dirty="0" smtClean="0"/>
              <a:t>бути </a:t>
            </a:r>
            <a:r>
              <a:rPr lang="uk-UA" sz="1800" dirty="0"/>
              <a:t>заснована на доброму знанні теорії ».</a:t>
            </a:r>
          </a:p>
          <a:p>
            <a:pPr algn="r"/>
            <a:r>
              <a:rPr lang="uk-UA" sz="1800" dirty="0"/>
              <a:t>Вимагаючи від художника поглибленого вивчення зображуваних </a:t>
            </a:r>
            <a:endParaRPr lang="uk-UA" sz="1800" dirty="0" smtClean="0"/>
          </a:p>
          <a:p>
            <a:pPr algn="r"/>
            <a:r>
              <a:rPr lang="uk-UA" sz="1800" dirty="0" smtClean="0"/>
              <a:t>предметів </a:t>
            </a:r>
            <a:r>
              <a:rPr lang="uk-UA" sz="1800" dirty="0"/>
              <a:t>, </a:t>
            </a:r>
            <a:r>
              <a:rPr lang="uk-UA" sz="1800" dirty="0" smtClean="0"/>
              <a:t>Леонардо </a:t>
            </a:r>
            <a:r>
              <a:rPr lang="uk-UA" sz="1800" dirty="0"/>
              <a:t>да Вінчі заносив всі свої спостереження в </a:t>
            </a:r>
            <a:endParaRPr lang="uk-UA" sz="1800" dirty="0" smtClean="0"/>
          </a:p>
          <a:p>
            <a:pPr algn="r"/>
            <a:r>
              <a:rPr lang="uk-UA" sz="1800" dirty="0" smtClean="0"/>
              <a:t>записну </a:t>
            </a:r>
            <a:r>
              <a:rPr lang="uk-UA" sz="1800" dirty="0"/>
              <a:t>книжку , яку постійно носив при собі . Підсумком став </a:t>
            </a:r>
            <a:endParaRPr lang="uk-UA" sz="1800" dirty="0" smtClean="0"/>
          </a:p>
          <a:p>
            <a:pPr algn="r"/>
            <a:r>
              <a:rPr lang="uk-UA" sz="1800" dirty="0" smtClean="0"/>
              <a:t>своєрідний </a:t>
            </a:r>
            <a:r>
              <a:rPr lang="uk-UA" sz="1800" dirty="0"/>
              <a:t>інтимний щоденник , подібного якому немає в усій світовій літературі. Малюнки , креслення та ескізи супроводжуються тут короткими нотатками з питань перспективи , архітектури , музики , природознавства , </a:t>
            </a:r>
            <a:r>
              <a:rPr lang="uk-UA" sz="1800" dirty="0" err="1"/>
              <a:t>військово-</a:t>
            </a:r>
            <a:r>
              <a:rPr lang="uk-UA" sz="1800" dirty="0"/>
              <a:t> інженерної справи тощо; все це пересипаний різноманітними висловами , філософськими міркуваннями , алегоріями , анекдотами , байками . У сукупності записи цих 120 книжок представляють матеріали для </a:t>
            </a:r>
            <a:r>
              <a:rPr lang="uk-UA" sz="1800" dirty="0" err="1" smtClean="0"/>
              <a:t>обширної</a:t>
            </a:r>
            <a:r>
              <a:rPr lang="uk-UA" sz="1800" dirty="0" smtClean="0"/>
              <a:t> </a:t>
            </a:r>
            <a:r>
              <a:rPr lang="uk-UA" sz="1800" dirty="0"/>
              <a:t>енциклопедії . Однак він не прагнув до публікації своїх думок і навіть вдавався до тайнопису , повна </a:t>
            </a:r>
            <a:r>
              <a:rPr lang="uk-UA" sz="1800" dirty="0" err="1"/>
              <a:t>розшифровка</a:t>
            </a:r>
            <a:r>
              <a:rPr lang="uk-UA" sz="1800" dirty="0"/>
              <a:t> його записів не виконано досі </a:t>
            </a:r>
            <a:r>
              <a:rPr lang="uk-UA" sz="1800" dirty="0" smtClean="0"/>
              <a:t>.</a:t>
            </a:r>
            <a:endParaRPr lang="uk-UA" sz="1800" dirty="0"/>
          </a:p>
        </p:txBody>
      </p:sp>
    </p:spTree>
    <p:extLst>
      <p:ext uri="{BB962C8B-B14F-4D97-AF65-F5344CB8AC3E}">
        <p14:creationId xmlns:p14="http://schemas.microsoft.com/office/powerpoint/2010/main" val="353393053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187624" y="980728"/>
            <a:ext cx="7920880" cy="5262979"/>
          </a:xfrm>
          <a:prstGeom prst="rect">
            <a:avLst/>
          </a:prstGeom>
          <a:noFill/>
        </p:spPr>
        <p:txBody>
          <a:bodyPr wrap="square" rtlCol="0">
            <a:spAutoFit/>
          </a:bodyPr>
          <a:lstStyle/>
          <a:p>
            <a:pPr algn="r"/>
            <a:r>
              <a:rPr lang="uk-UA" dirty="0"/>
              <a:t>Визнаючи єдиним критерієм істини - досвід , протиставляючи метод спостереження та </a:t>
            </a:r>
            <a:endParaRPr lang="uk-UA" dirty="0" smtClean="0"/>
          </a:p>
          <a:p>
            <a:pPr algn="r"/>
            <a:r>
              <a:rPr lang="uk-UA" dirty="0" smtClean="0"/>
              <a:t>індукції </a:t>
            </a:r>
            <a:r>
              <a:rPr lang="uk-UA" dirty="0"/>
              <a:t>відверненого умогляду , Леонардо да </a:t>
            </a:r>
            <a:endParaRPr lang="uk-UA" dirty="0" smtClean="0"/>
          </a:p>
          <a:p>
            <a:pPr algn="r"/>
            <a:r>
              <a:rPr lang="uk-UA" dirty="0" smtClean="0"/>
              <a:t>Вінчі </a:t>
            </a:r>
            <a:r>
              <a:rPr lang="uk-UA" dirty="0"/>
              <a:t>не тільки на словах , а на ділі завдає </a:t>
            </a:r>
            <a:endParaRPr lang="uk-UA" dirty="0" smtClean="0"/>
          </a:p>
          <a:p>
            <a:pPr algn="r"/>
            <a:r>
              <a:rPr lang="uk-UA" dirty="0" smtClean="0"/>
              <a:t>смертельний </a:t>
            </a:r>
            <a:r>
              <a:rPr lang="uk-UA" dirty="0"/>
              <a:t>удар середньовічної схоластики з її пристрастю до абстрактних логічним формулам </a:t>
            </a:r>
            <a:endParaRPr lang="uk-UA" dirty="0" smtClean="0"/>
          </a:p>
          <a:p>
            <a:pPr algn="r"/>
            <a:r>
              <a:rPr lang="uk-UA" dirty="0" smtClean="0"/>
              <a:t>і </a:t>
            </a:r>
            <a:r>
              <a:rPr lang="uk-UA" dirty="0"/>
              <a:t>дедукції. Для Леонардо да Вінчі добре говорити </a:t>
            </a:r>
            <a:r>
              <a:rPr lang="uk-UA" dirty="0" smtClean="0"/>
              <a:t>– </a:t>
            </a:r>
          </a:p>
          <a:p>
            <a:pPr algn="r"/>
            <a:r>
              <a:rPr lang="uk-UA" dirty="0" smtClean="0"/>
              <a:t>значить </a:t>
            </a:r>
            <a:r>
              <a:rPr lang="uk-UA" dirty="0"/>
              <a:t>правильно думати , тобто мислити незалежно </a:t>
            </a:r>
            <a:r>
              <a:rPr lang="uk-UA" dirty="0" smtClean="0"/>
              <a:t>,</a:t>
            </a:r>
          </a:p>
          <a:p>
            <a:pPr algn="r"/>
            <a:r>
              <a:rPr lang="uk-UA" dirty="0" smtClean="0"/>
              <a:t> </a:t>
            </a:r>
            <a:r>
              <a:rPr lang="uk-UA" dirty="0"/>
              <a:t>як стародавні , що не визнавали жодних авторитетів . Так Леонардо да Вінчі приходить до заперечення не тільки схоластики , цього відгомону </a:t>
            </a:r>
            <a:r>
              <a:rPr lang="uk-UA" dirty="0" err="1"/>
              <a:t>феодально-</a:t>
            </a:r>
            <a:r>
              <a:rPr lang="uk-UA" dirty="0"/>
              <a:t> середньовічної культури , а й гуманізму , продукту ще незміцнілої буржуазної думки , що застигла в забобонним схилянні перед авторитетом древніх. </a:t>
            </a:r>
            <a:endParaRPr lang="uk-UA" b="1" dirty="0"/>
          </a:p>
        </p:txBody>
      </p:sp>
    </p:spTree>
    <p:extLst>
      <p:ext uri="{BB962C8B-B14F-4D97-AF65-F5344CB8AC3E}">
        <p14:creationId xmlns:p14="http://schemas.microsoft.com/office/powerpoint/2010/main" val="1187576636"/>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99792" y="1196752"/>
            <a:ext cx="6120680" cy="4893647"/>
          </a:xfrm>
          <a:prstGeom prst="rect">
            <a:avLst/>
          </a:prstGeom>
          <a:noFill/>
        </p:spPr>
        <p:txBody>
          <a:bodyPr wrap="square" rtlCol="0">
            <a:spAutoFit/>
          </a:bodyPr>
          <a:lstStyle/>
          <a:p>
            <a:pPr algn="r"/>
            <a:r>
              <a:rPr lang="uk-UA" dirty="0"/>
              <a:t>... Порожні й повні помилок ті науки, що не породжені досвідом, батьком усякої вірогідності, і не завершуються в наочному досвіді ...</a:t>
            </a:r>
          </a:p>
          <a:p>
            <a:pPr algn="r"/>
            <a:r>
              <a:rPr lang="uk-UA" dirty="0" smtClean="0"/>
              <a:t>…Жодне </a:t>
            </a:r>
            <a:r>
              <a:rPr lang="uk-UA" dirty="0"/>
              <a:t>людське дослідження не може називатися істинною наукою, якщо воно не пройшло через математичні докази. І якщо ти скажеш, що науки, що починаються і закінчуються в думці, володіють істиною, то в цьому не можна з тобою погодитися, ... тому, що в таких чисто уявних міркуваннях не бере досвід, без якого немає ніякої </a:t>
            </a:r>
            <a:r>
              <a:rPr lang="uk-UA" dirty="0" smtClean="0"/>
              <a:t>достовірності...</a:t>
            </a:r>
            <a:endParaRPr lang="uk-UA" dirty="0"/>
          </a:p>
        </p:txBody>
      </p:sp>
    </p:spTree>
    <p:extLst>
      <p:ext uri="{BB962C8B-B14F-4D97-AF65-F5344CB8AC3E}">
        <p14:creationId xmlns:p14="http://schemas.microsoft.com/office/powerpoint/2010/main" val="346617323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3092896" y="260648"/>
            <a:ext cx="5943600" cy="1143000"/>
          </a:xfrm>
        </p:spPr>
        <p:txBody>
          <a:bodyPr/>
          <a:lstStyle/>
          <a:p>
            <a:r>
              <a:rPr lang="uk-UA" dirty="0" smtClean="0"/>
              <a:t>Література</a:t>
            </a:r>
            <a:endParaRPr lang="uk-UA" dirty="0"/>
          </a:p>
        </p:txBody>
      </p:sp>
      <p:sp>
        <p:nvSpPr>
          <p:cNvPr id="3" name="TextBox 2"/>
          <p:cNvSpPr txBox="1"/>
          <p:nvPr/>
        </p:nvSpPr>
        <p:spPr>
          <a:xfrm>
            <a:off x="3851920" y="1528331"/>
            <a:ext cx="5040560" cy="4708981"/>
          </a:xfrm>
          <a:prstGeom prst="rect">
            <a:avLst/>
          </a:prstGeom>
          <a:noFill/>
        </p:spPr>
        <p:txBody>
          <a:bodyPr wrap="square" rtlCol="0">
            <a:spAutoFit/>
          </a:bodyPr>
          <a:lstStyle/>
          <a:p>
            <a:r>
              <a:rPr lang="uk-UA" sz="2000" dirty="0" smtClean="0"/>
              <a:t>Величезна </a:t>
            </a:r>
            <a:r>
              <a:rPr lang="uk-UA" sz="2000" dirty="0"/>
              <a:t>літературна спадщина Леонардо да Вінчі дійшла до наших днів у хаотичному вигляді , в рукописах , написаних лівою рукою. Хоча Леонардо да Вінчі не надрукували з них жодного рядка , однак у своїх записах він постійно звертався до уявного читача і всі останні роки життя не залишав думки про видання своїх праць.</a:t>
            </a:r>
          </a:p>
          <a:p>
            <a:r>
              <a:rPr lang="uk-UA" sz="2000" dirty="0"/>
              <a:t>Вже після смерті Леонардо да Вінчі його друг і учень </a:t>
            </a:r>
            <a:r>
              <a:rPr lang="uk-UA" sz="2000" dirty="0" err="1"/>
              <a:t>Франческо</a:t>
            </a:r>
            <a:r>
              <a:rPr lang="uk-UA" sz="2000" dirty="0"/>
              <a:t> </a:t>
            </a:r>
            <a:r>
              <a:rPr lang="uk-UA" sz="2000" dirty="0" err="1"/>
              <a:t>Мельци</a:t>
            </a:r>
            <a:r>
              <a:rPr lang="uk-UA" sz="2000" dirty="0"/>
              <a:t> вибрав з них уривки , які стосуються живопису , з яких був згодом скомпонований « Трактат про живопис</a:t>
            </a:r>
            <a:r>
              <a:rPr lang="uk-UA" sz="2000" dirty="0" smtClean="0"/>
              <a:t>». </a:t>
            </a:r>
            <a:r>
              <a:rPr lang="uk-UA" sz="2000" dirty="0"/>
              <a:t>У повному ж вигляді рукописна спадщина Леонардо да Вінчі було опубліковано тільки в </a:t>
            </a:r>
            <a:r>
              <a:rPr lang="en-US" sz="2000" dirty="0"/>
              <a:t>XIX -XX </a:t>
            </a:r>
            <a:r>
              <a:rPr lang="uk-UA" sz="2000" dirty="0"/>
              <a:t>століттях.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1920" y="1341462"/>
            <a:ext cx="3810000" cy="4895850"/>
          </a:xfrm>
          <a:prstGeom prst="rect">
            <a:avLst/>
          </a:prstGeom>
        </p:spPr>
      </p:pic>
    </p:spTree>
    <p:extLst>
      <p:ext uri="{BB962C8B-B14F-4D97-AF65-F5344CB8AC3E}">
        <p14:creationId xmlns:p14="http://schemas.microsoft.com/office/powerpoint/2010/main" val="2316441610"/>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179512" y="1196752"/>
            <a:ext cx="8712968" cy="4893647"/>
          </a:xfrm>
          <a:prstGeom prst="rect">
            <a:avLst/>
          </a:prstGeom>
          <a:noFill/>
        </p:spPr>
        <p:txBody>
          <a:bodyPr wrap="square" rtlCol="0">
            <a:spAutoFit/>
          </a:bodyPr>
          <a:lstStyle/>
          <a:p>
            <a:pPr algn="r"/>
            <a:r>
              <a:rPr lang="uk-UA" dirty="0"/>
              <a:t>Крім величезного наукового та історичного </a:t>
            </a:r>
            <a:endParaRPr lang="uk-UA" dirty="0" smtClean="0"/>
          </a:p>
          <a:p>
            <a:pPr algn="r"/>
            <a:r>
              <a:rPr lang="uk-UA" dirty="0" smtClean="0"/>
              <a:t>значення </a:t>
            </a:r>
            <a:r>
              <a:rPr lang="uk-UA" dirty="0"/>
              <a:t>воно має також художню цінність </a:t>
            </a:r>
            <a:endParaRPr lang="uk-UA" dirty="0" smtClean="0"/>
          </a:p>
          <a:p>
            <a:pPr algn="r"/>
            <a:r>
              <a:rPr lang="uk-UA" dirty="0" smtClean="0"/>
              <a:t>завдяки </a:t>
            </a:r>
            <a:r>
              <a:rPr lang="uk-UA" dirty="0"/>
              <a:t>стислому , енергійному стилю і </a:t>
            </a:r>
            <a:endParaRPr lang="uk-UA" dirty="0" smtClean="0"/>
          </a:p>
          <a:p>
            <a:pPr algn="r"/>
            <a:r>
              <a:rPr lang="uk-UA" dirty="0" smtClean="0"/>
              <a:t>надзвичайно чистої </a:t>
            </a:r>
            <a:r>
              <a:rPr lang="uk-UA" dirty="0"/>
              <a:t>мови . Живучи в епоху </a:t>
            </a:r>
            <a:endParaRPr lang="uk-UA" dirty="0" smtClean="0"/>
          </a:p>
          <a:p>
            <a:pPr algn="r"/>
            <a:r>
              <a:rPr lang="uk-UA" dirty="0" smtClean="0"/>
              <a:t>розквіту </a:t>
            </a:r>
            <a:r>
              <a:rPr lang="uk-UA" dirty="0"/>
              <a:t>гуманізму , коли італійський </a:t>
            </a:r>
            <a:r>
              <a:rPr lang="uk-UA" dirty="0" smtClean="0"/>
              <a:t>мова </a:t>
            </a:r>
            <a:r>
              <a:rPr lang="uk-UA" dirty="0"/>
              <a:t>вважалася другорядним порівняно з латиною , Леонардо да Вінчі захоплював сучасників красою і виразністю </a:t>
            </a:r>
            <a:endParaRPr lang="uk-UA" dirty="0" smtClean="0"/>
          </a:p>
          <a:p>
            <a:pPr algn="r"/>
            <a:r>
              <a:rPr lang="uk-UA" dirty="0" smtClean="0"/>
              <a:t>своєї </a:t>
            </a:r>
            <a:r>
              <a:rPr lang="uk-UA" dirty="0"/>
              <a:t>мови ( за переказами він був хорошим імпровізатором ) , але не вважав себе літератором і писав , як говорив ; його проза тому - зразок розмовної мови інтелігенції </a:t>
            </a:r>
            <a:r>
              <a:rPr lang="en-US" dirty="0"/>
              <a:t>XV </a:t>
            </a:r>
            <a:r>
              <a:rPr lang="uk-UA" dirty="0"/>
              <a:t>століття , і це вберегло її в цілому від штучності і велемовності , притаманною прозі гуманістів , хоча в деяких пасажах дидактичних писань Леонардо да Вінчі ми знаходимо відгомони пафосу гуманістичного стилю.</a:t>
            </a:r>
          </a:p>
        </p:txBody>
      </p:sp>
    </p:spTree>
    <p:extLst>
      <p:ext uri="{BB962C8B-B14F-4D97-AF65-F5344CB8AC3E}">
        <p14:creationId xmlns:p14="http://schemas.microsoft.com/office/powerpoint/2010/main" val="136504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12973"/>
            <a:ext cx="6584765" cy="4424139"/>
          </a:xfrm>
          <a:prstGeom prst="rect">
            <a:avLst/>
          </a:prstGeom>
          <a:ln>
            <a:noFill/>
          </a:ln>
          <a:effectLst>
            <a:outerShdw blurRad="190500" algn="tl" rotWithShape="0">
              <a:srgbClr val="000000">
                <a:alpha val="70000"/>
              </a:srgbClr>
            </a:outerShdw>
          </a:effectLst>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058816" y="4456663"/>
            <a:ext cx="5085184" cy="2401337"/>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56775990"/>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95536" y="480729"/>
            <a:ext cx="8496944" cy="5324535"/>
          </a:xfrm>
          <a:prstGeom prst="rect">
            <a:avLst/>
          </a:prstGeom>
          <a:noFill/>
        </p:spPr>
        <p:txBody>
          <a:bodyPr wrap="square" rtlCol="0">
            <a:spAutoFit/>
          </a:bodyPr>
          <a:lstStyle/>
          <a:p>
            <a:pPr algn="r"/>
            <a:r>
              <a:rPr lang="uk-UA" sz="2000" dirty="0">
                <a:effectLst>
                  <a:outerShdw blurRad="38100" dist="38100" dir="2700000" algn="tl">
                    <a:srgbClr val="000000">
                      <a:alpha val="43137"/>
                    </a:srgbClr>
                  </a:outerShdw>
                </a:effectLst>
              </a:rPr>
              <a:t>Навіть</a:t>
            </a:r>
            <a:r>
              <a:rPr lang="uk-UA" sz="2000" dirty="0"/>
              <a:t> у найменш « поетичних » за задумом фрагментах </a:t>
            </a:r>
            <a:endParaRPr lang="uk-UA" sz="2000" dirty="0" smtClean="0"/>
          </a:p>
          <a:p>
            <a:pPr algn="r"/>
            <a:r>
              <a:rPr lang="uk-UA" sz="2000" dirty="0" smtClean="0">
                <a:effectLst>
                  <a:outerShdw blurRad="38100" dist="38100" dir="2700000" algn="tl">
                    <a:srgbClr val="000000">
                      <a:alpha val="43137"/>
                    </a:srgbClr>
                  </a:outerShdw>
                </a:effectLst>
              </a:rPr>
              <a:t>склад</a:t>
            </a:r>
            <a:r>
              <a:rPr lang="uk-UA" sz="2000" dirty="0" smtClean="0"/>
              <a:t> </a:t>
            </a:r>
            <a:r>
              <a:rPr lang="uk-UA" sz="2000" dirty="0"/>
              <a:t>Леонардо да Вінчі відрізняється яскравою образністю ; </a:t>
            </a:r>
            <a:endParaRPr lang="uk-UA" sz="2000" dirty="0" smtClean="0"/>
          </a:p>
          <a:p>
            <a:pPr algn="r"/>
            <a:r>
              <a:rPr lang="uk-UA" sz="2000" dirty="0" smtClean="0">
                <a:effectLst>
                  <a:outerShdw blurRad="38100" dist="38100" dir="2700000" algn="tl">
                    <a:srgbClr val="000000">
                      <a:alpha val="43137"/>
                    </a:srgbClr>
                  </a:outerShdw>
                </a:effectLst>
              </a:rPr>
              <a:t>так </a:t>
            </a:r>
            <a:r>
              <a:rPr lang="uk-UA" sz="2000" dirty="0">
                <a:effectLst>
                  <a:outerShdw blurRad="38100" dist="38100" dir="2700000" algn="tl">
                    <a:srgbClr val="000000">
                      <a:alpha val="43137"/>
                    </a:srgbClr>
                  </a:outerShdw>
                </a:effectLst>
              </a:rPr>
              <a:t>, його </a:t>
            </a:r>
            <a:r>
              <a:rPr lang="uk-UA" sz="2000" dirty="0"/>
              <a:t>« Трактат про живопис » оснащений чудовими </a:t>
            </a:r>
            <a:r>
              <a:rPr lang="uk-UA" sz="2000" dirty="0" smtClean="0"/>
              <a:t>описами</a:t>
            </a:r>
          </a:p>
          <a:p>
            <a:pPr algn="r"/>
            <a:r>
              <a:rPr lang="uk-UA" sz="2000" dirty="0" smtClean="0"/>
              <a:t> </a:t>
            </a:r>
            <a:r>
              <a:rPr lang="uk-UA" sz="2000" dirty="0">
                <a:effectLst>
                  <a:outerShdw blurRad="38100" dist="38100" dir="2700000" algn="tl">
                    <a:srgbClr val="000000">
                      <a:alpha val="43137"/>
                    </a:srgbClr>
                  </a:outerShdw>
                </a:effectLst>
              </a:rPr>
              <a:t>(наприклад , </a:t>
            </a:r>
            <a:r>
              <a:rPr lang="uk-UA" sz="2000" dirty="0"/>
              <a:t>знамените опис потопу ) , що вражають </a:t>
            </a:r>
            <a:r>
              <a:rPr lang="uk-UA" sz="2000" dirty="0" smtClean="0"/>
              <a:t>майстерністю</a:t>
            </a:r>
          </a:p>
          <a:p>
            <a:pPr algn="r"/>
            <a:r>
              <a:rPr lang="uk-UA" sz="2000" dirty="0" smtClean="0"/>
              <a:t> </a:t>
            </a:r>
            <a:r>
              <a:rPr lang="uk-UA" sz="2000" dirty="0">
                <a:effectLst>
                  <a:outerShdw blurRad="38100" dist="38100" dir="2700000" algn="tl">
                    <a:srgbClr val="000000">
                      <a:alpha val="43137"/>
                    </a:srgbClr>
                  </a:outerShdw>
                </a:effectLst>
              </a:rPr>
              <a:t>словесної</a:t>
            </a:r>
            <a:r>
              <a:rPr lang="uk-UA" sz="2000" dirty="0"/>
              <a:t> передачі живописних і пластичних образів. Поряд з </a:t>
            </a:r>
            <a:endParaRPr lang="uk-UA" sz="2000" dirty="0" smtClean="0"/>
          </a:p>
          <a:p>
            <a:pPr algn="r"/>
            <a:r>
              <a:rPr lang="uk-UA" sz="2000" dirty="0" smtClean="0">
                <a:effectLst>
                  <a:outerShdw blurRad="38100" dist="38100" dir="2700000" algn="tl">
                    <a:srgbClr val="000000">
                      <a:alpha val="43137"/>
                    </a:srgbClr>
                  </a:outerShdw>
                </a:effectLst>
              </a:rPr>
              <a:t>описами</a:t>
            </a:r>
            <a:r>
              <a:rPr lang="uk-UA" sz="2000" dirty="0" smtClean="0"/>
              <a:t> </a:t>
            </a:r>
            <a:r>
              <a:rPr lang="uk-UA" sz="2000" dirty="0"/>
              <a:t>, в яких відчувається манера </a:t>
            </a:r>
            <a:r>
              <a:rPr lang="uk-UA" sz="2000" dirty="0" err="1"/>
              <a:t>художника-</a:t>
            </a:r>
            <a:r>
              <a:rPr lang="uk-UA" sz="2000" dirty="0"/>
              <a:t> живописця </a:t>
            </a:r>
            <a:r>
              <a:rPr lang="uk-UA" sz="2000" dirty="0" smtClean="0"/>
              <a:t>,</a:t>
            </a:r>
          </a:p>
          <a:p>
            <a:pPr algn="r"/>
            <a:r>
              <a:rPr lang="uk-UA" sz="2000" dirty="0" smtClean="0"/>
              <a:t> </a:t>
            </a:r>
            <a:r>
              <a:rPr lang="uk-UA" sz="2000" dirty="0"/>
              <a:t>Леонардо да Вінчі дає в своїх рукописах безліч зразків </a:t>
            </a:r>
            <a:endParaRPr lang="uk-UA" sz="2000" dirty="0" smtClean="0"/>
          </a:p>
          <a:p>
            <a:pPr algn="r"/>
            <a:r>
              <a:rPr lang="uk-UA" sz="2000" dirty="0" smtClean="0"/>
              <a:t>оповідної </a:t>
            </a:r>
            <a:r>
              <a:rPr lang="uk-UA" sz="2000" dirty="0"/>
              <a:t>прози : байки , фацеції ( жартівливі розповіді), </a:t>
            </a:r>
            <a:endParaRPr lang="uk-UA" sz="2000" dirty="0" smtClean="0"/>
          </a:p>
          <a:p>
            <a:pPr algn="r"/>
            <a:r>
              <a:rPr lang="uk-UA" sz="2000" dirty="0" smtClean="0"/>
              <a:t>афоризми </a:t>
            </a:r>
            <a:r>
              <a:rPr lang="uk-UA" sz="2000" dirty="0"/>
              <a:t>, алегорії , пророцтва. У байках і фацецій Леонардо </a:t>
            </a:r>
            <a:endParaRPr lang="uk-UA" sz="2000" dirty="0" smtClean="0"/>
          </a:p>
          <a:p>
            <a:pPr algn="r"/>
            <a:r>
              <a:rPr lang="uk-UA" sz="2000" dirty="0" smtClean="0"/>
              <a:t>стоїть </a:t>
            </a:r>
            <a:r>
              <a:rPr lang="uk-UA" sz="2000" dirty="0"/>
              <a:t>на рівні прозаїків </a:t>
            </a:r>
            <a:r>
              <a:rPr lang="en-US" sz="2000" dirty="0"/>
              <a:t>XIV </a:t>
            </a:r>
            <a:r>
              <a:rPr lang="uk-UA" sz="2000" dirty="0"/>
              <a:t>століття з їх простодушної </a:t>
            </a:r>
            <a:endParaRPr lang="uk-UA" sz="2000" dirty="0" smtClean="0"/>
          </a:p>
          <a:p>
            <a:pPr algn="r"/>
            <a:r>
              <a:rPr lang="uk-UA" sz="2000" dirty="0" smtClean="0"/>
              <a:t>практичної </a:t>
            </a:r>
            <a:r>
              <a:rPr lang="uk-UA" sz="2000" dirty="0"/>
              <a:t>мораллю ; а деякі його фацеції не </a:t>
            </a:r>
            <a:r>
              <a:rPr lang="uk-UA" sz="2000" dirty="0" smtClean="0"/>
              <a:t>відрізняються</a:t>
            </a:r>
          </a:p>
          <a:p>
            <a:pPr algn="r"/>
            <a:r>
              <a:rPr lang="uk-UA" sz="2000" dirty="0" smtClean="0"/>
              <a:t> </a:t>
            </a:r>
            <a:r>
              <a:rPr lang="uk-UA" sz="2000" dirty="0"/>
              <a:t>від новел </a:t>
            </a:r>
            <a:r>
              <a:rPr lang="uk-UA" sz="2000" dirty="0" err="1"/>
              <a:t>Сакетті</a:t>
            </a:r>
            <a:r>
              <a:rPr lang="uk-UA" sz="2000" dirty="0"/>
              <a:t> .</a:t>
            </a:r>
          </a:p>
          <a:p>
            <a:pPr algn="r"/>
            <a:r>
              <a:rPr lang="uk-UA" sz="2000" dirty="0"/>
              <a:t>Більш фантастичний характер мають алегорії і пророцтва: в першу Леонардо да Вінчі використовує прийоми середньовічних </a:t>
            </a:r>
            <a:r>
              <a:rPr lang="uk-UA" sz="2000" dirty="0" smtClean="0"/>
              <a:t>енциклопедій; </a:t>
            </a:r>
          </a:p>
          <a:p>
            <a:pPr algn="r"/>
            <a:r>
              <a:rPr lang="uk-UA" sz="2000" dirty="0"/>
              <a:t>В</a:t>
            </a:r>
            <a:r>
              <a:rPr lang="uk-UA" sz="2000" dirty="0" smtClean="0"/>
              <a:t> </a:t>
            </a:r>
            <a:r>
              <a:rPr lang="uk-UA" sz="2000" dirty="0"/>
              <a:t>афоризмах Леонардо да Вінчі виражена в </a:t>
            </a:r>
            <a:r>
              <a:rPr lang="uk-UA" sz="2000" dirty="0" smtClean="0"/>
              <a:t>епіграматичній </a:t>
            </a:r>
            <a:r>
              <a:rPr lang="uk-UA" sz="2000" dirty="0"/>
              <a:t>формі його філософія природи , його думки про внутрішню сутність речей. Художня література мала для нього чисто утилітарне , підсобне значення .</a:t>
            </a:r>
          </a:p>
        </p:txBody>
      </p:sp>
    </p:spTree>
    <p:extLst>
      <p:ext uri="{BB962C8B-B14F-4D97-AF65-F5344CB8AC3E}">
        <p14:creationId xmlns:p14="http://schemas.microsoft.com/office/powerpoint/2010/main" val="93162629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660848" y="-171400"/>
            <a:ext cx="5943600" cy="1143000"/>
          </a:xfrm>
        </p:spPr>
        <p:txBody>
          <a:bodyPr/>
          <a:lstStyle/>
          <a:p>
            <a:r>
              <a:rPr lang="uk-UA" dirty="0" smtClean="0"/>
              <a:t>Щоденники Леонардо</a:t>
            </a:r>
            <a:endParaRPr lang="uk-UA" dirty="0"/>
          </a:p>
        </p:txBody>
      </p:sp>
      <p:sp>
        <p:nvSpPr>
          <p:cNvPr id="3" name="TextBox 2"/>
          <p:cNvSpPr txBox="1"/>
          <p:nvPr/>
        </p:nvSpPr>
        <p:spPr>
          <a:xfrm>
            <a:off x="4139952" y="1340768"/>
            <a:ext cx="4824536" cy="4493538"/>
          </a:xfrm>
          <a:prstGeom prst="rect">
            <a:avLst/>
          </a:prstGeom>
          <a:noFill/>
        </p:spPr>
        <p:txBody>
          <a:bodyPr wrap="square" rtlCol="0">
            <a:spAutoFit/>
          </a:bodyPr>
          <a:lstStyle/>
          <a:p>
            <a:pPr algn="r"/>
            <a:r>
              <a:rPr lang="uk-UA" sz="2200" dirty="0" smtClean="0"/>
              <a:t>На </a:t>
            </a:r>
            <a:r>
              <a:rPr lang="uk-UA" sz="2200" dirty="0"/>
              <a:t>сьогоднішній день від щоденників Леонардо </a:t>
            </a:r>
            <a:r>
              <a:rPr lang="uk-UA" sz="2200" dirty="0" smtClean="0"/>
              <a:t>уціліло </a:t>
            </a:r>
            <a:r>
              <a:rPr lang="uk-UA" sz="2200" dirty="0"/>
              <a:t>близько </a:t>
            </a:r>
            <a:r>
              <a:rPr lang="uk-UA" sz="2200" dirty="0" smtClean="0"/>
              <a:t>7000 сторінок</a:t>
            </a:r>
            <a:r>
              <a:rPr lang="uk-UA" sz="2200" dirty="0"/>
              <a:t>, що знаходяться в </a:t>
            </a:r>
            <a:r>
              <a:rPr lang="uk-UA" sz="2200" dirty="0" smtClean="0"/>
              <a:t>різних </a:t>
            </a:r>
            <a:r>
              <a:rPr lang="uk-UA" sz="2200" dirty="0"/>
              <a:t>колекціях . Спочатку безцінні замітки належали </a:t>
            </a:r>
            <a:r>
              <a:rPr lang="uk-UA" sz="2200" dirty="0" smtClean="0"/>
              <a:t>улюбленому </a:t>
            </a:r>
            <a:r>
              <a:rPr lang="uk-UA" sz="2200" dirty="0"/>
              <a:t>учневі майстра , </a:t>
            </a:r>
            <a:r>
              <a:rPr lang="uk-UA" sz="2200" dirty="0" err="1"/>
              <a:t>Франческо</a:t>
            </a:r>
            <a:r>
              <a:rPr lang="uk-UA" sz="2200" dirty="0"/>
              <a:t> </a:t>
            </a:r>
            <a:r>
              <a:rPr lang="uk-UA" sz="2200" dirty="0" err="1"/>
              <a:t>Мельци</a:t>
            </a:r>
            <a:r>
              <a:rPr lang="uk-UA" sz="2200" dirty="0"/>
              <a:t> </a:t>
            </a:r>
            <a:r>
              <a:rPr lang="uk-UA" sz="2200" dirty="0" smtClean="0"/>
              <a:t>, але </a:t>
            </a:r>
            <a:r>
              <a:rPr lang="uk-UA" sz="2200" dirty="0"/>
              <a:t>коли </a:t>
            </a:r>
            <a:r>
              <a:rPr lang="uk-UA" sz="2200" dirty="0" smtClean="0"/>
              <a:t>той </a:t>
            </a:r>
            <a:r>
              <a:rPr lang="uk-UA" sz="2200" dirty="0"/>
              <a:t>помер , рукописи зникли. Окремі фрагменти </a:t>
            </a:r>
            <a:r>
              <a:rPr lang="uk-UA" sz="2200" dirty="0" smtClean="0"/>
              <a:t>почали « спливати </a:t>
            </a:r>
            <a:r>
              <a:rPr lang="uk-UA" sz="2200" dirty="0"/>
              <a:t>» на межі </a:t>
            </a:r>
            <a:r>
              <a:rPr lang="en-US" sz="2200" dirty="0"/>
              <a:t>XVIII -XIX </a:t>
            </a:r>
            <a:r>
              <a:rPr lang="uk-UA" sz="2200" dirty="0"/>
              <a:t>ст. Спочатку </a:t>
            </a:r>
            <a:r>
              <a:rPr lang="uk-UA" sz="2200" dirty="0" smtClean="0"/>
              <a:t>колекціонери не  проявили належного </a:t>
            </a:r>
            <a:r>
              <a:rPr lang="uk-UA" sz="2200" dirty="0"/>
              <a:t>інтересу . Численні власники навіть </a:t>
            </a:r>
            <a:r>
              <a:rPr lang="uk-UA" sz="2200" dirty="0" smtClean="0"/>
              <a:t>не підозрювали </a:t>
            </a:r>
            <a:r>
              <a:rPr lang="uk-UA" sz="2200" dirty="0"/>
              <a:t>, </a:t>
            </a:r>
            <a:r>
              <a:rPr lang="uk-UA" sz="2200" dirty="0" smtClean="0"/>
              <a:t>який скарб потрапив </a:t>
            </a:r>
            <a:r>
              <a:rPr lang="uk-UA" sz="2200" dirty="0"/>
              <a:t>до них </a:t>
            </a:r>
            <a:r>
              <a:rPr lang="uk-UA" sz="2200" dirty="0" smtClean="0"/>
              <a:t>в руки</a:t>
            </a:r>
            <a:r>
              <a:rPr lang="uk-UA" sz="2200" dirty="0"/>
              <a:t>. </a:t>
            </a:r>
          </a:p>
        </p:txBody>
      </p:sp>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2302" y="908720"/>
            <a:ext cx="4057650" cy="5476875"/>
          </a:xfrm>
          <a:prstGeom prst="rect">
            <a:avLst/>
          </a:prstGeom>
          <a:ln>
            <a:noFill/>
          </a:ln>
          <a:effectLst>
            <a:outerShdw blurRad="190500" algn="tl" rotWithShape="0">
              <a:srgbClr val="000000">
                <a:alpha val="70000"/>
              </a:srgbClr>
            </a:outerShdw>
          </a:effectLst>
        </p:spPr>
      </p:pic>
    </p:spTree>
    <p:extLst>
      <p:ext uri="{BB962C8B-B14F-4D97-AF65-F5344CB8AC3E}">
        <p14:creationId xmlns:p14="http://schemas.microsoft.com/office/powerpoint/2010/main" val="343093855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07504" y="692696"/>
            <a:ext cx="4195310" cy="5472608"/>
          </a:xfrm>
          <a:prstGeom prst="rect">
            <a:avLst/>
          </a:prstGeom>
          <a:ln>
            <a:noFill/>
          </a:ln>
          <a:effectLst>
            <a:outerShdw blurRad="190500" algn="tl" rotWithShape="0">
              <a:srgbClr val="000000">
                <a:alpha val="70000"/>
              </a:srgbClr>
            </a:outerShdw>
          </a:effectLst>
        </p:spPr>
      </p:pic>
      <p:sp>
        <p:nvSpPr>
          <p:cNvPr id="4" name="TextBox 3"/>
          <p:cNvSpPr txBox="1"/>
          <p:nvPr/>
        </p:nvSpPr>
        <p:spPr>
          <a:xfrm>
            <a:off x="4427983" y="1424965"/>
            <a:ext cx="4550703" cy="4524315"/>
          </a:xfrm>
          <a:prstGeom prst="rect">
            <a:avLst/>
          </a:prstGeom>
          <a:noFill/>
        </p:spPr>
        <p:txBody>
          <a:bodyPr wrap="square" rtlCol="0">
            <a:spAutoFit/>
          </a:bodyPr>
          <a:lstStyle/>
          <a:p>
            <a:r>
              <a:rPr lang="uk-UA" dirty="0"/>
              <a:t>Але коли вчені встановили авторство , з'ясувалося, що і амбарні книги , і мистецтвознавчі есе, і анатомічні замальовки , і дивні креслення , і дослідження з геології , архітектури , гідравліки, геометрії , філософії , оптики , техніці малюнка - плід однієї людини. Усі записи в щоденниках Леонардо зроблені у дзеркальному зображенні.</a:t>
            </a:r>
          </a:p>
          <a:p>
            <a:endParaRPr lang="uk-UA" dirty="0"/>
          </a:p>
        </p:txBody>
      </p:sp>
    </p:spTree>
    <p:extLst>
      <p:ext uri="{BB962C8B-B14F-4D97-AF65-F5344CB8AC3E}">
        <p14:creationId xmlns:p14="http://schemas.microsoft.com/office/powerpoint/2010/main" val="150592249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p:cNvSpPr>
            <a:spLocks noGrp="1" noChangeArrowheads="1"/>
          </p:cNvSpPr>
          <p:nvPr>
            <p:ph type="title" idx="4294967295"/>
          </p:nvPr>
        </p:nvSpPr>
        <p:spPr>
          <a:xfrm>
            <a:off x="1371600" y="1052513"/>
            <a:ext cx="7772400" cy="1143000"/>
          </a:xfrm>
        </p:spPr>
        <p:txBody>
          <a:bodyPr/>
          <a:lstStyle/>
          <a:p>
            <a:pPr eaLnBrk="1" hangingPunct="1"/>
            <a:r>
              <a:rPr lang="uk-UA" smtClean="0">
                <a:latin typeface="Annabelle" pitchFamily="66" charset="0"/>
              </a:rPr>
              <a:t>Сім </a:t>
            </a:r>
            <a:r>
              <a:rPr lang="en-US" smtClean="0">
                <a:latin typeface="Annabelle" pitchFamily="66" charset="0"/>
              </a:rPr>
              <a:t>’</a:t>
            </a:r>
            <a:r>
              <a:rPr lang="uk-UA" smtClean="0">
                <a:latin typeface="Annabelle" pitchFamily="66" charset="0"/>
              </a:rPr>
              <a:t> я</a:t>
            </a:r>
            <a:endParaRPr lang="ru-RU" smtClean="0">
              <a:latin typeface="Annabelle" pitchFamily="66" charset="0"/>
            </a:endParaRPr>
          </a:p>
        </p:txBody>
      </p:sp>
      <p:sp>
        <p:nvSpPr>
          <p:cNvPr id="2" name="TextBox 1"/>
          <p:cNvSpPr txBox="1"/>
          <p:nvPr/>
        </p:nvSpPr>
        <p:spPr>
          <a:xfrm>
            <a:off x="2123728" y="3068960"/>
            <a:ext cx="6696744" cy="2677656"/>
          </a:xfrm>
          <a:prstGeom prst="rect">
            <a:avLst/>
          </a:prstGeom>
          <a:noFill/>
        </p:spPr>
        <p:txBody>
          <a:bodyPr wrap="square" rtlCol="0">
            <a:spAutoFit/>
          </a:bodyPr>
          <a:lstStyle/>
          <a:p>
            <a:r>
              <a:rPr lang="ru-RU" dirty="0"/>
              <a:t>Коли Леонардо </a:t>
            </a:r>
            <a:r>
              <a:rPr lang="ru-RU" dirty="0" err="1"/>
              <a:t>було</a:t>
            </a:r>
            <a:r>
              <a:rPr lang="ru-RU" dirty="0"/>
              <a:t> 13 </a:t>
            </a:r>
            <a:r>
              <a:rPr lang="ru-RU" dirty="0" err="1"/>
              <a:t>років</a:t>
            </a:r>
            <a:r>
              <a:rPr lang="ru-RU" dirty="0"/>
              <a:t>, </a:t>
            </a:r>
            <a:r>
              <a:rPr lang="ru-RU" dirty="0" err="1"/>
              <a:t>його</a:t>
            </a:r>
            <a:r>
              <a:rPr lang="ru-RU" dirty="0"/>
              <a:t> </a:t>
            </a:r>
            <a:r>
              <a:rPr lang="ru-RU" dirty="0" err="1"/>
              <a:t>мачуха</a:t>
            </a:r>
            <a:r>
              <a:rPr lang="ru-RU" dirty="0"/>
              <a:t> померла при пологах. </a:t>
            </a:r>
            <a:r>
              <a:rPr lang="ru-RU" dirty="0" err="1"/>
              <a:t>Батько</a:t>
            </a:r>
            <a:r>
              <a:rPr lang="ru-RU" dirty="0"/>
              <a:t> </a:t>
            </a:r>
            <a:r>
              <a:rPr lang="ru-RU" dirty="0" err="1"/>
              <a:t>одружувався</a:t>
            </a:r>
            <a:r>
              <a:rPr lang="ru-RU" dirty="0"/>
              <a:t> </a:t>
            </a:r>
            <a:r>
              <a:rPr lang="ru-RU" dirty="0" err="1"/>
              <a:t>вдруге</a:t>
            </a:r>
            <a:r>
              <a:rPr lang="ru-RU" dirty="0"/>
              <a:t> </a:t>
            </a:r>
            <a:r>
              <a:rPr lang="ru-RU" dirty="0" smtClean="0"/>
              <a:t>- </a:t>
            </a:r>
            <a:r>
              <a:rPr lang="ru-RU" dirty="0"/>
              <a:t>і </a:t>
            </a:r>
            <a:r>
              <a:rPr lang="ru-RU" dirty="0" err="1"/>
              <a:t>знову</a:t>
            </a:r>
            <a:r>
              <a:rPr lang="ru-RU" dirty="0"/>
              <a:t> </a:t>
            </a:r>
            <a:r>
              <a:rPr lang="ru-RU" dirty="0" err="1"/>
              <a:t>незабаром</a:t>
            </a:r>
            <a:r>
              <a:rPr lang="ru-RU" dirty="0"/>
              <a:t> </a:t>
            </a:r>
            <a:r>
              <a:rPr lang="ru-RU" dirty="0" err="1"/>
              <a:t>залишився</a:t>
            </a:r>
            <a:r>
              <a:rPr lang="ru-RU" dirty="0"/>
              <a:t> </a:t>
            </a:r>
            <a:r>
              <a:rPr lang="ru-RU" dirty="0" err="1"/>
              <a:t>вдівцем</a:t>
            </a:r>
            <a:r>
              <a:rPr lang="ru-RU" dirty="0"/>
              <a:t>. </a:t>
            </a:r>
            <a:r>
              <a:rPr lang="ru-RU" dirty="0" err="1"/>
              <a:t>Він</a:t>
            </a:r>
            <a:r>
              <a:rPr lang="ru-RU" dirty="0"/>
              <a:t> прожив 67 </a:t>
            </a:r>
            <a:r>
              <a:rPr lang="ru-RU" dirty="0" err="1"/>
              <a:t>років</a:t>
            </a:r>
            <a:r>
              <a:rPr lang="ru-RU" dirty="0"/>
              <a:t>, </a:t>
            </a:r>
            <a:r>
              <a:rPr lang="ru-RU" dirty="0" err="1"/>
              <a:t>був</a:t>
            </a:r>
            <a:r>
              <a:rPr lang="ru-RU" dirty="0"/>
              <a:t> </a:t>
            </a:r>
            <a:r>
              <a:rPr lang="ru-RU" dirty="0" err="1"/>
              <a:t>чотири</a:t>
            </a:r>
            <a:r>
              <a:rPr lang="ru-RU" dirty="0"/>
              <a:t> рази </a:t>
            </a:r>
            <a:r>
              <a:rPr lang="ru-RU" dirty="0" err="1"/>
              <a:t>одружений</a:t>
            </a:r>
            <a:r>
              <a:rPr lang="ru-RU" dirty="0"/>
              <a:t> і </a:t>
            </a:r>
            <a:r>
              <a:rPr lang="ru-RU" dirty="0" err="1"/>
              <a:t>мав</a:t>
            </a:r>
            <a:r>
              <a:rPr lang="ru-RU" dirty="0"/>
              <a:t> 12 </a:t>
            </a:r>
            <a:r>
              <a:rPr lang="ru-RU" dirty="0" err="1"/>
              <a:t>дітей</a:t>
            </a:r>
            <a:r>
              <a:rPr lang="ru-RU" dirty="0"/>
              <a:t>. </a:t>
            </a:r>
            <a:r>
              <a:rPr lang="ru-RU" dirty="0" err="1"/>
              <a:t>Батько</a:t>
            </a:r>
            <a:r>
              <a:rPr lang="ru-RU" dirty="0"/>
              <a:t> </a:t>
            </a:r>
            <a:r>
              <a:rPr lang="ru-RU" dirty="0" err="1"/>
              <a:t>намагався</a:t>
            </a:r>
            <a:r>
              <a:rPr lang="ru-RU" dirty="0"/>
              <a:t> </a:t>
            </a:r>
            <a:r>
              <a:rPr lang="ru-RU" dirty="0" err="1"/>
              <a:t>залучити</a:t>
            </a:r>
            <a:r>
              <a:rPr lang="ru-RU" dirty="0"/>
              <a:t> Леонардо до </a:t>
            </a:r>
            <a:r>
              <a:rPr lang="ru-RU" dirty="0" err="1"/>
              <a:t>сімейної</a:t>
            </a:r>
            <a:r>
              <a:rPr lang="ru-RU" dirty="0"/>
              <a:t> </a:t>
            </a:r>
            <a:r>
              <a:rPr lang="ru-RU" dirty="0" err="1"/>
              <a:t>професії</a:t>
            </a:r>
            <a:r>
              <a:rPr lang="ru-RU" dirty="0"/>
              <a:t>, але </a:t>
            </a:r>
            <a:r>
              <a:rPr lang="ru-RU" dirty="0" err="1"/>
              <a:t>безуспішно</a:t>
            </a:r>
            <a:r>
              <a:rPr lang="ru-RU" dirty="0"/>
              <a:t>: </a:t>
            </a:r>
            <a:r>
              <a:rPr lang="ru-RU" dirty="0" err="1"/>
              <a:t>син</a:t>
            </a:r>
            <a:r>
              <a:rPr lang="ru-RU" dirty="0"/>
              <a:t> не </a:t>
            </a:r>
            <a:r>
              <a:rPr lang="ru-RU" dirty="0" err="1"/>
              <a:t>цікавився</a:t>
            </a:r>
            <a:r>
              <a:rPr lang="ru-RU" dirty="0"/>
              <a:t> законами </a:t>
            </a:r>
            <a:r>
              <a:rPr lang="ru-RU" dirty="0" err="1"/>
              <a:t>суспільства</a:t>
            </a:r>
            <a:r>
              <a:rPr lang="ru-RU" dirty="0"/>
              <a:t>. </a:t>
            </a: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5496" y="620688"/>
            <a:ext cx="9001000" cy="6001643"/>
          </a:xfrm>
          <a:prstGeom prst="rect">
            <a:avLst/>
          </a:prstGeom>
          <a:noFill/>
        </p:spPr>
        <p:txBody>
          <a:bodyPr wrap="square" rtlCol="0">
            <a:spAutoFit/>
          </a:bodyPr>
          <a:lstStyle/>
          <a:p>
            <a:pPr algn="r"/>
            <a:r>
              <a:rPr lang="uk-UA" dirty="0" smtClean="0">
                <a:effectLst>
                  <a:outerShdw blurRad="38100" dist="38100" dir="2700000" algn="tl">
                    <a:srgbClr val="000000">
                      <a:alpha val="43137"/>
                    </a:srgbClr>
                  </a:outerShdw>
                </a:effectLst>
              </a:rPr>
              <a:t>Свій </a:t>
            </a:r>
            <a:r>
              <a:rPr lang="uk-UA" dirty="0"/>
              <a:t>багаторічний досвід виховання молодих живописців </a:t>
            </a:r>
            <a:r>
              <a:rPr lang="uk-UA" dirty="0">
                <a:effectLst>
                  <a:outerShdw blurRad="38100" dist="38100" dir="2700000" algn="tl">
                    <a:srgbClr val="000000">
                      <a:alpha val="43137"/>
                    </a:srgbClr>
                  </a:outerShdw>
                </a:effectLst>
              </a:rPr>
              <a:t>прославлений майстер </a:t>
            </a:r>
            <a:r>
              <a:rPr lang="uk-UA" dirty="0"/>
              <a:t>узагальнив у ряді практичних рекомендацій </a:t>
            </a:r>
            <a:r>
              <a:rPr lang="uk-UA" dirty="0">
                <a:effectLst>
                  <a:outerShdw blurRad="38100" dist="38100" dir="2700000" algn="tl">
                    <a:srgbClr val="000000">
                      <a:alpha val="43137"/>
                    </a:srgbClr>
                  </a:outerShdw>
                </a:effectLst>
              </a:rPr>
              <a:t>. Учень повинен </a:t>
            </a:r>
            <a:r>
              <a:rPr lang="uk-UA" dirty="0"/>
              <a:t>спочатку оволодіти перспективою , досліджувати форми предметів , потім копіювати малюнки майстра , </a:t>
            </a:r>
            <a:endParaRPr lang="uk-UA" dirty="0" smtClean="0"/>
          </a:p>
          <a:p>
            <a:pPr algn="r"/>
            <a:r>
              <a:rPr lang="uk-UA" dirty="0" smtClean="0"/>
              <a:t>малювати </a:t>
            </a:r>
            <a:r>
              <a:rPr lang="uk-UA" dirty="0"/>
              <a:t>з натури , вивчити твори різних художників , </a:t>
            </a:r>
            <a:endParaRPr lang="uk-UA" dirty="0" smtClean="0"/>
          </a:p>
          <a:p>
            <a:pPr algn="r"/>
            <a:r>
              <a:rPr lang="uk-UA" dirty="0" smtClean="0"/>
              <a:t>і </a:t>
            </a:r>
            <a:r>
              <a:rPr lang="uk-UA" dirty="0"/>
              <a:t>тільки після цього прийматися за власне творіння . </a:t>
            </a:r>
            <a:endParaRPr lang="uk-UA" dirty="0" smtClean="0"/>
          </a:p>
          <a:p>
            <a:pPr algn="r"/>
            <a:r>
              <a:rPr lang="uk-UA" dirty="0" smtClean="0"/>
              <a:t>« </a:t>
            </a:r>
            <a:r>
              <a:rPr lang="uk-UA" dirty="0"/>
              <a:t>Навчися перш старанності , ніж швидкості » </a:t>
            </a:r>
            <a:r>
              <a:rPr lang="uk-UA" dirty="0" smtClean="0"/>
              <a:t>, </a:t>
            </a:r>
            <a:r>
              <a:rPr lang="uk-UA" dirty="0"/>
              <a:t>- </a:t>
            </a:r>
            <a:r>
              <a:rPr lang="uk-UA" dirty="0" smtClean="0"/>
              <a:t>радить </a:t>
            </a:r>
          </a:p>
          <a:p>
            <a:pPr algn="r"/>
            <a:r>
              <a:rPr lang="uk-UA" dirty="0" smtClean="0"/>
              <a:t>Леонардо</a:t>
            </a:r>
            <a:r>
              <a:rPr lang="uk-UA" dirty="0"/>
              <a:t>. Майстер рекомендує розвивати пам'ять </a:t>
            </a:r>
            <a:endParaRPr lang="uk-UA" dirty="0" smtClean="0"/>
          </a:p>
          <a:p>
            <a:pPr algn="r"/>
            <a:r>
              <a:rPr lang="uk-UA" dirty="0" smtClean="0"/>
              <a:t>і </a:t>
            </a:r>
            <a:r>
              <a:rPr lang="uk-UA" dirty="0"/>
              <a:t>особливо фантазію , спонукаючи вдивлятися в </a:t>
            </a:r>
            <a:r>
              <a:rPr lang="uk-UA" dirty="0" smtClean="0"/>
              <a:t>неясні</a:t>
            </a:r>
          </a:p>
          <a:p>
            <a:pPr algn="r"/>
            <a:r>
              <a:rPr lang="uk-UA" dirty="0" smtClean="0"/>
              <a:t> </a:t>
            </a:r>
            <a:r>
              <a:rPr lang="uk-UA" dirty="0"/>
              <a:t>контури полум'я і знаходити в них нові , дивовижні форми. Леонардо закликає живописця досліджувати природу , щоб не уподібнитися дзеркала, яке відображає предмети , не володіючи знанням про них. Учитель створив «рецепти» зображення обличчя , фігури , одягу , тварин , дерев , неба , дощу. Крім естетичних принципів великого майстра , його записки містять мудрі життєві поради молодим художникам.</a:t>
            </a:r>
          </a:p>
        </p:txBody>
      </p:sp>
    </p:spTree>
    <p:extLst>
      <p:ext uri="{BB962C8B-B14F-4D97-AF65-F5344CB8AC3E}">
        <p14:creationId xmlns:p14="http://schemas.microsoft.com/office/powerpoint/2010/main" val="222647335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2876872" y="1052736"/>
            <a:ext cx="5943600" cy="1143000"/>
          </a:xfrm>
        </p:spPr>
        <p:txBody>
          <a:bodyPr/>
          <a:lstStyle/>
          <a:p>
            <a:r>
              <a:rPr lang="uk-UA" dirty="0" smtClean="0"/>
              <a:t>Після </a:t>
            </a:r>
            <a:r>
              <a:rPr lang="uk-UA" dirty="0"/>
              <a:t>Л</a:t>
            </a:r>
            <a:r>
              <a:rPr lang="uk-UA" dirty="0" smtClean="0"/>
              <a:t>еонардо</a:t>
            </a:r>
            <a:endParaRPr lang="uk-UA" dirty="0"/>
          </a:p>
        </p:txBody>
      </p:sp>
      <p:sp>
        <p:nvSpPr>
          <p:cNvPr id="3" name="TextBox 2"/>
          <p:cNvSpPr txBox="1"/>
          <p:nvPr/>
        </p:nvSpPr>
        <p:spPr>
          <a:xfrm>
            <a:off x="467544" y="2595676"/>
            <a:ext cx="8568952" cy="3785652"/>
          </a:xfrm>
          <a:prstGeom prst="rect">
            <a:avLst/>
          </a:prstGeom>
          <a:noFill/>
        </p:spPr>
        <p:txBody>
          <a:bodyPr wrap="square" rtlCol="0">
            <a:spAutoFit/>
          </a:bodyPr>
          <a:lstStyle/>
          <a:p>
            <a:pPr algn="r"/>
            <a:r>
              <a:rPr lang="ru-RU" sz="2000" dirty="0"/>
              <a:t>У 1485 </a:t>
            </a:r>
            <a:r>
              <a:rPr lang="ru-RU" sz="2000" dirty="0" err="1"/>
              <a:t>році</a:t>
            </a:r>
            <a:r>
              <a:rPr lang="ru-RU" sz="2000" dirty="0"/>
              <a:t>, </a:t>
            </a:r>
            <a:r>
              <a:rPr lang="ru-RU" sz="2000" dirty="0" err="1"/>
              <a:t>після</a:t>
            </a:r>
            <a:r>
              <a:rPr lang="ru-RU" sz="2000" dirty="0"/>
              <a:t> </a:t>
            </a:r>
            <a:r>
              <a:rPr lang="ru-RU" sz="2000" dirty="0" err="1" smtClean="0"/>
              <a:t>страшної</a:t>
            </a:r>
            <a:r>
              <a:rPr lang="ru-RU" sz="2000" dirty="0" smtClean="0"/>
              <a:t> </a:t>
            </a:r>
            <a:r>
              <a:rPr lang="ru-RU" sz="2000" dirty="0" err="1"/>
              <a:t>епідемії</a:t>
            </a:r>
            <a:r>
              <a:rPr lang="ru-RU" sz="2000" dirty="0"/>
              <a:t> </a:t>
            </a:r>
            <a:r>
              <a:rPr lang="ru-RU" sz="2000" dirty="0" err="1" smtClean="0"/>
              <a:t>чуми</a:t>
            </a:r>
            <a:r>
              <a:rPr lang="ru-RU" sz="2000" dirty="0" smtClean="0"/>
              <a:t> </a:t>
            </a:r>
            <a:r>
              <a:rPr lang="ru-RU" sz="2000" dirty="0"/>
              <a:t>в </a:t>
            </a:r>
            <a:r>
              <a:rPr lang="ru-RU" sz="2000" dirty="0" err="1"/>
              <a:t>Мілані</a:t>
            </a:r>
            <a:r>
              <a:rPr lang="ru-RU" sz="2000" dirty="0"/>
              <a:t> </a:t>
            </a:r>
            <a:r>
              <a:rPr lang="ru-RU" sz="2000" dirty="0" smtClean="0"/>
              <a:t>,</a:t>
            </a:r>
          </a:p>
          <a:p>
            <a:pPr algn="r"/>
            <a:r>
              <a:rPr lang="ru-RU" sz="2000" dirty="0" smtClean="0"/>
              <a:t>Леонардо </a:t>
            </a:r>
            <a:r>
              <a:rPr lang="ru-RU" sz="2000" dirty="0" err="1"/>
              <a:t>запропонував</a:t>
            </a:r>
            <a:r>
              <a:rPr lang="ru-RU" sz="2000" dirty="0"/>
              <a:t> </a:t>
            </a:r>
            <a:r>
              <a:rPr lang="ru-RU" sz="2000" dirty="0" err="1"/>
              <a:t>владі</a:t>
            </a:r>
            <a:r>
              <a:rPr lang="ru-RU" sz="2000" dirty="0"/>
              <a:t> проект </a:t>
            </a:r>
            <a:r>
              <a:rPr lang="ru-RU" sz="2000" dirty="0" err="1"/>
              <a:t>ідеального</a:t>
            </a:r>
            <a:r>
              <a:rPr lang="ru-RU" sz="2000" dirty="0"/>
              <a:t> </a:t>
            </a:r>
            <a:r>
              <a:rPr lang="ru-RU" sz="2000" dirty="0" err="1"/>
              <a:t>міста</a:t>
            </a:r>
            <a:r>
              <a:rPr lang="ru-RU" sz="2000" dirty="0"/>
              <a:t> з </a:t>
            </a:r>
            <a:r>
              <a:rPr lang="ru-RU" sz="2000" dirty="0" err="1"/>
              <a:t>певними</a:t>
            </a:r>
            <a:r>
              <a:rPr lang="ru-RU" sz="2000" dirty="0"/>
              <a:t> </a:t>
            </a:r>
            <a:endParaRPr lang="ru-RU" sz="2000" dirty="0" smtClean="0"/>
          </a:p>
          <a:p>
            <a:pPr algn="r"/>
            <a:r>
              <a:rPr lang="ru-RU" sz="2000" dirty="0" smtClean="0"/>
              <a:t>параметрами </a:t>
            </a:r>
            <a:r>
              <a:rPr lang="ru-RU" sz="2000" dirty="0"/>
              <a:t>, </a:t>
            </a:r>
            <a:r>
              <a:rPr lang="ru-RU" sz="2000" dirty="0" err="1"/>
              <a:t>плануванням</a:t>
            </a:r>
            <a:r>
              <a:rPr lang="ru-RU" sz="2000" dirty="0"/>
              <a:t> і </a:t>
            </a:r>
            <a:r>
              <a:rPr lang="ru-RU" sz="2000" dirty="0" err="1"/>
              <a:t>каналізаційною</a:t>
            </a:r>
            <a:r>
              <a:rPr lang="ru-RU" sz="2000" dirty="0"/>
              <a:t> системою </a:t>
            </a:r>
            <a:r>
              <a:rPr lang="ru-RU" sz="2000" dirty="0" smtClean="0"/>
              <a:t>.</a:t>
            </a:r>
          </a:p>
          <a:p>
            <a:pPr algn="r"/>
            <a:r>
              <a:rPr lang="ru-RU" sz="2000" dirty="0" smtClean="0"/>
              <a:t> </a:t>
            </a:r>
            <a:r>
              <a:rPr lang="ru-RU" sz="2000" dirty="0" err="1"/>
              <a:t>Міланський</a:t>
            </a:r>
            <a:r>
              <a:rPr lang="ru-RU" sz="2000" dirty="0"/>
              <a:t>  </a:t>
            </a:r>
            <a:r>
              <a:rPr lang="ru-RU" sz="2000" dirty="0" smtClean="0"/>
              <a:t>герцог </a:t>
            </a:r>
            <a:r>
              <a:rPr lang="ru-RU" sz="2000" dirty="0" err="1"/>
              <a:t>Лодовіко</a:t>
            </a:r>
            <a:r>
              <a:rPr lang="ru-RU" sz="2000" dirty="0"/>
              <a:t> </a:t>
            </a:r>
            <a:r>
              <a:rPr lang="ru-RU" sz="2000" dirty="0" err="1"/>
              <a:t>Сфорца</a:t>
            </a:r>
            <a:r>
              <a:rPr lang="ru-RU" sz="2000" dirty="0"/>
              <a:t> </a:t>
            </a:r>
            <a:r>
              <a:rPr lang="ru-RU" sz="2000" dirty="0" err="1"/>
              <a:t>відхилив</a:t>
            </a:r>
            <a:r>
              <a:rPr lang="ru-RU" sz="2000" dirty="0"/>
              <a:t> проект. </a:t>
            </a:r>
            <a:r>
              <a:rPr lang="ru-RU" sz="2000" dirty="0" err="1"/>
              <a:t>Пройшли</a:t>
            </a:r>
            <a:r>
              <a:rPr lang="ru-RU" sz="2000" dirty="0"/>
              <a:t> </a:t>
            </a:r>
            <a:endParaRPr lang="ru-RU" sz="2000" dirty="0" smtClean="0"/>
          </a:p>
          <a:p>
            <a:pPr algn="r"/>
            <a:r>
              <a:rPr lang="ru-RU" sz="2000" dirty="0" err="1" smtClean="0"/>
              <a:t>століття</a:t>
            </a:r>
            <a:r>
              <a:rPr lang="ru-RU" sz="2000" dirty="0"/>
              <a:t>, і  </a:t>
            </a:r>
            <a:r>
              <a:rPr lang="ru-RU" sz="2000" dirty="0" err="1" smtClean="0"/>
              <a:t>влада</a:t>
            </a:r>
            <a:r>
              <a:rPr lang="ru-RU" sz="2000" dirty="0" smtClean="0"/>
              <a:t> </a:t>
            </a:r>
            <a:r>
              <a:rPr lang="ru-RU" sz="2000" dirty="0"/>
              <a:t>Лондона </a:t>
            </a:r>
            <a:r>
              <a:rPr lang="ru-RU" sz="2000" dirty="0" err="1" smtClean="0"/>
              <a:t>визнала</a:t>
            </a:r>
            <a:r>
              <a:rPr lang="ru-RU" sz="2000" dirty="0" smtClean="0"/>
              <a:t> </a:t>
            </a:r>
            <a:r>
              <a:rPr lang="ru-RU" sz="2000" dirty="0"/>
              <a:t>план Леонардо </a:t>
            </a:r>
            <a:r>
              <a:rPr lang="ru-RU" sz="2000" dirty="0" err="1"/>
              <a:t>досконалою</a:t>
            </a:r>
            <a:r>
              <a:rPr lang="ru-RU" sz="2000" dirty="0"/>
              <a:t> основою для </a:t>
            </a:r>
            <a:endParaRPr lang="ru-RU" sz="2000" dirty="0" smtClean="0"/>
          </a:p>
          <a:p>
            <a:pPr algn="r"/>
            <a:r>
              <a:rPr lang="ru-RU" sz="2000" dirty="0" err="1" smtClean="0"/>
              <a:t>подальшої</a:t>
            </a:r>
            <a:r>
              <a:rPr lang="ru-RU" sz="2000" dirty="0" smtClean="0"/>
              <a:t> </a:t>
            </a:r>
            <a:r>
              <a:rPr lang="ru-RU" sz="2000" dirty="0" err="1"/>
              <a:t>забудови</a:t>
            </a:r>
            <a:r>
              <a:rPr lang="ru-RU" sz="2000" dirty="0"/>
              <a:t> </a:t>
            </a:r>
            <a:r>
              <a:rPr lang="ru-RU" sz="2000" dirty="0" err="1" smtClean="0"/>
              <a:t>міста</a:t>
            </a:r>
            <a:r>
              <a:rPr lang="ru-RU" sz="2000" dirty="0" smtClean="0"/>
              <a:t>. </a:t>
            </a:r>
            <a:r>
              <a:rPr lang="ru-RU" sz="2000" dirty="0"/>
              <a:t>У </a:t>
            </a:r>
            <a:r>
              <a:rPr lang="ru-RU" sz="2000" dirty="0" err="1"/>
              <a:t>сучасній</a:t>
            </a:r>
            <a:r>
              <a:rPr lang="ru-RU" sz="2000" dirty="0"/>
              <a:t> </a:t>
            </a:r>
            <a:r>
              <a:rPr lang="ru-RU" sz="2000" dirty="0" err="1"/>
              <a:t>Норвегії</a:t>
            </a:r>
            <a:r>
              <a:rPr lang="ru-RU" sz="2000" dirty="0"/>
              <a:t> </a:t>
            </a:r>
            <a:r>
              <a:rPr lang="ru-RU" sz="2000" dirty="0" err="1"/>
              <a:t>знаходиться</a:t>
            </a:r>
            <a:r>
              <a:rPr lang="ru-RU" sz="2000" dirty="0"/>
              <a:t> </a:t>
            </a:r>
            <a:r>
              <a:rPr lang="ru-RU" sz="2000" dirty="0" err="1"/>
              <a:t>діючий</a:t>
            </a:r>
            <a:r>
              <a:rPr lang="ru-RU" sz="2000" dirty="0"/>
              <a:t> </a:t>
            </a:r>
            <a:r>
              <a:rPr lang="ru-RU" sz="2000" dirty="0" err="1"/>
              <a:t>міст</a:t>
            </a:r>
            <a:r>
              <a:rPr lang="ru-RU" sz="2000" dirty="0"/>
              <a:t> , </a:t>
            </a:r>
            <a:r>
              <a:rPr lang="ru-RU" sz="2000" dirty="0" err="1"/>
              <a:t>створений</a:t>
            </a:r>
            <a:r>
              <a:rPr lang="ru-RU" sz="2000" dirty="0"/>
              <a:t> за проектом Леонардо да </a:t>
            </a:r>
            <a:r>
              <a:rPr lang="ru-RU" sz="2000" dirty="0" err="1"/>
              <a:t>Вінчі</a:t>
            </a:r>
            <a:r>
              <a:rPr lang="ru-RU" sz="2000" dirty="0"/>
              <a:t>. </a:t>
            </a:r>
            <a:r>
              <a:rPr lang="ru-RU" sz="2000" dirty="0" err="1"/>
              <a:t>Випробування</a:t>
            </a:r>
            <a:r>
              <a:rPr lang="ru-RU" sz="2000" dirty="0"/>
              <a:t> </a:t>
            </a:r>
            <a:r>
              <a:rPr lang="ru-RU" sz="2000" dirty="0" err="1"/>
              <a:t>парашутів</a:t>
            </a:r>
            <a:r>
              <a:rPr lang="ru-RU" sz="2000" dirty="0"/>
              <a:t> і </a:t>
            </a:r>
            <a:r>
              <a:rPr lang="ru-RU" sz="2000" dirty="0" err="1"/>
              <a:t>дельтапланів</a:t>
            </a:r>
            <a:r>
              <a:rPr lang="ru-RU" sz="2000" dirty="0"/>
              <a:t> , </a:t>
            </a:r>
            <a:r>
              <a:rPr lang="ru-RU" sz="2000" dirty="0" err="1"/>
              <a:t>виконаних</a:t>
            </a:r>
            <a:r>
              <a:rPr lang="ru-RU" sz="2000" dirty="0"/>
              <a:t> за </a:t>
            </a:r>
            <a:r>
              <a:rPr lang="ru-RU" sz="2000" dirty="0" err="1"/>
              <a:t>ескізами</a:t>
            </a:r>
            <a:r>
              <a:rPr lang="ru-RU" sz="2000" dirty="0"/>
              <a:t> </a:t>
            </a:r>
            <a:r>
              <a:rPr lang="ru-RU" sz="2000" dirty="0" err="1"/>
              <a:t>майстра</a:t>
            </a:r>
            <a:r>
              <a:rPr lang="ru-RU" sz="2000" dirty="0"/>
              <a:t> , </a:t>
            </a:r>
            <a:r>
              <a:rPr lang="ru-RU" sz="2000" dirty="0" err="1"/>
              <a:t>підтвердили</a:t>
            </a:r>
            <a:r>
              <a:rPr lang="ru-RU" sz="2000" dirty="0"/>
              <a:t> , </a:t>
            </a:r>
            <a:r>
              <a:rPr lang="ru-RU" sz="2000" dirty="0" err="1"/>
              <a:t>що</a:t>
            </a:r>
            <a:r>
              <a:rPr lang="ru-RU" sz="2000" dirty="0"/>
              <a:t> </a:t>
            </a:r>
            <a:r>
              <a:rPr lang="ru-RU" sz="2000" dirty="0" err="1"/>
              <a:t>тільки</a:t>
            </a:r>
            <a:r>
              <a:rPr lang="ru-RU" sz="2000" dirty="0"/>
              <a:t> </a:t>
            </a:r>
            <a:r>
              <a:rPr lang="ru-RU" sz="2000" dirty="0" err="1"/>
              <a:t>недосконалість</a:t>
            </a:r>
            <a:r>
              <a:rPr lang="ru-RU" sz="2000" dirty="0"/>
              <a:t> </a:t>
            </a:r>
            <a:r>
              <a:rPr lang="ru-RU" sz="2000" dirty="0" err="1"/>
              <a:t>матеріалів</a:t>
            </a:r>
            <a:r>
              <a:rPr lang="ru-RU" sz="2000" dirty="0"/>
              <a:t> не дозволив </a:t>
            </a:r>
            <a:r>
              <a:rPr lang="ru-RU" sz="2000" dirty="0" err="1"/>
              <a:t>йому</a:t>
            </a:r>
            <a:r>
              <a:rPr lang="ru-RU" sz="2000" dirty="0"/>
              <a:t> </a:t>
            </a:r>
            <a:r>
              <a:rPr lang="ru-RU" sz="2000" dirty="0" err="1"/>
              <a:t>піднятися</a:t>
            </a:r>
            <a:r>
              <a:rPr lang="ru-RU" sz="2000" dirty="0"/>
              <a:t> в </a:t>
            </a:r>
            <a:r>
              <a:rPr lang="ru-RU" sz="2000" dirty="0" smtClean="0"/>
              <a:t>небо. </a:t>
            </a:r>
            <a:r>
              <a:rPr lang="ru-RU" sz="2000" dirty="0"/>
              <a:t>У </a:t>
            </a:r>
            <a:r>
              <a:rPr lang="ru-RU" sz="2000" dirty="0" err="1"/>
              <a:t>римському</a:t>
            </a:r>
            <a:r>
              <a:rPr lang="ru-RU" sz="2000" dirty="0"/>
              <a:t> </a:t>
            </a:r>
            <a:r>
              <a:rPr lang="ru-RU" sz="2000" dirty="0" err="1"/>
              <a:t>аеропорту</a:t>
            </a:r>
            <a:r>
              <a:rPr lang="ru-RU" sz="2000" dirty="0"/>
              <a:t> , </a:t>
            </a:r>
            <a:r>
              <a:rPr lang="ru-RU" sz="2000" dirty="0" err="1"/>
              <a:t>що</a:t>
            </a:r>
            <a:r>
              <a:rPr lang="ru-RU" sz="2000" dirty="0"/>
              <a:t> носить </a:t>
            </a:r>
            <a:r>
              <a:rPr lang="ru-RU" sz="2000" dirty="0" err="1"/>
              <a:t>ім'я</a:t>
            </a:r>
            <a:r>
              <a:rPr lang="ru-RU" sz="2000" dirty="0"/>
              <a:t> Леонардо да </a:t>
            </a:r>
            <a:r>
              <a:rPr lang="ru-RU" sz="2000" dirty="0" err="1"/>
              <a:t>Вінчі</a:t>
            </a:r>
            <a:r>
              <a:rPr lang="ru-RU" sz="2000" dirty="0"/>
              <a:t> , </a:t>
            </a:r>
            <a:r>
              <a:rPr lang="ru-RU" sz="2000" dirty="0" err="1"/>
              <a:t>встановлена</a:t>
            </a:r>
            <a:r>
              <a:rPr lang="ru-RU" sz="2000" dirty="0"/>
              <a:t> ​​</a:t>
            </a:r>
            <a:r>
              <a:rPr lang="ru-RU" sz="2000" dirty="0" err="1"/>
              <a:t>велетенська</a:t>
            </a:r>
            <a:r>
              <a:rPr lang="ru-RU" sz="2000" dirty="0"/>
              <a:t> , </a:t>
            </a:r>
            <a:r>
              <a:rPr lang="ru-RU" sz="2000" dirty="0" err="1"/>
              <a:t>що</a:t>
            </a:r>
            <a:r>
              <a:rPr lang="ru-RU" sz="2000" dirty="0"/>
              <a:t> </a:t>
            </a:r>
            <a:r>
              <a:rPr lang="ru-RU" sz="2000" dirty="0" err="1"/>
              <a:t>йде</a:t>
            </a:r>
            <a:r>
              <a:rPr lang="ru-RU" sz="2000" dirty="0"/>
              <a:t> в небо статуя </a:t>
            </a:r>
            <a:r>
              <a:rPr lang="ru-RU" sz="2000" dirty="0" err="1"/>
              <a:t>вченого</a:t>
            </a:r>
            <a:r>
              <a:rPr lang="ru-RU" sz="2000" dirty="0"/>
              <a:t> з </a:t>
            </a:r>
            <a:r>
              <a:rPr lang="ru-RU" sz="2000" dirty="0" err="1"/>
              <a:t>моделлю</a:t>
            </a:r>
            <a:r>
              <a:rPr lang="ru-RU" sz="2000" dirty="0"/>
              <a:t> </a:t>
            </a:r>
            <a:r>
              <a:rPr lang="ru-RU" sz="2000" dirty="0" err="1"/>
              <a:t>вертольота</a:t>
            </a:r>
            <a:r>
              <a:rPr lang="ru-RU" sz="2000" dirty="0"/>
              <a:t> в руках. « Не </a:t>
            </a:r>
            <a:r>
              <a:rPr lang="ru-RU" sz="2000" dirty="0" err="1"/>
              <a:t>оглядайся</a:t>
            </a:r>
            <a:r>
              <a:rPr lang="ru-RU" sz="2000" dirty="0"/>
              <a:t> той, </a:t>
            </a:r>
            <a:r>
              <a:rPr lang="ru-RU" sz="2000" dirty="0" err="1"/>
              <a:t>хто</a:t>
            </a:r>
            <a:r>
              <a:rPr lang="ru-RU" sz="2000" dirty="0"/>
              <a:t> </a:t>
            </a:r>
            <a:r>
              <a:rPr lang="ru-RU" sz="2000" dirty="0" err="1"/>
              <a:t>спрямований</a:t>
            </a:r>
            <a:r>
              <a:rPr lang="ru-RU" sz="2000" dirty="0"/>
              <a:t> до </a:t>
            </a:r>
            <a:r>
              <a:rPr lang="ru-RU" sz="2000" dirty="0" err="1"/>
              <a:t>зірки</a:t>
            </a:r>
            <a:r>
              <a:rPr lang="ru-RU" sz="2000" dirty="0"/>
              <a:t> » , - писав Леонардо</a:t>
            </a:r>
            <a:r>
              <a:rPr lang="ru-RU" sz="1800" dirty="0"/>
              <a:t>.</a:t>
            </a:r>
            <a:endParaRPr lang="uk-UA" sz="1800" dirty="0"/>
          </a:p>
        </p:txBody>
      </p:sp>
    </p:spTree>
    <p:extLst>
      <p:ext uri="{BB962C8B-B14F-4D97-AF65-F5344CB8AC3E}">
        <p14:creationId xmlns:p14="http://schemas.microsoft.com/office/powerpoint/2010/main" val="3820291493"/>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Рисунок 2"/>
          <p:cNvPicPr>
            <a:picLocks noChangeAspect="1"/>
          </p:cNvPicPr>
          <p:nvPr/>
        </p:nvPicPr>
        <p:blipFill>
          <a:blip r:embed="rId2">
            <a:extLst>
              <a:ext uri="{BEBA8EAE-BF5A-486C-A8C5-ECC9F3942E4B}">
                <a14:imgProps xmlns:a14="http://schemas.microsoft.com/office/drawing/2010/main">
                  <a14:imgLayer r:embed="rId3">
                    <a14:imgEffect>
                      <a14:sharpenSoften amount="25000"/>
                    </a14:imgEffect>
                  </a14:imgLayer>
                </a14:imgProps>
              </a:ext>
              <a:ext uri="{28A0092B-C50C-407E-A947-70E740481C1C}">
                <a14:useLocalDpi xmlns:a14="http://schemas.microsoft.com/office/drawing/2010/main" val="0"/>
              </a:ext>
            </a:extLst>
          </a:blip>
          <a:stretch>
            <a:fillRect/>
          </a:stretch>
        </p:blipFill>
        <p:spPr>
          <a:xfrm>
            <a:off x="18865" y="-4665"/>
            <a:ext cx="3101414" cy="3773480"/>
          </a:xfrm>
          <a:prstGeom prst="rect">
            <a:avLst/>
          </a:prstGeom>
        </p:spPr>
      </p:pic>
      <p:pic>
        <p:nvPicPr>
          <p:cNvPr id="5" name="Рисунок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120279" y="8924"/>
            <a:ext cx="6042682" cy="3759891"/>
          </a:xfrm>
          <a:prstGeom prst="rect">
            <a:avLst/>
          </a:prstGeom>
        </p:spPr>
      </p:pic>
      <p:sp>
        <p:nvSpPr>
          <p:cNvPr id="6" name="TextBox 5"/>
          <p:cNvSpPr txBox="1"/>
          <p:nvPr/>
        </p:nvSpPr>
        <p:spPr>
          <a:xfrm>
            <a:off x="526640" y="4760416"/>
            <a:ext cx="7056784" cy="707886"/>
          </a:xfrm>
          <a:prstGeom prst="rect">
            <a:avLst/>
          </a:prstGeom>
          <a:noFill/>
        </p:spPr>
        <p:txBody>
          <a:bodyPr wrap="square" rtlCol="0">
            <a:spAutoFit/>
          </a:bodyPr>
          <a:lstStyle/>
          <a:p>
            <a:r>
              <a:rPr lang="uk-UA" sz="4000" dirty="0" smtClean="0"/>
              <a:t>Дякуємо за увагу )</a:t>
            </a:r>
            <a:endParaRPr lang="uk-UA" sz="4000" dirty="0"/>
          </a:p>
        </p:txBody>
      </p:sp>
      <p:pic>
        <p:nvPicPr>
          <p:cNvPr id="7" name="Рисунок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22848" y="3768815"/>
            <a:ext cx="3121152" cy="3032760"/>
          </a:xfrm>
          <a:prstGeom prst="rect">
            <a:avLst/>
          </a:prstGeom>
        </p:spPr>
      </p:pic>
    </p:spTree>
    <p:extLst>
      <p:ext uri="{BB962C8B-B14F-4D97-AF65-F5344CB8AC3E}">
        <p14:creationId xmlns:p14="http://schemas.microsoft.com/office/powerpoint/2010/main" val="46209404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p:cNvSpPr>
            <a:spLocks noGrp="1" noChangeArrowheads="1"/>
          </p:cNvSpPr>
          <p:nvPr>
            <p:ph type="title" idx="4294967295"/>
          </p:nvPr>
        </p:nvSpPr>
        <p:spPr>
          <a:xfrm>
            <a:off x="900113" y="1196975"/>
            <a:ext cx="7772400" cy="1143000"/>
          </a:xfrm>
        </p:spPr>
        <p:txBody>
          <a:bodyPr/>
          <a:lstStyle/>
          <a:p>
            <a:pPr eaLnBrk="1" hangingPunct="1"/>
            <a:r>
              <a:rPr lang="uk-UA" smtClean="0">
                <a:latin typeface="Annabelle" pitchFamily="66" charset="0"/>
              </a:rPr>
              <a:t>Ім</a:t>
            </a:r>
            <a:r>
              <a:rPr lang="en-US" smtClean="0">
                <a:latin typeface="Annabelle" pitchFamily="66" charset="0"/>
              </a:rPr>
              <a:t>’</a:t>
            </a:r>
            <a:r>
              <a:rPr lang="ru-RU" smtClean="0">
                <a:latin typeface="Annabelle" pitchFamily="66" charset="0"/>
              </a:rPr>
              <a:t>я</a:t>
            </a:r>
          </a:p>
        </p:txBody>
      </p:sp>
      <p:sp>
        <p:nvSpPr>
          <p:cNvPr id="18434" name="Rectangle 4"/>
          <p:cNvSpPr>
            <a:spLocks noChangeArrowheads="1"/>
          </p:cNvSpPr>
          <p:nvPr/>
        </p:nvSpPr>
        <p:spPr bwMode="auto">
          <a:xfrm>
            <a:off x="2124075" y="2997200"/>
            <a:ext cx="6048375" cy="2308324"/>
          </a:xfrm>
          <a:prstGeom prst="rect">
            <a:avLst/>
          </a:prstGeom>
          <a:noFill/>
          <a:ln w="9525">
            <a:noFill/>
            <a:miter lim="800000"/>
            <a:headEnd/>
            <a:tailEnd/>
          </a:ln>
        </p:spPr>
        <p:txBody>
          <a:bodyPr>
            <a:spAutoFit/>
          </a:bodyPr>
          <a:lstStyle/>
          <a:p>
            <a:r>
              <a:rPr lang="uk-UA" dirty="0">
                <a:solidFill>
                  <a:srgbClr val="663300"/>
                </a:solidFill>
              </a:rPr>
              <a:t>Леонардо не мав прізвища в сучасному </a:t>
            </a:r>
            <a:r>
              <a:rPr lang="uk-UA" dirty="0" smtClean="0">
                <a:solidFill>
                  <a:srgbClr val="663300"/>
                </a:solidFill>
              </a:rPr>
              <a:t>сенсі: </a:t>
            </a:r>
            <a:r>
              <a:rPr lang="uk-UA" dirty="0">
                <a:solidFill>
                  <a:srgbClr val="663300"/>
                </a:solidFill>
              </a:rPr>
              <a:t>«да Вінчі» означає </a:t>
            </a:r>
            <a:r>
              <a:rPr lang="uk-UA" dirty="0" smtClean="0">
                <a:solidFill>
                  <a:srgbClr val="663300"/>
                </a:solidFill>
              </a:rPr>
              <a:t>«родом </a:t>
            </a:r>
            <a:r>
              <a:rPr lang="uk-UA" dirty="0">
                <a:solidFill>
                  <a:srgbClr val="663300"/>
                </a:solidFill>
              </a:rPr>
              <a:t>з містечка Вінчі». Повне його ім'я – </a:t>
            </a:r>
            <a:r>
              <a:rPr lang="en-US" dirty="0">
                <a:solidFill>
                  <a:srgbClr val="663300"/>
                </a:solidFill>
              </a:rPr>
              <a:t>Leonardo di </a:t>
            </a:r>
            <a:r>
              <a:rPr lang="en-US" dirty="0" err="1">
                <a:solidFill>
                  <a:srgbClr val="663300"/>
                </a:solidFill>
              </a:rPr>
              <a:t>ser</a:t>
            </a:r>
            <a:r>
              <a:rPr lang="en-US" dirty="0">
                <a:solidFill>
                  <a:srgbClr val="663300"/>
                </a:solidFill>
              </a:rPr>
              <a:t> </a:t>
            </a:r>
            <a:r>
              <a:rPr lang="en-US" dirty="0" err="1">
                <a:solidFill>
                  <a:srgbClr val="663300"/>
                </a:solidFill>
              </a:rPr>
              <a:t>Piero</a:t>
            </a:r>
            <a:r>
              <a:rPr lang="en-US" dirty="0">
                <a:solidFill>
                  <a:srgbClr val="663300"/>
                </a:solidFill>
              </a:rPr>
              <a:t> da Vinci, </a:t>
            </a:r>
            <a:r>
              <a:rPr lang="uk-UA" dirty="0">
                <a:solidFill>
                  <a:srgbClr val="663300"/>
                </a:solidFill>
              </a:rPr>
              <a:t>тобто «Леонардо, син пана </a:t>
            </a:r>
            <a:r>
              <a:rPr lang="uk-UA" dirty="0" err="1">
                <a:solidFill>
                  <a:srgbClr val="663300"/>
                </a:solidFill>
              </a:rPr>
              <a:t>П'єро</a:t>
            </a:r>
            <a:r>
              <a:rPr lang="uk-UA" dirty="0">
                <a:solidFill>
                  <a:srgbClr val="663300"/>
                </a:solidFill>
              </a:rPr>
              <a:t> з Вінчі».</a:t>
            </a:r>
            <a:br>
              <a:rPr lang="uk-UA" dirty="0">
                <a:solidFill>
                  <a:srgbClr val="663300"/>
                </a:solidFill>
              </a:rPr>
            </a:br>
            <a:endParaRPr lang="ru-RU" dirty="0">
              <a:solidFill>
                <a:srgbClr val="663300"/>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idx="4294967295"/>
          </p:nvPr>
        </p:nvSpPr>
        <p:spPr>
          <a:xfrm>
            <a:off x="1371600" y="1125538"/>
            <a:ext cx="7772400" cy="1143000"/>
          </a:xfrm>
        </p:spPr>
        <p:txBody>
          <a:bodyPr/>
          <a:lstStyle/>
          <a:p>
            <a:pPr eaLnBrk="1" hangingPunct="1"/>
            <a:r>
              <a:rPr lang="uk-UA" smtClean="0">
                <a:latin typeface="Annabelle" pitchFamily="66" charset="0"/>
              </a:rPr>
              <a:t>Затримання</a:t>
            </a:r>
            <a:endParaRPr lang="ru-RU" smtClean="0">
              <a:latin typeface="Annabelle" pitchFamily="66" charset="0"/>
            </a:endParaRPr>
          </a:p>
        </p:txBody>
      </p:sp>
      <p:sp>
        <p:nvSpPr>
          <p:cNvPr id="2" name="TextBox 1"/>
          <p:cNvSpPr txBox="1"/>
          <p:nvPr/>
        </p:nvSpPr>
        <p:spPr>
          <a:xfrm>
            <a:off x="1763688" y="3140968"/>
            <a:ext cx="7128792" cy="3416320"/>
          </a:xfrm>
          <a:prstGeom prst="rect">
            <a:avLst/>
          </a:prstGeom>
          <a:noFill/>
        </p:spPr>
        <p:txBody>
          <a:bodyPr wrap="square" rtlCol="0">
            <a:spAutoFit/>
          </a:bodyPr>
          <a:lstStyle/>
          <a:p>
            <a:r>
              <a:rPr lang="ru-RU" dirty="0"/>
              <a:t>У </a:t>
            </a:r>
            <a:r>
              <a:rPr lang="ru-RU" dirty="0" err="1"/>
              <a:t>віці</a:t>
            </a:r>
            <a:r>
              <a:rPr lang="ru-RU" dirty="0"/>
              <a:t> 24 </a:t>
            </a:r>
            <a:r>
              <a:rPr lang="ru-RU" dirty="0" err="1"/>
              <a:t>років</a:t>
            </a:r>
            <a:r>
              <a:rPr lang="ru-RU" dirty="0"/>
              <a:t> Леонардо і </a:t>
            </a:r>
            <a:r>
              <a:rPr lang="ru-RU" dirty="0" err="1"/>
              <a:t>ще</a:t>
            </a:r>
            <a:r>
              <a:rPr lang="ru-RU" dirty="0"/>
              <a:t> </a:t>
            </a:r>
            <a:r>
              <a:rPr lang="ru-RU" dirty="0" err="1"/>
              <a:t>троє</a:t>
            </a:r>
            <a:r>
              <a:rPr lang="ru-RU" dirty="0"/>
              <a:t> </a:t>
            </a:r>
            <a:r>
              <a:rPr lang="ru-RU" dirty="0" err="1"/>
              <a:t>молодих</a:t>
            </a:r>
            <a:r>
              <a:rPr lang="ru-RU" dirty="0"/>
              <a:t> людей </a:t>
            </a:r>
            <a:r>
              <a:rPr lang="ru-RU" dirty="0" err="1"/>
              <a:t>були</a:t>
            </a:r>
            <a:r>
              <a:rPr lang="ru-RU" dirty="0"/>
              <a:t> </a:t>
            </a:r>
            <a:r>
              <a:rPr lang="ru-RU" dirty="0" err="1"/>
              <a:t>притягнуті</a:t>
            </a:r>
            <a:r>
              <a:rPr lang="ru-RU" dirty="0"/>
              <a:t> до судового </a:t>
            </a:r>
            <a:r>
              <a:rPr lang="ru-RU" dirty="0" err="1"/>
              <a:t>розгляду</a:t>
            </a:r>
            <a:r>
              <a:rPr lang="ru-RU" dirty="0"/>
              <a:t> за </a:t>
            </a:r>
            <a:r>
              <a:rPr lang="ru-RU" dirty="0" err="1"/>
              <a:t>анонімним</a:t>
            </a:r>
            <a:r>
              <a:rPr lang="ru-RU" dirty="0"/>
              <a:t> </a:t>
            </a:r>
            <a:r>
              <a:rPr lang="ru-RU" dirty="0" err="1"/>
              <a:t>звинуваченням</a:t>
            </a:r>
            <a:r>
              <a:rPr lang="ru-RU" dirty="0"/>
              <a:t> в </a:t>
            </a:r>
            <a:r>
              <a:rPr lang="ru-RU" dirty="0" err="1"/>
              <a:t>содомії</a:t>
            </a:r>
            <a:r>
              <a:rPr lang="ru-RU" dirty="0"/>
              <a:t>, але </a:t>
            </a:r>
            <a:r>
              <a:rPr lang="ru-RU" dirty="0" err="1"/>
              <a:t>їх</a:t>
            </a:r>
            <a:r>
              <a:rPr lang="ru-RU" dirty="0"/>
              <a:t> </a:t>
            </a:r>
            <a:r>
              <a:rPr lang="ru-RU" dirty="0" err="1"/>
              <a:t>виправдали</a:t>
            </a:r>
            <a:r>
              <a:rPr lang="ru-RU" dirty="0"/>
              <a:t>. Про </a:t>
            </a:r>
            <a:r>
              <a:rPr lang="ru-RU" dirty="0" err="1"/>
              <a:t>його</a:t>
            </a:r>
            <a:r>
              <a:rPr lang="ru-RU" dirty="0"/>
              <a:t> </a:t>
            </a:r>
            <a:r>
              <a:rPr lang="ru-RU" dirty="0" err="1"/>
              <a:t>життя</a:t>
            </a:r>
            <a:r>
              <a:rPr lang="ru-RU" dirty="0"/>
              <a:t> </a:t>
            </a:r>
            <a:r>
              <a:rPr lang="ru-RU" dirty="0" err="1"/>
              <a:t>після</a:t>
            </a:r>
            <a:r>
              <a:rPr lang="ru-RU" dirty="0"/>
              <a:t> </a:t>
            </a:r>
            <a:r>
              <a:rPr lang="ru-RU" dirty="0" err="1"/>
              <a:t>цієї</a:t>
            </a:r>
            <a:r>
              <a:rPr lang="ru-RU" dirty="0"/>
              <a:t> </a:t>
            </a:r>
            <a:r>
              <a:rPr lang="ru-RU" dirty="0" err="1"/>
              <a:t>події</a:t>
            </a:r>
            <a:r>
              <a:rPr lang="ru-RU" dirty="0"/>
              <a:t> </a:t>
            </a:r>
            <a:r>
              <a:rPr lang="ru-RU" dirty="0" err="1"/>
              <a:t>відомо</a:t>
            </a:r>
            <a:r>
              <a:rPr lang="ru-RU" dirty="0"/>
              <a:t> </a:t>
            </a:r>
            <a:r>
              <a:rPr lang="ru-RU" dirty="0" err="1"/>
              <a:t>дуже</a:t>
            </a:r>
            <a:r>
              <a:rPr lang="ru-RU" dirty="0"/>
              <a:t> мало, але </a:t>
            </a:r>
            <a:r>
              <a:rPr lang="ru-RU" dirty="0" err="1"/>
              <a:t>ймовірно</a:t>
            </a:r>
            <a:r>
              <a:rPr lang="ru-RU" dirty="0"/>
              <a:t>, у </a:t>
            </a:r>
            <a:r>
              <a:rPr lang="ru-RU" dirty="0" err="1"/>
              <a:t>нього</a:t>
            </a:r>
            <a:r>
              <a:rPr lang="ru-RU" dirty="0"/>
              <a:t> </a:t>
            </a:r>
            <a:r>
              <a:rPr lang="ru-RU" dirty="0" err="1"/>
              <a:t>була</a:t>
            </a:r>
            <a:r>
              <a:rPr lang="ru-RU" dirty="0"/>
              <a:t> </a:t>
            </a:r>
            <a:r>
              <a:rPr lang="ru-RU" dirty="0" err="1"/>
              <a:t>власна</a:t>
            </a:r>
            <a:r>
              <a:rPr lang="ru-RU" dirty="0"/>
              <a:t> </a:t>
            </a:r>
            <a:r>
              <a:rPr lang="ru-RU" dirty="0" err="1"/>
              <a:t>майстерня</a:t>
            </a:r>
            <a:r>
              <a:rPr lang="ru-RU" dirty="0"/>
              <a:t> у </a:t>
            </a:r>
            <a:r>
              <a:rPr lang="ru-RU" dirty="0" err="1"/>
              <a:t>Флоренції</a:t>
            </a:r>
            <a:r>
              <a:rPr lang="ru-RU" dirty="0"/>
              <a:t> в 1476–1481 роках. Леонардо </a:t>
            </a:r>
            <a:r>
              <a:rPr lang="ru-RU" dirty="0" err="1"/>
              <a:t>довгі</a:t>
            </a:r>
            <a:r>
              <a:rPr lang="ru-RU" dirty="0"/>
              <a:t> роки </a:t>
            </a:r>
            <a:r>
              <a:rPr lang="ru-RU" dirty="0" err="1"/>
              <a:t>провів</a:t>
            </a:r>
            <a:r>
              <a:rPr lang="ru-RU" dirty="0"/>
              <a:t> у </a:t>
            </a:r>
            <a:r>
              <a:rPr lang="ru-RU" dirty="0" err="1"/>
              <a:t>мандрах</a:t>
            </a:r>
            <a:r>
              <a:rPr lang="ru-RU" dirty="0"/>
              <a:t> по </a:t>
            </a:r>
            <a:r>
              <a:rPr lang="ru-RU" dirty="0" err="1"/>
              <a:t>Італії</a:t>
            </a:r>
            <a:r>
              <a:rPr lang="ru-RU" dirty="0"/>
              <a:t>, </a:t>
            </a:r>
            <a:r>
              <a:rPr lang="ru-RU" dirty="0" err="1"/>
              <a:t>займався</a:t>
            </a:r>
            <a:r>
              <a:rPr lang="ru-RU" dirty="0"/>
              <a:t> математикою, </a:t>
            </a:r>
            <a:r>
              <a:rPr lang="ru-RU" dirty="0" err="1"/>
              <a:t>інженерними</a:t>
            </a:r>
            <a:r>
              <a:rPr lang="ru-RU" dirty="0"/>
              <a:t> справами.</a:t>
            </a:r>
            <a:r>
              <a:rPr lang="ru-RU" dirty="0">
                <a:latin typeface="Ignacious"/>
              </a:rPr>
              <a:t> </a:t>
            </a:r>
          </a:p>
          <a:p>
            <a:endParaRPr lang="uk-UA"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459" name="Picture 3" descr="Да Винчи - Пропорции человека"/>
          <p:cNvPicPr>
            <a:picLocks noChangeAspect="1" noChangeArrowheads="1"/>
          </p:cNvPicPr>
          <p:nvPr/>
        </p:nvPicPr>
        <p:blipFill>
          <a:blip r:embed="rId2"/>
          <a:srcRect/>
          <a:stretch>
            <a:fillRect/>
          </a:stretch>
        </p:blipFill>
        <p:spPr bwMode="auto">
          <a:xfrm>
            <a:off x="684213" y="2708275"/>
            <a:ext cx="2524125" cy="3400425"/>
          </a:xfrm>
          <a:prstGeom prst="rect">
            <a:avLst/>
          </a:prstGeom>
          <a:noFill/>
        </p:spPr>
      </p:pic>
      <p:sp>
        <p:nvSpPr>
          <p:cNvPr id="3" name="TextBox 2"/>
          <p:cNvSpPr txBox="1"/>
          <p:nvPr/>
        </p:nvSpPr>
        <p:spPr>
          <a:xfrm>
            <a:off x="3851920" y="260648"/>
            <a:ext cx="4896544" cy="6370975"/>
          </a:xfrm>
          <a:prstGeom prst="rect">
            <a:avLst/>
          </a:prstGeom>
          <a:noFill/>
        </p:spPr>
        <p:txBody>
          <a:bodyPr wrap="square" rtlCol="0">
            <a:spAutoFit/>
          </a:bodyPr>
          <a:lstStyle/>
          <a:p>
            <a:pPr eaLnBrk="1" hangingPunct="1"/>
            <a:r>
              <a:rPr lang="uk-UA" dirty="0">
                <a:latin typeface="Segoe Script" pitchFamily="34" charset="0"/>
              </a:rPr>
              <a:t>Леонардо першим пояснив, чому небо синє. У книзі ”Про живопис” він писав: ”Синява неба відбувається завдяки шару освітлених часток повітря, що розташований між Землею і чорністю, що нагорі знаходиться”.</a:t>
            </a:r>
          </a:p>
          <a:p>
            <a:pPr marL="285750" indent="-285750" eaLnBrk="1" hangingPunct="1">
              <a:buFontTx/>
              <a:buBlip>
                <a:blip r:embed="rId3"/>
              </a:buBlip>
            </a:pPr>
            <a:endParaRPr lang="uk-UA" dirty="0">
              <a:latin typeface="Segoe Script" pitchFamily="34" charset="0"/>
            </a:endParaRPr>
          </a:p>
          <a:p>
            <a:pPr eaLnBrk="1" hangingPunct="1"/>
            <a:r>
              <a:rPr lang="ru-RU" dirty="0">
                <a:latin typeface="Segoe Script" pitchFamily="34" charset="0"/>
              </a:rPr>
              <a:t>Коли Леонардо проживав з </a:t>
            </a:r>
            <a:r>
              <a:rPr lang="ru-RU" dirty="0" err="1">
                <a:latin typeface="Segoe Script" pitchFamily="34" charset="0"/>
              </a:rPr>
              <a:t>батьком</a:t>
            </a:r>
            <a:r>
              <a:rPr lang="ru-RU" dirty="0">
                <a:latin typeface="Segoe Script" pitchFamily="34" charset="0"/>
              </a:rPr>
              <a:t> у гарному </a:t>
            </a:r>
            <a:r>
              <a:rPr lang="ru-RU" dirty="0" err="1">
                <a:latin typeface="Segoe Script" pitchFamily="34" charset="0"/>
              </a:rPr>
              <a:t>маєтку</a:t>
            </a:r>
            <a:r>
              <a:rPr lang="ru-RU" dirty="0">
                <a:latin typeface="Segoe Script" pitchFamily="34" charset="0"/>
              </a:rPr>
              <a:t>, </a:t>
            </a:r>
            <a:r>
              <a:rPr lang="ru-RU" dirty="0" err="1">
                <a:latin typeface="Segoe Script" pitchFamily="34" charset="0"/>
              </a:rPr>
              <a:t>він</a:t>
            </a:r>
            <a:r>
              <a:rPr lang="ru-RU" dirty="0">
                <a:latin typeface="Segoe Script" pitchFamily="34" charset="0"/>
              </a:rPr>
              <a:t> прищепив </a:t>
            </a:r>
            <a:r>
              <a:rPr lang="ru-RU" dirty="0" err="1">
                <a:latin typeface="Segoe Script" pitchFamily="34" charset="0"/>
              </a:rPr>
              <a:t>собі</a:t>
            </a:r>
            <a:r>
              <a:rPr lang="ru-RU" dirty="0">
                <a:latin typeface="Segoe Script" pitchFamily="34" charset="0"/>
              </a:rPr>
              <a:t> </a:t>
            </a:r>
            <a:r>
              <a:rPr lang="ru-RU" dirty="0" err="1">
                <a:latin typeface="Segoe Script" pitchFamily="34" charset="0"/>
              </a:rPr>
              <a:t>любов</a:t>
            </a:r>
            <a:r>
              <a:rPr lang="ru-RU" dirty="0">
                <a:latin typeface="Segoe Script" pitchFamily="34" charset="0"/>
              </a:rPr>
              <a:t> до </a:t>
            </a:r>
            <a:r>
              <a:rPr lang="ru-RU" dirty="0" err="1">
                <a:latin typeface="Segoe Script" pitchFamily="34" charset="0"/>
              </a:rPr>
              <a:t>природи</a:t>
            </a:r>
            <a:r>
              <a:rPr lang="ru-RU" dirty="0">
                <a:latin typeface="Segoe Script" pitchFamily="34" charset="0"/>
              </a:rPr>
              <a:t>, особливо до </a:t>
            </a:r>
            <a:r>
              <a:rPr lang="ru-RU" dirty="0" err="1">
                <a:latin typeface="Segoe Script" pitchFamily="34" charset="0"/>
              </a:rPr>
              <a:t>птахів</a:t>
            </a:r>
            <a:r>
              <a:rPr lang="ru-RU" dirty="0">
                <a:latin typeface="Segoe Script" pitchFamily="34" charset="0"/>
              </a:rPr>
              <a:t> та коней.</a:t>
            </a:r>
          </a:p>
          <a:p>
            <a:endParaRPr lang="uk-UA" dirty="0"/>
          </a:p>
        </p:txBody>
      </p:sp>
    </p:spTree>
  </p:cSld>
  <p:clrMapOvr>
    <a:masterClrMapping/>
  </p:clrMapOvr>
  <mc:AlternateContent xmlns:mc="http://schemas.openxmlformats.org/markup-compatibility/2006">
    <mc:Choice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19672" y="404664"/>
            <a:ext cx="7184838" cy="6370975"/>
          </a:xfrm>
          <a:prstGeom prst="rect">
            <a:avLst/>
          </a:prstGeom>
        </p:spPr>
        <p:txBody>
          <a:bodyPr wrap="square">
            <a:spAutoFit/>
          </a:bodyPr>
          <a:lstStyle/>
          <a:p>
            <a:pPr algn="r"/>
            <a:r>
              <a:rPr lang="ru-RU" dirty="0"/>
              <a:t>Нашим </a:t>
            </a:r>
            <a:r>
              <a:rPr lang="ru-RU" dirty="0" err="1"/>
              <a:t>сучасникам</a:t>
            </a:r>
            <a:r>
              <a:rPr lang="ru-RU" dirty="0"/>
              <a:t> Леонардо в першу </a:t>
            </a:r>
            <a:endParaRPr lang="ru-RU" dirty="0" smtClean="0"/>
          </a:p>
          <a:p>
            <a:pPr algn="r"/>
            <a:r>
              <a:rPr lang="ru-RU" dirty="0" err="1" smtClean="0"/>
              <a:t>чергу</a:t>
            </a:r>
            <a:r>
              <a:rPr lang="ru-RU" dirty="0" smtClean="0"/>
              <a:t> </a:t>
            </a:r>
            <a:r>
              <a:rPr lang="ru-RU" dirty="0" err="1"/>
              <a:t>відомий</a:t>
            </a:r>
            <a:r>
              <a:rPr lang="ru-RU" dirty="0"/>
              <a:t> як художник. </a:t>
            </a:r>
            <a:r>
              <a:rPr lang="ru-RU" dirty="0" err="1"/>
              <a:t>Крім</a:t>
            </a:r>
            <a:r>
              <a:rPr lang="ru-RU" dirty="0"/>
              <a:t> того , </a:t>
            </a:r>
            <a:endParaRPr lang="ru-RU" dirty="0" smtClean="0"/>
          </a:p>
          <a:p>
            <a:pPr algn="r"/>
            <a:r>
              <a:rPr lang="ru-RU" dirty="0" smtClean="0"/>
              <a:t>не </a:t>
            </a:r>
            <a:r>
              <a:rPr lang="ru-RU" dirty="0" err="1"/>
              <a:t>виключено</a:t>
            </a:r>
            <a:r>
              <a:rPr lang="ru-RU" dirty="0"/>
              <a:t> , </a:t>
            </a:r>
            <a:r>
              <a:rPr lang="ru-RU" dirty="0" err="1"/>
              <a:t>що</a:t>
            </a:r>
            <a:r>
              <a:rPr lang="ru-RU" dirty="0"/>
              <a:t> да </a:t>
            </a:r>
            <a:r>
              <a:rPr lang="ru-RU" dirty="0" err="1"/>
              <a:t>Вінчі</a:t>
            </a:r>
            <a:r>
              <a:rPr lang="ru-RU" dirty="0"/>
              <a:t> </a:t>
            </a:r>
            <a:r>
              <a:rPr lang="ru-RU" dirty="0" err="1"/>
              <a:t>міг</a:t>
            </a:r>
            <a:r>
              <a:rPr lang="ru-RU" dirty="0"/>
              <a:t> бути і </a:t>
            </a:r>
            <a:endParaRPr lang="ru-RU" dirty="0" smtClean="0"/>
          </a:p>
          <a:p>
            <a:pPr algn="r"/>
            <a:r>
              <a:rPr lang="ru-RU" dirty="0" smtClean="0"/>
              <a:t>скульптором </a:t>
            </a:r>
            <a:r>
              <a:rPr lang="ru-RU" dirty="0"/>
              <a:t>: </a:t>
            </a:r>
            <a:r>
              <a:rPr lang="ru-RU" dirty="0" err="1"/>
              <a:t>дослідники</a:t>
            </a:r>
            <a:r>
              <a:rPr lang="ru-RU" dirty="0"/>
              <a:t> з </a:t>
            </a:r>
            <a:r>
              <a:rPr lang="ru-RU" dirty="0" err="1" smtClean="0"/>
              <a:t>університету</a:t>
            </a:r>
            <a:endParaRPr lang="ru-RU" dirty="0" smtClean="0"/>
          </a:p>
          <a:p>
            <a:pPr algn="r"/>
            <a:r>
              <a:rPr lang="ru-RU" dirty="0" smtClean="0"/>
              <a:t> </a:t>
            </a:r>
            <a:r>
              <a:rPr lang="ru-RU" dirty="0" err="1"/>
              <a:t>Перуджі</a:t>
            </a:r>
            <a:r>
              <a:rPr lang="ru-RU" dirty="0"/>
              <a:t> - </a:t>
            </a:r>
            <a:r>
              <a:rPr lang="ru-RU" dirty="0" err="1"/>
              <a:t>Джанкарло</a:t>
            </a:r>
            <a:r>
              <a:rPr lang="ru-RU" dirty="0"/>
              <a:t> </a:t>
            </a:r>
            <a:r>
              <a:rPr lang="ru-RU" dirty="0" err="1"/>
              <a:t>Джентіліні</a:t>
            </a:r>
            <a:r>
              <a:rPr lang="ru-RU" dirty="0"/>
              <a:t> і Карло </a:t>
            </a:r>
            <a:endParaRPr lang="ru-RU" dirty="0" smtClean="0"/>
          </a:p>
          <a:p>
            <a:pPr algn="r"/>
            <a:r>
              <a:rPr lang="ru-RU" dirty="0" err="1" smtClean="0"/>
              <a:t>Сісі</a:t>
            </a:r>
            <a:r>
              <a:rPr lang="ru-RU" dirty="0" smtClean="0"/>
              <a:t> </a:t>
            </a:r>
            <a:r>
              <a:rPr lang="ru-RU" dirty="0"/>
              <a:t>- </a:t>
            </a:r>
            <a:r>
              <a:rPr lang="ru-RU" dirty="0" err="1"/>
              <a:t>стверджують</a:t>
            </a:r>
            <a:r>
              <a:rPr lang="ru-RU" dirty="0"/>
              <a:t> , </a:t>
            </a:r>
            <a:r>
              <a:rPr lang="ru-RU" dirty="0" err="1"/>
              <a:t>що</a:t>
            </a:r>
            <a:r>
              <a:rPr lang="ru-RU" dirty="0"/>
              <a:t> </a:t>
            </a:r>
            <a:r>
              <a:rPr lang="ru-RU" dirty="0" err="1"/>
              <a:t>знайдена</a:t>
            </a:r>
            <a:r>
              <a:rPr lang="ru-RU" dirty="0"/>
              <a:t> ними в </a:t>
            </a:r>
            <a:endParaRPr lang="ru-RU" dirty="0" smtClean="0"/>
          </a:p>
          <a:p>
            <a:pPr algn="r"/>
            <a:r>
              <a:rPr lang="ru-RU" dirty="0" smtClean="0"/>
              <a:t>1990 </a:t>
            </a:r>
            <a:r>
              <a:rPr lang="ru-RU" dirty="0" err="1" smtClean="0"/>
              <a:t>році</a:t>
            </a:r>
            <a:r>
              <a:rPr lang="ru-RU" dirty="0" smtClean="0"/>
              <a:t> </a:t>
            </a:r>
            <a:r>
              <a:rPr lang="ru-RU" dirty="0" err="1"/>
              <a:t>теракотова</a:t>
            </a:r>
            <a:r>
              <a:rPr lang="ru-RU" dirty="0"/>
              <a:t> голова є </a:t>
            </a:r>
            <a:r>
              <a:rPr lang="ru-RU" dirty="0" err="1"/>
              <a:t>єдиною</a:t>
            </a:r>
            <a:r>
              <a:rPr lang="ru-RU" dirty="0"/>
              <a:t> </a:t>
            </a:r>
            <a:r>
              <a:rPr lang="ru-RU" dirty="0" err="1"/>
              <a:t>дійшла</a:t>
            </a:r>
            <a:r>
              <a:rPr lang="ru-RU" dirty="0"/>
              <a:t> до нас скульптурною </a:t>
            </a:r>
            <a:r>
              <a:rPr lang="ru-RU" dirty="0" err="1"/>
              <a:t>роботою</a:t>
            </a:r>
            <a:r>
              <a:rPr lang="ru-RU" dirty="0"/>
              <a:t> Леонардо да </a:t>
            </a:r>
            <a:r>
              <a:rPr lang="ru-RU" dirty="0" err="1" smtClean="0"/>
              <a:t>Вінчі</a:t>
            </a:r>
            <a:r>
              <a:rPr lang="ru-RU" dirty="0" smtClean="0"/>
              <a:t> </a:t>
            </a:r>
            <a:r>
              <a:rPr lang="ru-RU" dirty="0"/>
              <a:t>. </a:t>
            </a:r>
            <a:r>
              <a:rPr lang="ru-RU" dirty="0" err="1"/>
              <a:t>Однак</a:t>
            </a:r>
            <a:r>
              <a:rPr lang="ru-RU" dirty="0"/>
              <a:t> сам да </a:t>
            </a:r>
            <a:r>
              <a:rPr lang="ru-RU" dirty="0" err="1"/>
              <a:t>Вінчі</a:t>
            </a:r>
            <a:r>
              <a:rPr lang="ru-RU" dirty="0"/>
              <a:t> в </a:t>
            </a:r>
            <a:r>
              <a:rPr lang="ru-RU" dirty="0" err="1"/>
              <a:t>різні</a:t>
            </a:r>
            <a:r>
              <a:rPr lang="ru-RU" dirty="0"/>
              <a:t> </a:t>
            </a:r>
            <a:r>
              <a:rPr lang="ru-RU" dirty="0" err="1"/>
              <a:t>періоди</a:t>
            </a:r>
            <a:r>
              <a:rPr lang="ru-RU" dirty="0"/>
              <a:t> </a:t>
            </a:r>
            <a:r>
              <a:rPr lang="ru-RU" dirty="0" err="1"/>
              <a:t>свого</a:t>
            </a:r>
            <a:r>
              <a:rPr lang="ru-RU" dirty="0"/>
              <a:t> </a:t>
            </a:r>
            <a:r>
              <a:rPr lang="ru-RU" dirty="0" err="1"/>
              <a:t>життя</a:t>
            </a:r>
            <a:r>
              <a:rPr lang="ru-RU" dirty="0"/>
              <a:t> </a:t>
            </a:r>
            <a:r>
              <a:rPr lang="ru-RU" dirty="0" err="1"/>
              <a:t>вважав</a:t>
            </a:r>
            <a:r>
              <a:rPr lang="ru-RU" dirty="0"/>
              <a:t> себе в першу </a:t>
            </a:r>
            <a:r>
              <a:rPr lang="ru-RU" dirty="0" err="1"/>
              <a:t>чергу</a:t>
            </a:r>
            <a:r>
              <a:rPr lang="ru-RU" dirty="0"/>
              <a:t> </a:t>
            </a:r>
            <a:r>
              <a:rPr lang="ru-RU" dirty="0" err="1"/>
              <a:t>інженером</a:t>
            </a:r>
            <a:r>
              <a:rPr lang="ru-RU" dirty="0"/>
              <a:t> </a:t>
            </a:r>
            <a:r>
              <a:rPr lang="ru-RU" dirty="0" err="1"/>
              <a:t>або</a:t>
            </a:r>
            <a:r>
              <a:rPr lang="ru-RU" dirty="0"/>
              <a:t> </a:t>
            </a:r>
            <a:r>
              <a:rPr lang="ru-RU" dirty="0" err="1"/>
              <a:t>ученим</a:t>
            </a:r>
            <a:r>
              <a:rPr lang="ru-RU" dirty="0"/>
              <a:t>. </a:t>
            </a:r>
            <a:r>
              <a:rPr lang="ru-RU" dirty="0" err="1"/>
              <a:t>Він</a:t>
            </a:r>
            <a:r>
              <a:rPr lang="ru-RU" dirty="0"/>
              <a:t> </a:t>
            </a:r>
            <a:r>
              <a:rPr lang="ru-RU" dirty="0" err="1"/>
              <a:t>віддавав</a:t>
            </a:r>
            <a:r>
              <a:rPr lang="ru-RU" dirty="0"/>
              <a:t> </a:t>
            </a:r>
            <a:r>
              <a:rPr lang="ru-RU" dirty="0" err="1"/>
              <a:t>образотворчому</a:t>
            </a:r>
            <a:r>
              <a:rPr lang="ru-RU" dirty="0"/>
              <a:t> </a:t>
            </a:r>
            <a:r>
              <a:rPr lang="ru-RU" dirty="0" err="1"/>
              <a:t>мистецтву</a:t>
            </a:r>
            <a:r>
              <a:rPr lang="ru-RU" dirty="0"/>
              <a:t> не </a:t>
            </a:r>
            <a:r>
              <a:rPr lang="ru-RU" dirty="0" err="1"/>
              <a:t>дуже</a:t>
            </a:r>
            <a:r>
              <a:rPr lang="ru-RU" dirty="0"/>
              <a:t> </a:t>
            </a:r>
            <a:r>
              <a:rPr lang="ru-RU" dirty="0" err="1"/>
              <a:t>багато</a:t>
            </a:r>
            <a:r>
              <a:rPr lang="ru-RU" dirty="0"/>
              <a:t> часу і </a:t>
            </a:r>
            <a:r>
              <a:rPr lang="ru-RU" dirty="0" err="1"/>
              <a:t>працював</a:t>
            </a:r>
            <a:r>
              <a:rPr lang="ru-RU" dirty="0"/>
              <a:t> </a:t>
            </a:r>
            <a:r>
              <a:rPr lang="ru-RU" dirty="0" err="1"/>
              <a:t>досить</a:t>
            </a:r>
            <a:r>
              <a:rPr lang="ru-RU" dirty="0"/>
              <a:t> </a:t>
            </a:r>
            <a:r>
              <a:rPr lang="ru-RU" dirty="0" err="1"/>
              <a:t>повільно</a:t>
            </a:r>
            <a:r>
              <a:rPr lang="ru-RU" dirty="0"/>
              <a:t>. Тому </a:t>
            </a:r>
            <a:r>
              <a:rPr lang="ru-RU" dirty="0" err="1"/>
              <a:t>художня</a:t>
            </a:r>
            <a:r>
              <a:rPr lang="ru-RU" dirty="0"/>
              <a:t> </a:t>
            </a:r>
            <a:r>
              <a:rPr lang="ru-RU" dirty="0" err="1"/>
              <a:t>спадщина</a:t>
            </a:r>
            <a:r>
              <a:rPr lang="ru-RU" dirty="0"/>
              <a:t> Леонардо </a:t>
            </a:r>
            <a:r>
              <a:rPr lang="ru-RU" dirty="0" err="1"/>
              <a:t>кількісно</a:t>
            </a:r>
            <a:r>
              <a:rPr lang="ru-RU" dirty="0"/>
              <a:t> не </a:t>
            </a:r>
            <a:r>
              <a:rPr lang="ru-RU" dirty="0" err="1"/>
              <a:t>велике</a:t>
            </a:r>
            <a:r>
              <a:rPr lang="ru-RU" dirty="0"/>
              <a:t> , а ряд </a:t>
            </a:r>
            <a:r>
              <a:rPr lang="ru-RU" dirty="0" err="1"/>
              <a:t>його</a:t>
            </a:r>
            <a:r>
              <a:rPr lang="ru-RU" dirty="0"/>
              <a:t> </a:t>
            </a:r>
            <a:r>
              <a:rPr lang="ru-RU" dirty="0" err="1"/>
              <a:t>робіт</a:t>
            </a:r>
            <a:r>
              <a:rPr lang="ru-RU" dirty="0"/>
              <a:t> </a:t>
            </a:r>
            <a:r>
              <a:rPr lang="ru-RU" dirty="0" err="1"/>
              <a:t>втрачено</a:t>
            </a:r>
            <a:r>
              <a:rPr lang="ru-RU" dirty="0"/>
              <a:t> </a:t>
            </a:r>
            <a:r>
              <a:rPr lang="ru-RU" dirty="0" err="1"/>
              <a:t>або</a:t>
            </a:r>
            <a:r>
              <a:rPr lang="ru-RU" dirty="0"/>
              <a:t> сильно </a:t>
            </a:r>
            <a:r>
              <a:rPr lang="ru-RU" dirty="0" err="1"/>
              <a:t>пошкоджений</a:t>
            </a:r>
            <a:r>
              <a:rPr lang="ru-RU" dirty="0"/>
              <a:t>. </a:t>
            </a:r>
            <a:r>
              <a:rPr lang="ru-RU" dirty="0" err="1"/>
              <a:t>Однак</a:t>
            </a:r>
            <a:r>
              <a:rPr lang="ru-RU" dirty="0"/>
              <a:t> </a:t>
            </a:r>
            <a:r>
              <a:rPr lang="ru-RU" dirty="0" err="1"/>
              <a:t>його</a:t>
            </a:r>
            <a:r>
              <a:rPr lang="ru-RU" dirty="0"/>
              <a:t> </a:t>
            </a:r>
            <a:r>
              <a:rPr lang="ru-RU" dirty="0" err="1"/>
              <a:t>внесок</a:t>
            </a:r>
            <a:r>
              <a:rPr lang="ru-RU" dirty="0"/>
              <a:t> у </a:t>
            </a:r>
            <a:r>
              <a:rPr lang="ru-RU" dirty="0" err="1"/>
              <a:t>світову</a:t>
            </a:r>
            <a:r>
              <a:rPr lang="ru-RU" dirty="0"/>
              <a:t> </a:t>
            </a:r>
            <a:r>
              <a:rPr lang="ru-RU" dirty="0" err="1"/>
              <a:t>художню</a:t>
            </a:r>
            <a:r>
              <a:rPr lang="ru-RU" dirty="0"/>
              <a:t> культуру є </a:t>
            </a:r>
            <a:r>
              <a:rPr lang="ru-RU" dirty="0" err="1"/>
              <a:t>виключно</a:t>
            </a:r>
            <a:r>
              <a:rPr lang="ru-RU" dirty="0"/>
              <a:t> </a:t>
            </a:r>
            <a:r>
              <a:rPr lang="ru-RU" dirty="0" err="1"/>
              <a:t>важливим</a:t>
            </a:r>
            <a:r>
              <a:rPr lang="ru-RU" dirty="0"/>
              <a:t> </a:t>
            </a:r>
            <a:r>
              <a:rPr lang="ru-RU" dirty="0" err="1"/>
              <a:t>навіть</a:t>
            </a:r>
            <a:r>
              <a:rPr lang="ru-RU" dirty="0"/>
              <a:t> на </a:t>
            </a:r>
            <a:r>
              <a:rPr lang="ru-RU" dirty="0" err="1"/>
              <a:t>тлі</a:t>
            </a:r>
            <a:r>
              <a:rPr lang="ru-RU" dirty="0"/>
              <a:t> </a:t>
            </a:r>
            <a:r>
              <a:rPr lang="ru-RU" dirty="0" err="1"/>
              <a:t>тієї</a:t>
            </a:r>
            <a:r>
              <a:rPr lang="ru-RU" dirty="0"/>
              <a:t> </a:t>
            </a:r>
            <a:r>
              <a:rPr lang="ru-RU" dirty="0" err="1"/>
              <a:t>когорти</a:t>
            </a:r>
            <a:r>
              <a:rPr lang="ru-RU" dirty="0"/>
              <a:t> </a:t>
            </a:r>
            <a:r>
              <a:rPr lang="ru-RU" dirty="0" err="1"/>
              <a:t>геніїв</a:t>
            </a:r>
            <a:r>
              <a:rPr lang="ru-RU" dirty="0"/>
              <a:t> , яку дало </a:t>
            </a:r>
            <a:r>
              <a:rPr lang="ru-RU" dirty="0" err="1"/>
              <a:t>Італійське</a:t>
            </a:r>
            <a:r>
              <a:rPr lang="ru-RU" dirty="0"/>
              <a:t> </a:t>
            </a:r>
            <a:r>
              <a:rPr lang="ru-RU" dirty="0" err="1"/>
              <a:t>Відродження</a:t>
            </a:r>
            <a:r>
              <a:rPr lang="ru-RU" dirty="0"/>
              <a:t> . </a:t>
            </a:r>
          </a:p>
        </p:txBody>
      </p:sp>
    </p:spTree>
    <p:extLst>
      <p:ext uri="{BB962C8B-B14F-4D97-AF65-F5344CB8AC3E}">
        <p14:creationId xmlns:p14="http://schemas.microsoft.com/office/powerpoint/2010/main" val="1191108874"/>
      </p:ext>
    </p:extLst>
  </p:cSld>
  <p:clrMapOvr>
    <a:masterClrMapping/>
  </p:clrMapOvr>
  <p:timing>
    <p:tnLst>
      <p:par>
        <p:cTn id="1" dur="indefinite" restart="never" nodeType="tmRoot"/>
      </p:par>
    </p:tnLst>
  </p:timing>
</p:sld>
</file>

<file path=ppt/theme/theme1.xml><?xml version="1.0" encoding="utf-8"?>
<a:theme xmlns:a="http://schemas.openxmlformats.org/drawingml/2006/main" name="de_vinci_presentation">
  <a:themeElements>
    <a:clrScheme name="Тема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_vinci_presentation">
      <a:majorFont>
        <a:latin typeface=""/>
        <a:ea typeface=""/>
        <a:cs typeface=""/>
      </a:majorFont>
      <a:minorFont>
        <a:latin typeface=""/>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Тема Office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Тема Office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Тема Office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Тема Offic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Тема Offic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Тема Offic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
    <a:dk1>
      <a:srgbClr val="000000"/>
    </a:dk1>
    <a:lt1>
      <a:srgbClr val="FFFFFF"/>
    </a:lt1>
    <a:dk2>
      <a:srgbClr val="000000"/>
    </a:dk2>
    <a:lt2>
      <a:srgbClr val="CC990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themeOverride>
</file>

<file path=docProps/app.xml><?xml version="1.0" encoding="utf-8"?>
<Properties xmlns="http://schemas.openxmlformats.org/officeDocument/2006/extended-properties" xmlns:vt="http://schemas.openxmlformats.org/officeDocument/2006/docPropsVTypes">
  <Template/>
  <TotalTime>480</TotalTime>
  <Words>3042</Words>
  <Application>Microsoft Office PowerPoint</Application>
  <PresentationFormat>Экран (4:3)</PresentationFormat>
  <Paragraphs>171</Paragraphs>
  <Slides>52</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52</vt:i4>
      </vt:variant>
    </vt:vector>
  </HeadingPairs>
  <TitlesOfParts>
    <vt:vector size="53" baseType="lpstr">
      <vt:lpstr>de_vinci_presentation</vt:lpstr>
      <vt:lpstr>Презентация PowerPoint</vt:lpstr>
      <vt:lpstr>Презентация PowerPoint</vt:lpstr>
      <vt:lpstr>Народився</vt:lpstr>
      <vt:lpstr> Перші роки життя </vt:lpstr>
      <vt:lpstr>Сім ’ я</vt:lpstr>
      <vt:lpstr>Ім’я</vt:lpstr>
      <vt:lpstr>Затримання</vt:lpstr>
      <vt:lpstr>Презентация PowerPoint</vt:lpstr>
      <vt:lpstr>Презентация PowerPoint</vt:lpstr>
      <vt:lpstr>Презентация PowerPoint</vt:lpstr>
      <vt:lpstr>Анатомія і медицина</vt:lpstr>
      <vt:lpstr>Презентация PowerPoint</vt:lpstr>
      <vt:lpstr>Презентация PowerPoint</vt:lpstr>
      <vt:lpstr>Наука й інженерна справа</vt:lpstr>
      <vt:lpstr>Презентация PowerPoint</vt:lpstr>
      <vt:lpstr>Наука й інженерна справа</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Леонардо - винахідник</vt:lpstr>
      <vt:lpstr>Парашут</vt:lpstr>
      <vt:lpstr>Коліщатковий замок</vt:lpstr>
      <vt:lpstr>Презентация PowerPoint</vt:lpstr>
      <vt:lpstr>Велосипед</vt:lpstr>
      <vt:lpstr>Легкі переносні мости для армії</vt:lpstr>
      <vt:lpstr>Танк</vt:lpstr>
      <vt:lpstr>Прожектор</vt:lpstr>
      <vt:lpstr>Катапульта</vt:lpstr>
      <vt:lpstr>Дволінзовий телескоп</vt:lpstr>
      <vt:lpstr>Літальний апарат</vt:lpstr>
      <vt:lpstr>Скорострільна зброя</vt:lpstr>
      <vt:lpstr>Вітрувіанська людина - золоте січення в зображенні людини</vt:lpstr>
      <vt:lpstr>Автомобіль</vt:lpstr>
      <vt:lpstr>Водолазный костюм </vt:lpstr>
      <vt:lpstr>Леонардо - мислитель</vt:lpstr>
      <vt:lpstr>Презентация PowerPoint</vt:lpstr>
      <vt:lpstr>Презентация PowerPoint</vt:lpstr>
      <vt:lpstr>Література</vt:lpstr>
      <vt:lpstr>Презентация PowerPoint</vt:lpstr>
      <vt:lpstr>Презентация PowerPoint</vt:lpstr>
      <vt:lpstr>Презентация PowerPoint</vt:lpstr>
      <vt:lpstr>Щоденники Леонардо</vt:lpstr>
      <vt:lpstr>Презентация PowerPoint</vt:lpstr>
      <vt:lpstr>Презентация PowerPoint</vt:lpstr>
      <vt:lpstr>Після Леонардо</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maniak79</dc:creator>
  <cp:lastModifiedBy>Anny</cp:lastModifiedBy>
  <cp:revision>19</cp:revision>
  <dcterms:created xsi:type="dcterms:W3CDTF">2013-03-08T06:09:37Z</dcterms:created>
  <dcterms:modified xsi:type="dcterms:W3CDTF">2013-12-23T22:30:10Z</dcterms:modified>
</cp:coreProperties>
</file>