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36DFD71C-E55D-4DCF-88FA-BDC9386E7C93}" type="datetimeFigureOut">
              <a:rPr lang="uk-UA" smtClean="0"/>
              <a:t>11.02.2013</a:t>
            </a:fld>
            <a:endParaRPr lang="uk-UA"/>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463AF3A0-58D1-4337-ACAD-00179877B662}"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6DFD71C-E55D-4DCF-88FA-BDC9386E7C93}" type="datetimeFigureOut">
              <a:rPr lang="uk-UA" smtClean="0"/>
              <a:t>11.02.2013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63AF3A0-58D1-4337-ACAD-00179877B662}"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6DFD71C-E55D-4DCF-88FA-BDC9386E7C93}" type="datetimeFigureOut">
              <a:rPr lang="uk-UA" smtClean="0"/>
              <a:t>11.02.2013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63AF3A0-58D1-4337-ACAD-00179877B662}"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36DFD71C-E55D-4DCF-88FA-BDC9386E7C93}" type="datetimeFigureOut">
              <a:rPr lang="uk-UA" smtClean="0"/>
              <a:t>11.02.2013</a:t>
            </a:fld>
            <a:endParaRPr lang="uk-UA"/>
          </a:p>
        </p:txBody>
      </p:sp>
      <p:sp>
        <p:nvSpPr>
          <p:cNvPr id="9" name="Номер слайда 8"/>
          <p:cNvSpPr>
            <a:spLocks noGrp="1"/>
          </p:cNvSpPr>
          <p:nvPr>
            <p:ph type="sldNum" sz="quarter" idx="15"/>
          </p:nvPr>
        </p:nvSpPr>
        <p:spPr/>
        <p:txBody>
          <a:bodyPr rtlCol="0"/>
          <a:lstStyle/>
          <a:p>
            <a:fld id="{463AF3A0-58D1-4337-ACAD-00179877B662}" type="slidenum">
              <a:rPr lang="uk-UA" smtClean="0"/>
              <a:t>‹#›</a:t>
            </a:fld>
            <a:endParaRPr lang="uk-UA"/>
          </a:p>
        </p:txBody>
      </p:sp>
      <p:sp>
        <p:nvSpPr>
          <p:cNvPr id="10" name="Нижний колонтитул 9"/>
          <p:cNvSpPr>
            <a:spLocks noGrp="1"/>
          </p:cNvSpPr>
          <p:nvPr>
            <p:ph type="ftr" sz="quarter" idx="16"/>
          </p:nvPr>
        </p:nvSpPr>
        <p:spPr/>
        <p:txBody>
          <a:bodyPr rtlCol="0"/>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36DFD71C-E55D-4DCF-88FA-BDC9386E7C93}" type="datetimeFigureOut">
              <a:rPr lang="uk-UA" smtClean="0"/>
              <a:t>11.02.2013</a:t>
            </a:fld>
            <a:endParaRPr lang="uk-UA"/>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463AF3A0-58D1-4337-ACAD-00179877B662}"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6DFD71C-E55D-4DCF-88FA-BDC9386E7C93}" type="datetimeFigureOut">
              <a:rPr lang="uk-UA" smtClean="0"/>
              <a:t>11.02.2013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63AF3A0-58D1-4337-ACAD-00179877B662}" type="slidenum">
              <a:rPr lang="uk-UA" smtClean="0"/>
              <a:t>‹#›</a:t>
            </a:fld>
            <a:endParaRPr lang="uk-UA"/>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6DFD71C-E55D-4DCF-88FA-BDC9386E7C93}" type="datetimeFigureOut">
              <a:rPr lang="uk-UA" smtClean="0"/>
              <a:t>11.02.2013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63AF3A0-58D1-4337-ACAD-00179877B662}" type="slidenum">
              <a:rPr lang="uk-UA" smtClean="0"/>
              <a:t>‹#›</a:t>
            </a:fld>
            <a:endParaRPr lang="uk-UA"/>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36DFD71C-E55D-4DCF-88FA-BDC9386E7C93}" type="datetimeFigureOut">
              <a:rPr lang="uk-UA" smtClean="0"/>
              <a:t>11.02.2013</a:t>
            </a:fld>
            <a:endParaRPr lang="uk-UA"/>
          </a:p>
        </p:txBody>
      </p:sp>
      <p:sp>
        <p:nvSpPr>
          <p:cNvPr id="7" name="Номер слайда 6"/>
          <p:cNvSpPr>
            <a:spLocks noGrp="1"/>
          </p:cNvSpPr>
          <p:nvPr>
            <p:ph type="sldNum" sz="quarter" idx="11"/>
          </p:nvPr>
        </p:nvSpPr>
        <p:spPr/>
        <p:txBody>
          <a:bodyPr rtlCol="0"/>
          <a:lstStyle/>
          <a:p>
            <a:fld id="{463AF3A0-58D1-4337-ACAD-00179877B662}" type="slidenum">
              <a:rPr lang="uk-UA" smtClean="0"/>
              <a:t>‹#›</a:t>
            </a:fld>
            <a:endParaRPr lang="uk-UA"/>
          </a:p>
        </p:txBody>
      </p:sp>
      <p:sp>
        <p:nvSpPr>
          <p:cNvPr id="8" name="Нижний колонтитул 7"/>
          <p:cNvSpPr>
            <a:spLocks noGrp="1"/>
          </p:cNvSpPr>
          <p:nvPr>
            <p:ph type="ftr" sz="quarter" idx="12"/>
          </p:nvPr>
        </p:nvSpPr>
        <p:spPr/>
        <p:txBody>
          <a:bodyPr rtlCol="0"/>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6DFD71C-E55D-4DCF-88FA-BDC9386E7C93}" type="datetimeFigureOut">
              <a:rPr lang="uk-UA" smtClean="0"/>
              <a:t>11.02.2013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63AF3A0-58D1-4337-ACAD-00179877B662}"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36DFD71C-E55D-4DCF-88FA-BDC9386E7C93}" type="datetimeFigureOut">
              <a:rPr lang="uk-UA" smtClean="0"/>
              <a:t>11.02.2013</a:t>
            </a:fld>
            <a:endParaRPr lang="uk-UA"/>
          </a:p>
        </p:txBody>
      </p:sp>
      <p:sp>
        <p:nvSpPr>
          <p:cNvPr id="22" name="Номер слайда 21"/>
          <p:cNvSpPr>
            <a:spLocks noGrp="1"/>
          </p:cNvSpPr>
          <p:nvPr>
            <p:ph type="sldNum" sz="quarter" idx="15"/>
          </p:nvPr>
        </p:nvSpPr>
        <p:spPr/>
        <p:txBody>
          <a:bodyPr rtlCol="0"/>
          <a:lstStyle/>
          <a:p>
            <a:fld id="{463AF3A0-58D1-4337-ACAD-00179877B662}" type="slidenum">
              <a:rPr lang="uk-UA" smtClean="0"/>
              <a:t>‹#›</a:t>
            </a:fld>
            <a:endParaRPr lang="uk-UA"/>
          </a:p>
        </p:txBody>
      </p:sp>
      <p:sp>
        <p:nvSpPr>
          <p:cNvPr id="23" name="Нижний колонтитул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36DFD71C-E55D-4DCF-88FA-BDC9386E7C93}" type="datetimeFigureOut">
              <a:rPr lang="uk-UA" smtClean="0"/>
              <a:t>11.02.2013</a:t>
            </a:fld>
            <a:endParaRPr lang="uk-UA"/>
          </a:p>
        </p:txBody>
      </p:sp>
      <p:sp>
        <p:nvSpPr>
          <p:cNvPr id="18" name="Номер слайда 17"/>
          <p:cNvSpPr>
            <a:spLocks noGrp="1"/>
          </p:cNvSpPr>
          <p:nvPr>
            <p:ph type="sldNum" sz="quarter" idx="11"/>
          </p:nvPr>
        </p:nvSpPr>
        <p:spPr/>
        <p:txBody>
          <a:bodyPr rtlCol="0"/>
          <a:lstStyle/>
          <a:p>
            <a:fld id="{463AF3A0-58D1-4337-ACAD-00179877B662}" type="slidenum">
              <a:rPr lang="uk-UA" smtClean="0"/>
              <a:t>‹#›</a:t>
            </a:fld>
            <a:endParaRPr lang="uk-UA"/>
          </a:p>
        </p:txBody>
      </p:sp>
      <p:sp>
        <p:nvSpPr>
          <p:cNvPr id="21" name="Нижний колонтитул 20"/>
          <p:cNvSpPr>
            <a:spLocks noGrp="1"/>
          </p:cNvSpPr>
          <p:nvPr>
            <p:ph type="ftr" sz="quarter" idx="12"/>
          </p:nvPr>
        </p:nvSpPr>
        <p:spPr/>
        <p:txBody>
          <a:bodyPr rtlCol="0"/>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6DFD71C-E55D-4DCF-88FA-BDC9386E7C93}" type="datetimeFigureOut">
              <a:rPr lang="uk-UA" smtClean="0"/>
              <a:t>11.02.2013</a:t>
            </a:fld>
            <a:endParaRPr lang="uk-UA"/>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63AF3A0-58D1-4337-ACAD-00179877B662}"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uk.wikipedia.org/wiki/%D0%9C%D0%BE%D1%80%D0%B0%D0%BB%D1%8C" TargetMode="External"/><Relationship Id="rId3" Type="http://schemas.openxmlformats.org/officeDocument/2006/relationships/hyperlink" Target="http://uk.wikipedia.org/wiki/%D0%95%D0%BA%D0%BE%D0%BD%D0%BE%D0%BC%D1%96%D0%BA%D0%B0" TargetMode="External"/><Relationship Id="rId7" Type="http://schemas.openxmlformats.org/officeDocument/2006/relationships/hyperlink" Target="http://uk.wikipedia.org/wiki/%D0%95%D1%82%D0%B8%D0%BA%D0%B0" TargetMode="External"/><Relationship Id="rId2" Type="http://schemas.openxmlformats.org/officeDocument/2006/relationships/hyperlink" Target="http://uk.wikipedia.org/wiki/%D0%A2%D0%B2%D1%96%D1%80" TargetMode="External"/><Relationship Id="rId1" Type="http://schemas.openxmlformats.org/officeDocument/2006/relationships/slideLayout" Target="../slideLayouts/slideLayout2.xml"/><Relationship Id="rId6" Type="http://schemas.openxmlformats.org/officeDocument/2006/relationships/hyperlink" Target="http://uk.wikipedia.org/wiki/%D0%A1%D1%83%D1%81%D0%BF%D1%96%D0%BB%D1%8C%D1%81%D1%82%D0%B2%D0%BE" TargetMode="External"/><Relationship Id="rId5" Type="http://schemas.openxmlformats.org/officeDocument/2006/relationships/hyperlink" Target="http://uk.wikipedia.org/wiki/%D0%A3%D0%BA%D1%80%D0%B0%D1%97%D0%BD%D0%B0" TargetMode="External"/><Relationship Id="rId4" Type="http://schemas.openxmlformats.org/officeDocument/2006/relationships/hyperlink" Target="http://uk.wikipedia.org/wiki/%D0%9F%D0%BE%D0%BB%D1%96%D1%82%D0%B8%D0%BA%D0%B0" TargetMode="External"/><Relationship Id="rId9"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hyperlink" Target="http://uk.wikipedia.org/wiki/15_%D1%81%D1%82%D0%BE%D0%BB%D1%96%D1%82%D1%82%D1%8F" TargetMode="External"/><Relationship Id="rId2" Type="http://schemas.openxmlformats.org/officeDocument/2006/relationships/hyperlink" Target="http://uk.wikipedia.org/wiki/%D0%9F%D0%BE%D0%B1%D1%83%D1%82" TargetMode="Externa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hyperlink" Target="http://uk.wikipedia.org/wiki/19_%D1%81%D1%82%D0%BE%D0%BB%D1%96%D1%82%D1%82%D1%8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uk.wikipedia.org/wiki/%D0%A4%D0%B5%D0%B4%D1%8C%D0%BA%D0%BE%D0%B2%D0%B8%D1%87_%D0%9E%D1%81%D0%B8%D0%BF_%D0%AE%D1%80%D1%96%D0%B9_%D0%90%D0%B4%D0%B0%D0%BB%D1%8C%D0%B1%D0%B5%D1%80%D1%82%D0%BE%D0%B2%D0%B8%D1%87" TargetMode="External"/><Relationship Id="rId2" Type="http://schemas.openxmlformats.org/officeDocument/2006/relationships/hyperlink" Target="http://uk.wikipedia.org/wiki/18_%D1%81%D1%82%D0%BE%D0%BB%D1%96%D1%82%D1%82%D1%8F" TargetMode="Externa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uk.wikipedia.org/wiki/%D0%A4%D0%BE%D0%BB%D1%8C%D0%BA%D0%BB%D0%BE%D1%80"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728" y="0"/>
            <a:ext cx="7072346" cy="3732702"/>
          </a:xfrm>
        </p:spPr>
        <p:txBody>
          <a:bodyPr>
            <a:normAutofit/>
            <a:scene3d>
              <a:camera prst="perspectiveHeroicExtremeLeftFacing"/>
              <a:lightRig rig="threePt" dir="t"/>
            </a:scene3d>
          </a:bodyPr>
          <a:lstStyle/>
          <a:p>
            <a:r>
              <a:rPr lang="uk-UA" sz="6000" cap="none"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Народна музика</a:t>
            </a:r>
            <a:endParaRPr lang="uk-UA" sz="6000"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smtClean="0">
                <a:latin typeface="Arial Black" pitchFamily="34" charset="0"/>
              </a:rPr>
              <a:t>Народні пісні мають багато жанрів, деякі з них:</a:t>
            </a:r>
            <a:endParaRPr lang="uk-UA" b="1" dirty="0">
              <a:latin typeface="Arial Black" pitchFamily="34" charset="0"/>
            </a:endParaRPr>
          </a:p>
        </p:txBody>
      </p:sp>
      <p:sp>
        <p:nvSpPr>
          <p:cNvPr id="3" name="Содержимое 2"/>
          <p:cNvSpPr>
            <a:spLocks noGrp="1"/>
          </p:cNvSpPr>
          <p:nvPr>
            <p:ph sz="quarter" idx="1"/>
          </p:nvPr>
        </p:nvSpPr>
        <p:spPr/>
        <p:txBody>
          <a:bodyPr/>
          <a:lstStyle/>
          <a:p>
            <a:r>
              <a:rPr lang="uk-UA" dirty="0" smtClean="0"/>
              <a:t>Жартівливі пісні;</a:t>
            </a:r>
          </a:p>
          <a:p>
            <a:r>
              <a:rPr lang="uk-UA" dirty="0" smtClean="0"/>
              <a:t>Історичні пісні;</a:t>
            </a:r>
          </a:p>
          <a:p>
            <a:r>
              <a:rPr lang="uk-UA" dirty="0" smtClean="0"/>
              <a:t>Козацькі пісні і думи;</a:t>
            </a:r>
          </a:p>
          <a:p>
            <a:r>
              <a:rPr lang="uk-UA" dirty="0" smtClean="0"/>
              <a:t>Обрядові пісні;</a:t>
            </a:r>
          </a:p>
          <a:p>
            <a:r>
              <a:rPr lang="uk-UA" dirty="0" smtClean="0"/>
              <a:t>Побутові пісні;</a:t>
            </a:r>
          </a:p>
          <a:p>
            <a:r>
              <a:rPr lang="uk-UA" dirty="0" smtClean="0"/>
              <a:t>Стрілецькі пісні;</a:t>
            </a:r>
          </a:p>
          <a:p>
            <a:r>
              <a:rPr lang="uk-UA" dirty="0" smtClean="0"/>
              <a:t>Купальські </a:t>
            </a:r>
            <a:r>
              <a:rPr lang="uk-UA" dirty="0"/>
              <a:t>п</a:t>
            </a:r>
            <a:r>
              <a:rPr lang="uk-UA" dirty="0" smtClean="0"/>
              <a:t>існі;</a:t>
            </a:r>
            <a:endParaRPr lang="uk-UA" dirty="0"/>
          </a:p>
        </p:txBody>
      </p:sp>
      <p:pic>
        <p:nvPicPr>
          <p:cNvPr id="4" name="Рисунок 3" descr="images (4).jpg"/>
          <p:cNvPicPr>
            <a:picLocks noChangeAspect="1"/>
          </p:cNvPicPr>
          <p:nvPr/>
        </p:nvPicPr>
        <p:blipFill>
          <a:blip r:embed="rId2" cstate="print"/>
          <a:stretch>
            <a:fillRect/>
          </a:stretch>
        </p:blipFill>
        <p:spPr>
          <a:xfrm rot="20645041">
            <a:off x="3587901" y="2446346"/>
            <a:ext cx="4769289" cy="338870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229600" cy="4286280"/>
          </a:xfrm>
        </p:spPr>
        <p:txBody>
          <a:bodyPr>
            <a:normAutofit/>
          </a:bodyPr>
          <a:lstStyle/>
          <a:p>
            <a:r>
              <a:rPr lang="uk-UA" b="1" dirty="0">
                <a:latin typeface="Monotype Corsiva" pitchFamily="66" charset="0"/>
              </a:rPr>
              <a:t>Соціально-побутові пісні</a:t>
            </a:r>
            <a:r>
              <a:rPr lang="uk-UA" dirty="0">
                <a:latin typeface="Monotype Corsiva" pitchFamily="66" charset="0"/>
              </a:rPr>
              <a:t> — це великий масив епічних </a:t>
            </a:r>
            <a:r>
              <a:rPr lang="uk-UA" dirty="0" err="1">
                <a:latin typeface="Monotype Corsiva" pitchFamily="66" charset="0"/>
              </a:rPr>
              <a:t>народно-пісенних</a:t>
            </a:r>
            <a:r>
              <a:rPr lang="uk-UA" dirty="0">
                <a:latin typeface="Monotype Corsiva" pitchFamily="66" charset="0"/>
              </a:rPr>
              <a:t> </a:t>
            </a:r>
            <a:r>
              <a:rPr lang="uk-UA" dirty="0">
                <a:latin typeface="Monotype Corsiva" pitchFamily="66" charset="0"/>
                <a:hlinkClick r:id="rId2" tooltip="Твір"/>
              </a:rPr>
              <a:t>творів</a:t>
            </a:r>
            <a:r>
              <a:rPr lang="uk-UA" dirty="0">
                <a:latin typeface="Monotype Corsiva" pitchFamily="66" charset="0"/>
              </a:rPr>
              <a:t> про </a:t>
            </a:r>
            <a:r>
              <a:rPr lang="uk-UA" dirty="0">
                <a:latin typeface="Monotype Corsiva" pitchFamily="66" charset="0"/>
                <a:hlinkClick r:id="rId3" tooltip="Економіка"/>
              </a:rPr>
              <a:t>економічні</a:t>
            </a:r>
            <a:r>
              <a:rPr lang="uk-UA" dirty="0">
                <a:latin typeface="Monotype Corsiva" pitchFamily="66" charset="0"/>
              </a:rPr>
              <a:t> та </a:t>
            </a:r>
            <a:r>
              <a:rPr lang="uk-UA" dirty="0">
                <a:latin typeface="Monotype Corsiva" pitchFamily="66" charset="0"/>
                <a:hlinkClick r:id="rId4" tooltip="Політика"/>
              </a:rPr>
              <a:t>політичні</a:t>
            </a:r>
            <a:r>
              <a:rPr lang="uk-UA" dirty="0">
                <a:latin typeface="Monotype Corsiva" pitchFamily="66" charset="0"/>
              </a:rPr>
              <a:t> умови життя різних соціальних груп населення, про їхню історичну роль у становленні та розвитку </a:t>
            </a:r>
            <a:r>
              <a:rPr lang="uk-UA" dirty="0">
                <a:latin typeface="Monotype Corsiva" pitchFamily="66" charset="0"/>
                <a:hlinkClick r:id="rId5" tooltip="Україна"/>
              </a:rPr>
              <a:t>українського</a:t>
            </a:r>
            <a:r>
              <a:rPr lang="uk-UA" dirty="0">
                <a:latin typeface="Monotype Corsiva" pitchFamily="66" charset="0"/>
              </a:rPr>
              <a:t> </a:t>
            </a:r>
            <a:r>
              <a:rPr lang="uk-UA" dirty="0">
                <a:latin typeface="Monotype Corsiva" pitchFamily="66" charset="0"/>
                <a:hlinkClick r:id="rId6" tooltip="Суспільство"/>
              </a:rPr>
              <a:t>суспільства</a:t>
            </a:r>
            <a:r>
              <a:rPr lang="uk-UA" dirty="0">
                <a:latin typeface="Monotype Corsiva" pitchFamily="66" charset="0"/>
              </a:rPr>
              <a:t>, у формуванні національних норм </a:t>
            </a:r>
            <a:r>
              <a:rPr lang="uk-UA" dirty="0">
                <a:latin typeface="Monotype Corsiva" pitchFamily="66" charset="0"/>
                <a:hlinkClick r:id="rId7" tooltip="Етика"/>
              </a:rPr>
              <a:t>етики</a:t>
            </a:r>
            <a:r>
              <a:rPr lang="uk-UA" dirty="0">
                <a:latin typeface="Monotype Corsiva" pitchFamily="66" charset="0"/>
              </a:rPr>
              <a:t> й </a:t>
            </a:r>
            <a:r>
              <a:rPr lang="uk-UA" u="sng" dirty="0">
                <a:latin typeface="Monotype Corsiva" pitchFamily="66" charset="0"/>
                <a:hlinkClick r:id="rId8" tooltip="Мораль"/>
              </a:rPr>
              <a:t>моралі</a:t>
            </a:r>
            <a:r>
              <a:rPr lang="uk-UA" dirty="0" smtClean="0">
                <a:latin typeface="Monotype Corsiva" pitchFamily="66" charset="0"/>
              </a:rPr>
              <a:t>.</a:t>
            </a:r>
          </a:p>
          <a:p>
            <a:r>
              <a:rPr lang="uk-UA" dirty="0">
                <a:latin typeface="Monotype Corsiva" pitchFamily="66" charset="0"/>
              </a:rPr>
              <a:t>Соціально-побутові пісні різнопланові і за тематикою, і за сюжетами, і за мотивами, і за колоритністю образів. Для них характерне поєднання реалістичної конкретності з метафорично-символічною образністю, вони багаті на традиційні для народного епосу метафори, постійні епітети, порівняння.</a:t>
            </a:r>
          </a:p>
        </p:txBody>
      </p:sp>
      <p:pic>
        <p:nvPicPr>
          <p:cNvPr id="4" name="Рисунок 3" descr="images (5).jpg"/>
          <p:cNvPicPr>
            <a:picLocks noChangeAspect="1"/>
          </p:cNvPicPr>
          <p:nvPr/>
        </p:nvPicPr>
        <p:blipFill>
          <a:blip r:embed="rId9" cstate="print"/>
          <a:stretch>
            <a:fillRect/>
          </a:stretch>
        </p:blipFill>
        <p:spPr>
          <a:xfrm>
            <a:off x="3500430" y="4286256"/>
            <a:ext cx="4286280" cy="2347329"/>
          </a:xfrm>
          <a:prstGeom prst="rect">
            <a:avLst/>
          </a:prstGeom>
          <a:ln>
            <a:noFill/>
          </a:ln>
          <a:effectLst>
            <a:softEdge rad="112500"/>
          </a:effectLst>
        </p:spPr>
      </p:pic>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7467600" cy="6116786"/>
          </a:xfrm>
        </p:spPr>
        <p:txBody>
          <a:bodyPr>
            <a:normAutofit/>
          </a:bodyPr>
          <a:lstStyle/>
          <a:p>
            <a:r>
              <a:rPr lang="uk-UA" b="1" dirty="0">
                <a:latin typeface="Segoe Print" pitchFamily="2" charset="0"/>
              </a:rPr>
              <a:t>Станові пісні</a:t>
            </a:r>
            <a:r>
              <a:rPr lang="uk-UA" dirty="0">
                <a:latin typeface="Segoe Print" pitchFamily="2" charset="0"/>
              </a:rPr>
              <a:t> — </a:t>
            </a:r>
            <a:r>
              <a:rPr lang="uk-UA" dirty="0" err="1">
                <a:latin typeface="Segoe Print" pitchFamily="2" charset="0"/>
              </a:rPr>
              <a:t>соц.-побутові</a:t>
            </a:r>
            <a:r>
              <a:rPr lang="uk-UA" dirty="0">
                <a:latin typeface="Segoe Print" pitchFamily="2" charset="0"/>
              </a:rPr>
              <a:t> пісні про життя, </a:t>
            </a:r>
            <a:r>
              <a:rPr lang="uk-UA" dirty="0">
                <a:latin typeface="Segoe Print" pitchFamily="2" charset="0"/>
                <a:hlinkClick r:id="rId2" tooltip="Побут"/>
              </a:rPr>
              <a:t>побут</a:t>
            </a:r>
            <a:r>
              <a:rPr lang="uk-UA" dirty="0">
                <a:latin typeface="Segoe Print" pitchFamily="2" charset="0"/>
              </a:rPr>
              <a:t> та інтереси окремих суспільних та </a:t>
            </a:r>
            <a:r>
              <a:rPr lang="uk-UA" dirty="0" smtClean="0">
                <a:latin typeface="Segoe Print" pitchFamily="2" charset="0"/>
              </a:rPr>
              <a:t>груп</a:t>
            </a:r>
            <a:r>
              <a:rPr lang="uk-UA" dirty="0">
                <a:latin typeface="Segoe Print" pitchFamily="2" charset="0"/>
              </a:rPr>
              <a:t>. Найвидатніші серед них — це </a:t>
            </a:r>
            <a:r>
              <a:rPr lang="uk-UA" dirty="0" err="1">
                <a:latin typeface="Segoe Print" pitchFamily="2" charset="0"/>
              </a:rPr>
              <a:t>високопоетичні</a:t>
            </a:r>
            <a:r>
              <a:rPr lang="uk-UA" dirty="0">
                <a:latin typeface="Segoe Print" pitchFamily="2" charset="0"/>
              </a:rPr>
              <a:t> чумацькі пісні, що своїми мотивами наближаються до </a:t>
            </a:r>
            <a:r>
              <a:rPr lang="uk-UA" dirty="0" smtClean="0">
                <a:latin typeface="Segoe Print" pitchFamily="2" charset="0"/>
              </a:rPr>
              <a:t>козацьких. </a:t>
            </a:r>
            <a:r>
              <a:rPr lang="uk-UA" dirty="0">
                <a:latin typeface="Segoe Print" pitchFamily="2" charset="0"/>
              </a:rPr>
              <a:t>Вони виникли у </a:t>
            </a:r>
            <a:r>
              <a:rPr lang="uk-UA" dirty="0">
                <a:latin typeface="Segoe Print" pitchFamily="2" charset="0"/>
                <a:hlinkClick r:id="rId3" tooltip="15 століття"/>
              </a:rPr>
              <a:t>15 ст.</a:t>
            </a:r>
            <a:r>
              <a:rPr lang="uk-UA" dirty="0">
                <a:latin typeface="Segoe Print" pitchFamily="2" charset="0"/>
              </a:rPr>
              <a:t> і найбільшого поширення набрали під час розквіту чумацького промислу </a:t>
            </a:r>
            <a:r>
              <a:rPr lang="uk-UA" dirty="0" smtClean="0">
                <a:latin typeface="Segoe Print" pitchFamily="2" charset="0"/>
              </a:rPr>
              <a:t>у </a:t>
            </a:r>
            <a:r>
              <a:rPr lang="uk-UA" dirty="0">
                <a:latin typeface="Segoe Print" pitchFamily="2" charset="0"/>
              </a:rPr>
              <a:t>18 і в першій третині </a:t>
            </a:r>
            <a:r>
              <a:rPr lang="uk-UA" dirty="0">
                <a:latin typeface="Segoe Print" pitchFamily="2" charset="0"/>
                <a:hlinkClick r:id="rId4" tooltip="19 століття"/>
              </a:rPr>
              <a:t>19 ст.</a:t>
            </a:r>
            <a:r>
              <a:rPr lang="uk-UA" dirty="0">
                <a:latin typeface="Segoe Print" pitchFamily="2" charset="0"/>
              </a:rPr>
              <a:t> </a:t>
            </a:r>
          </a:p>
        </p:txBody>
      </p:sp>
      <p:pic>
        <p:nvPicPr>
          <p:cNvPr id="4" name="Рисунок 3" descr="images (6).jpg"/>
          <p:cNvPicPr>
            <a:picLocks noChangeAspect="1"/>
          </p:cNvPicPr>
          <p:nvPr/>
        </p:nvPicPr>
        <p:blipFill>
          <a:blip r:embed="rId5" cstate="print"/>
          <a:stretch>
            <a:fillRect/>
          </a:stretch>
        </p:blipFill>
        <p:spPr>
          <a:xfrm>
            <a:off x="928662" y="3857628"/>
            <a:ext cx="4572032" cy="278606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5043494" cy="6116786"/>
          </a:xfrm>
        </p:spPr>
        <p:txBody>
          <a:bodyPr>
            <a:normAutofit fontScale="85000" lnSpcReduction="20000"/>
          </a:bodyPr>
          <a:lstStyle/>
          <a:p>
            <a:r>
              <a:rPr lang="uk-UA" dirty="0">
                <a:latin typeface="Segoe Print" pitchFamily="2" charset="0"/>
              </a:rPr>
              <a:t>Рекрутські та солдатські пісні — </a:t>
            </a:r>
            <a:r>
              <a:rPr lang="uk-UA" dirty="0" err="1">
                <a:latin typeface="Segoe Print" pitchFamily="2" charset="0"/>
              </a:rPr>
              <a:t>пісні</a:t>
            </a:r>
            <a:r>
              <a:rPr lang="uk-UA" dirty="0">
                <a:latin typeface="Segoe Print" pitchFamily="2" charset="0"/>
              </a:rPr>
              <a:t> про рекрутів, що примусово відбували військ. службу в царській або в цісарській (</a:t>
            </a:r>
            <a:r>
              <a:rPr lang="uk-UA" dirty="0" err="1">
                <a:latin typeface="Segoe Print" pitchFamily="2" charset="0"/>
              </a:rPr>
              <a:t>австро-угор</a:t>
            </a:r>
            <a:r>
              <a:rPr lang="uk-UA" dirty="0">
                <a:latin typeface="Segoe Print" pitchFamily="2" charset="0"/>
              </a:rPr>
              <a:t>.) армії, про тяжку долю вояка, змушеного 25 </a:t>
            </a:r>
            <a:r>
              <a:rPr lang="en-US" dirty="0">
                <a:latin typeface="Segoe Print" pitchFamily="2" charset="0"/>
              </a:rPr>
              <a:t>pp. </a:t>
            </a:r>
            <a:r>
              <a:rPr lang="uk-UA" dirty="0">
                <a:latin typeface="Segoe Print" pitchFamily="2" charset="0"/>
              </a:rPr>
              <a:t>служити у чужому війську в тяжких умовах; про тугу за рідним краєм, страхіття воєн, каліцтво, смерть вояка, про зустріч з родиною по багаторічній розлуці. Виникнення цих пісень припадає на кін. </a:t>
            </a:r>
            <a:r>
              <a:rPr lang="uk-UA" dirty="0">
                <a:latin typeface="Segoe Print" pitchFamily="2" charset="0"/>
                <a:hlinkClick r:id="rId2" tooltip="18 століття"/>
              </a:rPr>
              <a:t>18 ст.</a:t>
            </a:r>
            <a:r>
              <a:rPr lang="uk-UA" dirty="0">
                <a:latin typeface="Segoe Print" pitchFamily="2" charset="0"/>
              </a:rPr>
              <a:t>, коли в Україні було введено обов'язкову військ. службу. Мотиви рекрутських пісень лежать в основі багатьох творів Шевченка («Сова», «Сон») та </a:t>
            </a:r>
            <a:r>
              <a:rPr lang="uk-UA" dirty="0">
                <a:latin typeface="Segoe Print" pitchFamily="2" charset="0"/>
                <a:hlinkClick r:id="rId3" tooltip="Федькович Осип Юрій Адальбертович"/>
              </a:rPr>
              <a:t>Ю. </a:t>
            </a:r>
            <a:r>
              <a:rPr lang="uk-UA" dirty="0" err="1">
                <a:latin typeface="Segoe Print" pitchFamily="2" charset="0"/>
                <a:hlinkClick r:id="rId3" tooltip="Федькович Осип Юрій Адальбертович"/>
              </a:rPr>
              <a:t>Федьковича</a:t>
            </a:r>
            <a:r>
              <a:rPr lang="uk-UA" dirty="0">
                <a:latin typeface="Segoe Print" pitchFamily="2" charset="0"/>
              </a:rPr>
              <a:t> («Рекрут», «Дезертир»), які самі відбули десятирічну примусову військ. службу. </a:t>
            </a:r>
          </a:p>
        </p:txBody>
      </p:sp>
      <p:pic>
        <p:nvPicPr>
          <p:cNvPr id="4" name="Рисунок 3" descr="images (7).jpg"/>
          <p:cNvPicPr>
            <a:picLocks noChangeAspect="1"/>
          </p:cNvPicPr>
          <p:nvPr/>
        </p:nvPicPr>
        <p:blipFill>
          <a:blip r:embed="rId4" cstate="print"/>
          <a:stretch>
            <a:fillRect/>
          </a:stretch>
        </p:blipFill>
        <p:spPr>
          <a:xfrm>
            <a:off x="5715008" y="642918"/>
            <a:ext cx="2486025" cy="35004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357430"/>
            <a:ext cx="8229600" cy="4143404"/>
          </a:xfrm>
        </p:spPr>
        <p:txBody>
          <a:bodyPr>
            <a:normAutofit fontScale="85000" lnSpcReduction="10000"/>
          </a:bodyPr>
          <a:lstStyle/>
          <a:p>
            <a:r>
              <a:rPr lang="uk-UA" b="1" dirty="0">
                <a:latin typeface="Segoe Print" pitchFamily="2" charset="0"/>
              </a:rPr>
              <a:t>Весільні пісні</a:t>
            </a:r>
            <a:r>
              <a:rPr lang="uk-UA" dirty="0">
                <a:latin typeface="Segoe Print" pitchFamily="2" charset="0"/>
              </a:rPr>
              <a:t> — </a:t>
            </a:r>
            <a:r>
              <a:rPr lang="uk-UA" dirty="0" err="1">
                <a:latin typeface="Segoe Print" pitchFamily="2" charset="0"/>
              </a:rPr>
              <a:t>пісні</a:t>
            </a:r>
            <a:r>
              <a:rPr lang="uk-UA" dirty="0">
                <a:latin typeface="Segoe Print" pitchFamily="2" charset="0"/>
              </a:rPr>
              <a:t>, що супроводжують весільні обряди, пояснюють їх зміст і значення, прославляють молодих та їх батьків.</a:t>
            </a:r>
          </a:p>
          <a:p>
            <a:r>
              <a:rPr lang="uk-UA" dirty="0">
                <a:latin typeface="Segoe Print" pitchFamily="2" charset="0"/>
              </a:rPr>
              <a:t>У весільних піснях ідеться і про свах, і про подруг нареченої, світилок, бояр і </a:t>
            </a:r>
            <a:r>
              <a:rPr lang="uk-UA" dirty="0" err="1">
                <a:latin typeface="Segoe Print" pitchFamily="2" charset="0"/>
              </a:rPr>
              <a:t>боярок</a:t>
            </a:r>
            <a:r>
              <a:rPr lang="uk-UA" dirty="0">
                <a:latin typeface="Segoe Print" pitchFamily="2" charset="0"/>
              </a:rPr>
              <a:t>, старост і дружб. Співають весільних пісень тільки жінки. Це переважно хори, діалоги. Весільними піснями супроводжується замішування короваю, розплітання коси молодої, одягання на неї очіпка. Чоловіки у формі діалогів і монологів беруть участь у найдраматичніших епізодах обряду — під час нападу бояр, викупу нареченої. Святкуючи перезву, родичі молодої після першої шлюбної ночі йдуть або їдуть з відповідними обрядовими піснями на частування до хати молодого.</a:t>
            </a:r>
          </a:p>
          <a:p>
            <a:endParaRPr lang="uk-UA" dirty="0"/>
          </a:p>
        </p:txBody>
      </p:sp>
      <p:pic>
        <p:nvPicPr>
          <p:cNvPr id="4" name="Рисунок 3" descr="images (8).jpg"/>
          <p:cNvPicPr>
            <a:picLocks noChangeAspect="1"/>
          </p:cNvPicPr>
          <p:nvPr/>
        </p:nvPicPr>
        <p:blipFill>
          <a:blip r:embed="rId2" cstate="print"/>
          <a:stretch>
            <a:fillRect/>
          </a:stretch>
        </p:blipFill>
        <p:spPr>
          <a:xfrm>
            <a:off x="1142976" y="214290"/>
            <a:ext cx="2643206" cy="2086718"/>
          </a:xfrm>
          <a:prstGeom prst="rect">
            <a:avLst/>
          </a:prstGeom>
          <a:ln w="88900" cap="sq" cmpd="thickThin">
            <a:solidFill>
              <a:srgbClr val="000000"/>
            </a:solidFill>
            <a:prstDash val="solid"/>
            <a:miter lim="800000"/>
          </a:ln>
          <a:effectLst>
            <a:innerShdw blurRad="76200">
              <a:srgbClr val="000000"/>
            </a:innerShdw>
          </a:effectLst>
        </p:spPr>
      </p:pic>
      <p:pic>
        <p:nvPicPr>
          <p:cNvPr id="5" name="Рисунок 4" descr="images (9).jpg"/>
          <p:cNvPicPr>
            <a:picLocks noChangeAspect="1"/>
          </p:cNvPicPr>
          <p:nvPr/>
        </p:nvPicPr>
        <p:blipFill>
          <a:blip r:embed="rId3" cstate="print"/>
          <a:stretch>
            <a:fillRect/>
          </a:stretch>
        </p:blipFill>
        <p:spPr>
          <a:xfrm>
            <a:off x="4714876" y="285728"/>
            <a:ext cx="2357454" cy="1768091"/>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0"/>
            <a:ext cx="7467600" cy="3582990"/>
          </a:xfrm>
        </p:spPr>
        <p:txBody>
          <a:bodyPr>
            <a:normAutofit/>
          </a:bodyPr>
          <a:lstStyle/>
          <a:p>
            <a:pPr algn="ctr"/>
            <a:r>
              <a:rPr lang="uk-UA" sz="7200" b="1" i="1" dirty="0" smtClean="0">
                <a:solidFill>
                  <a:schemeClr val="tx1"/>
                </a:solidFill>
                <a:latin typeface="Arial Black" pitchFamily="34" charset="0"/>
              </a:rPr>
              <a:t>Дякуємо за увагу</a:t>
            </a:r>
            <a:endParaRPr lang="uk-UA" sz="7200" b="1" i="1" dirty="0">
              <a:solidFill>
                <a:schemeClr val="tx1"/>
              </a:solidFill>
              <a:latin typeface="Arial Black" pitchFamily="34" charset="0"/>
            </a:endParaRPr>
          </a:p>
        </p:txBody>
      </p:sp>
      <p:sp>
        <p:nvSpPr>
          <p:cNvPr id="3" name="Содержимое 2"/>
          <p:cNvSpPr>
            <a:spLocks noGrp="1"/>
          </p:cNvSpPr>
          <p:nvPr>
            <p:ph sz="quarter" idx="1"/>
          </p:nvPr>
        </p:nvSpPr>
        <p:spPr>
          <a:xfrm>
            <a:off x="457200" y="4714884"/>
            <a:ext cx="7467600" cy="1759068"/>
          </a:xfrm>
        </p:spPr>
        <p:txBody>
          <a:bodyPr>
            <a:normAutofit lnSpcReduction="10000"/>
          </a:bodyPr>
          <a:lstStyle/>
          <a:p>
            <a:r>
              <a:rPr lang="uk-UA" dirty="0" smtClean="0"/>
              <a:t>Турчина Вікторія</a:t>
            </a:r>
          </a:p>
          <a:p>
            <a:r>
              <a:rPr lang="uk-UA" dirty="0" smtClean="0"/>
              <a:t>Цибульська Вікторія</a:t>
            </a:r>
          </a:p>
          <a:p>
            <a:r>
              <a:rPr lang="uk-UA" dirty="0" smtClean="0"/>
              <a:t>Олена Хомич</a:t>
            </a:r>
          </a:p>
          <a:p>
            <a:r>
              <a:rPr lang="uk-UA" dirty="0" err="1" smtClean="0"/>
              <a:t>Трофимчук</a:t>
            </a:r>
            <a:r>
              <a:rPr lang="uk-UA" dirty="0" smtClean="0"/>
              <a:t> Юрій</a:t>
            </a:r>
            <a:endParaRPr lang="uk-UA"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4786346" cy="6259662"/>
          </a:xfrm>
        </p:spPr>
        <p:txBody>
          <a:bodyPr>
            <a:normAutofit/>
          </a:bodyPr>
          <a:lstStyle/>
          <a:p>
            <a:r>
              <a:rPr lang="uk-UA" dirty="0">
                <a:latin typeface="Monotype Corsiva" pitchFamily="66" charset="0"/>
              </a:rPr>
              <a:t>Роль мистецтва в житті людини високо оцінив німецький поет </a:t>
            </a:r>
            <a:r>
              <a:rPr lang="uk-UA" dirty="0" err="1">
                <a:latin typeface="Monotype Corsiva" pitchFamily="66" charset="0"/>
              </a:rPr>
              <a:t>Іоганнеса</a:t>
            </a:r>
            <a:r>
              <a:rPr lang="uk-UA" dirty="0">
                <a:latin typeface="Monotype Corsiva" pitchFamily="66" charset="0"/>
              </a:rPr>
              <a:t> </a:t>
            </a:r>
            <a:r>
              <a:rPr lang="uk-UA" dirty="0" err="1">
                <a:latin typeface="Monotype Corsiva" pitchFamily="66" charset="0"/>
              </a:rPr>
              <a:t>Бехер</a:t>
            </a:r>
            <a:r>
              <a:rPr lang="uk-UA" dirty="0">
                <a:latin typeface="Monotype Corsiva" pitchFamily="66" charset="0"/>
              </a:rPr>
              <a:t>. Він сказав, що мистецтво може змінити людину.</a:t>
            </a:r>
          </a:p>
          <a:p>
            <a:r>
              <a:rPr lang="uk-UA" dirty="0">
                <a:latin typeface="Monotype Corsiva" pitchFamily="66" charset="0"/>
              </a:rPr>
              <a:t>Музика – світ мистецтва, якого не можна виміряти.</a:t>
            </a:r>
          </a:p>
          <a:p>
            <a:r>
              <a:rPr lang="vi-VN" b="1" i="1" dirty="0"/>
              <a:t>Украї́нські наро́дні пісні́</a:t>
            </a:r>
            <a:r>
              <a:rPr lang="vi-VN" i="1" dirty="0"/>
              <a:t> — це </a:t>
            </a:r>
            <a:r>
              <a:rPr lang="vi-VN" i="1" dirty="0">
                <a:hlinkClick r:id="rId2" tooltip="Фольклор"/>
              </a:rPr>
              <a:t>фольклорні</a:t>
            </a:r>
            <a:r>
              <a:rPr lang="vi-VN" i="1" dirty="0"/>
              <a:t> твори, які зберігаються в народній пам'яті і передаються з вуст в уста.</a:t>
            </a:r>
            <a:endParaRPr lang="uk-UA" i="1" dirty="0">
              <a:latin typeface="Monotype Corsiva" pitchFamily="66" charset="0"/>
            </a:endParaRPr>
          </a:p>
        </p:txBody>
      </p:sp>
      <p:pic>
        <p:nvPicPr>
          <p:cNvPr id="4" name="Рисунок 3" descr="1.jpg"/>
          <p:cNvPicPr>
            <a:picLocks noChangeAspect="1"/>
          </p:cNvPicPr>
          <p:nvPr/>
        </p:nvPicPr>
        <p:blipFill>
          <a:blip r:embed="rId3" cstate="print"/>
          <a:stretch>
            <a:fillRect/>
          </a:stretch>
        </p:blipFill>
        <p:spPr>
          <a:xfrm>
            <a:off x="4929190" y="142852"/>
            <a:ext cx="3788176" cy="28575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Рисунок 4" descr="2.jpg"/>
          <p:cNvPicPr>
            <a:picLocks noChangeAspect="1"/>
          </p:cNvPicPr>
          <p:nvPr/>
        </p:nvPicPr>
        <p:blipFill>
          <a:blip r:embed="rId4" cstate="print"/>
          <a:stretch>
            <a:fillRect/>
          </a:stretch>
        </p:blipFill>
        <p:spPr>
          <a:xfrm rot="19669849">
            <a:off x="4717638" y="3810538"/>
            <a:ext cx="3620726" cy="212784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7467600" cy="6188224"/>
          </a:xfrm>
        </p:spPr>
        <p:txBody>
          <a:bodyPr/>
          <a:lstStyle/>
          <a:p>
            <a:r>
              <a:rPr lang="uk-UA" sz="2800" dirty="0">
                <a:latin typeface="Arial Black" pitchFamily="34" charset="0"/>
              </a:rPr>
              <a:t>Все життя людини пов’язане з піснею. В піснях люди висловлюють свої думки, почуття, радості, горе. Народне мистецтво – скарбниця народної мудрості.</a:t>
            </a:r>
          </a:p>
          <a:p>
            <a:endParaRPr lang="uk-UA" dirty="0"/>
          </a:p>
        </p:txBody>
      </p:sp>
      <p:pic>
        <p:nvPicPr>
          <p:cNvPr id="4" name="Рисунок 3" descr="3.jpg"/>
          <p:cNvPicPr>
            <a:picLocks noChangeAspect="1"/>
          </p:cNvPicPr>
          <p:nvPr/>
        </p:nvPicPr>
        <p:blipFill>
          <a:blip r:embed="rId2" cstate="print"/>
          <a:stretch>
            <a:fillRect/>
          </a:stretch>
        </p:blipFill>
        <p:spPr>
          <a:xfrm rot="21041546">
            <a:off x="207916" y="2917372"/>
            <a:ext cx="4513232" cy="293847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Рисунок 4" descr="4.jpg"/>
          <p:cNvPicPr>
            <a:picLocks noChangeAspect="1"/>
          </p:cNvPicPr>
          <p:nvPr/>
        </p:nvPicPr>
        <p:blipFill>
          <a:blip r:embed="rId3" cstate="print"/>
          <a:stretch>
            <a:fillRect/>
          </a:stretch>
        </p:blipFill>
        <p:spPr>
          <a:xfrm>
            <a:off x="5286380" y="3214686"/>
            <a:ext cx="3150995" cy="214314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4686304" cy="6188224"/>
          </a:xfrm>
        </p:spPr>
        <p:txBody>
          <a:bodyPr>
            <a:normAutofit/>
          </a:bodyPr>
          <a:lstStyle/>
          <a:p>
            <a:r>
              <a:rPr lang="uk-UA" dirty="0">
                <a:latin typeface="Monotype Corsiva" pitchFamily="66" charset="0"/>
              </a:rPr>
              <a:t>Ми не знаємо авторів старовинних народних пісень. Раніше ці пісні переходили з уст в уста. Нотний запис знав мало хто. Передавались пісні в </a:t>
            </a:r>
            <a:r>
              <a:rPr lang="uk-UA" dirty="0" err="1">
                <a:latin typeface="Monotype Corsiva" pitchFamily="66" charset="0"/>
              </a:rPr>
              <a:t>неписемній</a:t>
            </a:r>
            <a:r>
              <a:rPr lang="uk-UA" dirty="0">
                <a:latin typeface="Monotype Corsiva" pitchFamily="66" charset="0"/>
              </a:rPr>
              <a:t> формі завдяки виконавчим традиціям.</a:t>
            </a:r>
          </a:p>
          <a:p>
            <a:r>
              <a:rPr lang="uk-UA" dirty="0">
                <a:latin typeface="Monotype Corsiva" pitchFamily="66" charset="0"/>
              </a:rPr>
              <a:t>Джерела народної музики відходять в доісторичне минуле. В кожну історичну епоху існувала музика. На основі давніх творів створювались нові. В сукупності вони утворювали традиційний музичний фольклор. Його основу становила музика селянства.</a:t>
            </a:r>
          </a:p>
          <a:p>
            <a:endParaRPr lang="uk-UA" dirty="0"/>
          </a:p>
        </p:txBody>
      </p:sp>
      <p:pic>
        <p:nvPicPr>
          <p:cNvPr id="4" name="Рисунок 3" descr="5.jpg"/>
          <p:cNvPicPr>
            <a:picLocks noChangeAspect="1"/>
          </p:cNvPicPr>
          <p:nvPr/>
        </p:nvPicPr>
        <p:blipFill>
          <a:blip r:embed="rId2" cstate="print"/>
          <a:stretch>
            <a:fillRect/>
          </a:stretch>
        </p:blipFill>
        <p:spPr>
          <a:xfrm>
            <a:off x="5500694" y="214290"/>
            <a:ext cx="2638701" cy="292895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Рисунок 4" descr="6.jpg"/>
          <p:cNvPicPr>
            <a:picLocks noChangeAspect="1"/>
          </p:cNvPicPr>
          <p:nvPr/>
        </p:nvPicPr>
        <p:blipFill>
          <a:blip r:embed="rId3" cstate="print"/>
          <a:stretch>
            <a:fillRect/>
          </a:stretch>
        </p:blipFill>
        <p:spPr>
          <a:xfrm>
            <a:off x="5643570" y="3286124"/>
            <a:ext cx="2214578" cy="332186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7.jpg"/>
          <p:cNvPicPr>
            <a:picLocks noChangeAspect="1"/>
          </p:cNvPicPr>
          <p:nvPr/>
        </p:nvPicPr>
        <p:blipFill>
          <a:blip r:embed="rId2" cstate="print"/>
          <a:stretch>
            <a:fillRect/>
          </a:stretch>
        </p:blipFill>
        <p:spPr bwMode="hidden">
          <a:xfrm>
            <a:off x="428596" y="214290"/>
            <a:ext cx="8286808" cy="6357982"/>
          </a:xfrm>
          <a:prstGeom prst="rect">
            <a:avLst/>
          </a:prstGeom>
        </p:spPr>
      </p:pic>
      <p:sp>
        <p:nvSpPr>
          <p:cNvPr id="3" name="Содержимое 2"/>
          <p:cNvSpPr>
            <a:spLocks noGrp="1"/>
          </p:cNvSpPr>
          <p:nvPr>
            <p:ph sz="quarter" idx="1"/>
          </p:nvPr>
        </p:nvSpPr>
        <p:spPr>
          <a:xfrm>
            <a:off x="500034" y="214290"/>
            <a:ext cx="7715304" cy="7000924"/>
          </a:xfrm>
          <a:ln>
            <a:solidFill>
              <a:schemeClr val="accent6">
                <a:lumMod val="50000"/>
              </a:schemeClr>
            </a:solidFill>
          </a:ln>
        </p:spPr>
        <p:txBody>
          <a:bodyPr>
            <a:normAutofit/>
          </a:bodyPr>
          <a:lstStyle/>
          <a:p>
            <a:r>
              <a:rPr lang="uk-UA" sz="2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Є пісні пов’язані з трудовою діяльністю людини, життям, (календарні), є пісні, які відображають календарні свята (колядки, веснянки, купальські пісні).</a:t>
            </a:r>
          </a:p>
          <a:p>
            <a:r>
              <a:rPr lang="uk-UA" sz="2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Польові роботи, до них спонукали теж пісні – це про косовицю, про </a:t>
            </a:r>
            <a:r>
              <a:rPr lang="uk-UA" sz="2800"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жатву</a:t>
            </a:r>
            <a:r>
              <a:rPr lang="uk-UA" sz="2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Є обрядові пісні про народження, весілля (колискові, весільні), похоронні (пісні-плачі), пісні, пов’язані з веденням господарства (тваринництва, пісні про прилучення коня, загоном тварин і т.д.).</a:t>
            </a:r>
          </a:p>
          <a:p>
            <a:endParaRPr lang="uk-UA" dirty="0">
              <a:solidFill>
                <a:schemeClr val="accent2">
                  <a:lumMod val="75000"/>
                </a:schemeClr>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7467600" cy="4500594"/>
          </a:xfrm>
        </p:spPr>
        <p:txBody>
          <a:bodyPr>
            <a:normAutofit/>
          </a:bodyPr>
          <a:lstStyle/>
          <a:p>
            <a:r>
              <a:rPr lang="uk-UA" dirty="0">
                <a:latin typeface="Monotype Corsiva" pitchFamily="66" charset="0"/>
              </a:rPr>
              <a:t>У народній пісні – найбільш поширеному фольклорному жанрі – тісно поєднані поетичне слово і музика. Величезна кількість народних пісень зібрана порівняно недавно, активна робота, щодо їх запису проводиться тепер. Найтиповіші мелодичні звороти фольклорних зразків сягають давнини тому знавці М.Лисенко, М.Леонтович підкреслювали значення вивчення саме старовинних пісень зокрема обрядових та історичних.</a:t>
            </a:r>
          </a:p>
          <a:p>
            <a:endParaRPr lang="uk-UA" dirty="0"/>
          </a:p>
        </p:txBody>
      </p:sp>
      <p:pic>
        <p:nvPicPr>
          <p:cNvPr id="4" name="Рисунок 3" descr="12.jpg"/>
          <p:cNvPicPr>
            <a:picLocks noChangeAspect="1"/>
          </p:cNvPicPr>
          <p:nvPr/>
        </p:nvPicPr>
        <p:blipFill>
          <a:blip r:embed="rId2" cstate="print"/>
          <a:stretch>
            <a:fillRect/>
          </a:stretch>
        </p:blipFill>
        <p:spPr>
          <a:xfrm>
            <a:off x="2643174" y="3643314"/>
            <a:ext cx="5214974" cy="300037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285728"/>
            <a:ext cx="8143932" cy="3643338"/>
          </a:xfrm>
        </p:spPr>
        <p:txBody>
          <a:bodyPr>
            <a:normAutofit fontScale="92500" lnSpcReduction="20000"/>
          </a:bodyPr>
          <a:lstStyle/>
          <a:p>
            <a:r>
              <a:rPr lang="uk-UA" dirty="0">
                <a:latin typeface="Segoe Print" pitchFamily="2" charset="0"/>
              </a:rPr>
              <a:t>Велике значення для розвитку української музики мали взаємозв’язки з фольклором росіян, поляків, чехів, угорців. Для народних пісень характерна певна </a:t>
            </a:r>
            <a:r>
              <a:rPr lang="uk-UA" dirty="0" err="1">
                <a:latin typeface="Segoe Print" pitchFamily="2" charset="0"/>
              </a:rPr>
              <a:t>“діалектика”</a:t>
            </a:r>
            <a:r>
              <a:rPr lang="uk-UA" dirty="0">
                <a:latin typeface="Segoe Print" pitchFamily="2" charset="0"/>
              </a:rPr>
              <a:t> виникнення якої пов’язує різні суспільно-історичні умови життя. Для </a:t>
            </a:r>
            <a:r>
              <a:rPr lang="uk-UA" dirty="0" err="1">
                <a:latin typeface="Segoe Print" pitchFamily="2" charset="0"/>
              </a:rPr>
              <a:t>східно-українських</a:t>
            </a:r>
            <a:r>
              <a:rPr lang="uk-UA" dirty="0">
                <a:latin typeface="Segoe Print" pitchFamily="2" charset="0"/>
              </a:rPr>
              <a:t> пісень більш характерна широка, наспівана мелодика часте використання різновидностей мажору і мінору. Особливою ознакою східнослов’янської пісні є </a:t>
            </a:r>
            <a:r>
              <a:rPr lang="uk-UA" dirty="0" err="1">
                <a:latin typeface="Segoe Print" pitchFamily="2" charset="0"/>
              </a:rPr>
              <a:t>розвиненя</a:t>
            </a:r>
            <a:r>
              <a:rPr lang="uk-UA" dirty="0">
                <a:latin typeface="Segoe Print" pitchFamily="2" charset="0"/>
              </a:rPr>
              <a:t> багатоголосся в хоровому співі. Західноукраїнські пісні здебільшого вкладаються в рамки діатоніки в груповому виконанні.</a:t>
            </a:r>
          </a:p>
          <a:p>
            <a:endParaRPr lang="uk-UA" dirty="0"/>
          </a:p>
        </p:txBody>
      </p:sp>
      <p:pic>
        <p:nvPicPr>
          <p:cNvPr id="4" name="Рисунок 3" descr="images.jpg"/>
          <p:cNvPicPr>
            <a:picLocks noChangeAspect="1"/>
          </p:cNvPicPr>
          <p:nvPr/>
        </p:nvPicPr>
        <p:blipFill>
          <a:blip r:embed="rId2" cstate="print"/>
          <a:stretch>
            <a:fillRect/>
          </a:stretch>
        </p:blipFill>
        <p:spPr>
          <a:xfrm>
            <a:off x="1643042" y="3786190"/>
            <a:ext cx="5572164" cy="285752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28604"/>
            <a:ext cx="4900618" cy="6045348"/>
          </a:xfrm>
        </p:spPr>
        <p:txBody>
          <a:bodyPr>
            <a:normAutofit fontScale="92500"/>
          </a:bodyPr>
          <a:lstStyle/>
          <a:p>
            <a:r>
              <a:rPr lang="uk-UA" dirty="0">
                <a:latin typeface="Segoe Script" pitchFamily="34" charset="0"/>
                <a:cs typeface="MV Boli" pitchFamily="2" charset="0"/>
              </a:rPr>
              <a:t>Народні пісні за змістом групуються на певні жанри. Музика кожного з них назначена загальною спільністю емоційного характеру, спорідненістю музично стилістичних рис.</a:t>
            </a:r>
          </a:p>
          <a:p>
            <a:r>
              <a:rPr lang="uk-UA" dirty="0">
                <a:latin typeface="Segoe Script" pitchFamily="34" charset="0"/>
                <a:cs typeface="MV Boli" pitchFamily="2" charset="0"/>
              </a:rPr>
              <a:t>Складаючи свої пісні, народ часто звертався до літературних текстів відомих поетів. Особливо багато пісень складено на слова Т.Г.Шевченка </a:t>
            </a:r>
            <a:r>
              <a:rPr lang="uk-UA" dirty="0" err="1">
                <a:latin typeface="Segoe Script" pitchFamily="34" charset="0"/>
                <a:cs typeface="MV Boli" pitchFamily="2" charset="0"/>
              </a:rPr>
              <a:t>“Заповіт”</a:t>
            </a:r>
            <a:r>
              <a:rPr lang="uk-UA" dirty="0">
                <a:latin typeface="Segoe Script" pitchFamily="34" charset="0"/>
                <a:cs typeface="MV Boli" pitchFamily="2" charset="0"/>
              </a:rPr>
              <a:t>, </a:t>
            </a:r>
            <a:r>
              <a:rPr lang="uk-UA" dirty="0" err="1">
                <a:latin typeface="Segoe Script" pitchFamily="34" charset="0"/>
                <a:cs typeface="MV Boli" pitchFamily="2" charset="0"/>
              </a:rPr>
              <a:t>“Реве</a:t>
            </a:r>
            <a:r>
              <a:rPr lang="uk-UA" dirty="0">
                <a:latin typeface="Segoe Script" pitchFamily="34" charset="0"/>
                <a:cs typeface="MV Boli" pitchFamily="2" charset="0"/>
              </a:rPr>
              <a:t> та стогне Дніпр </a:t>
            </a:r>
            <a:r>
              <a:rPr lang="uk-UA" dirty="0" err="1">
                <a:latin typeface="Segoe Script" pitchFamily="34" charset="0"/>
                <a:cs typeface="MV Boli" pitchFamily="2" charset="0"/>
              </a:rPr>
              <a:t>широкий”</a:t>
            </a:r>
            <a:r>
              <a:rPr lang="uk-UA" dirty="0">
                <a:latin typeface="Segoe Script" pitchFamily="34" charset="0"/>
                <a:cs typeface="MV Boli" pitchFamily="2" charset="0"/>
              </a:rPr>
              <a:t>, </a:t>
            </a:r>
            <a:r>
              <a:rPr lang="uk-UA" dirty="0" err="1">
                <a:latin typeface="Segoe Script" pitchFamily="34" charset="0"/>
                <a:cs typeface="MV Boli" pitchFamily="2" charset="0"/>
              </a:rPr>
              <a:t>“Думи</a:t>
            </a:r>
            <a:r>
              <a:rPr lang="uk-UA" dirty="0">
                <a:latin typeface="Segoe Script" pitchFamily="34" charset="0"/>
                <a:cs typeface="MV Boli" pitchFamily="2" charset="0"/>
              </a:rPr>
              <a:t> мої, </a:t>
            </a:r>
            <a:r>
              <a:rPr lang="uk-UA" dirty="0" err="1">
                <a:latin typeface="Segoe Script" pitchFamily="34" charset="0"/>
                <a:cs typeface="MV Boli" pitchFamily="2" charset="0"/>
              </a:rPr>
              <a:t>думи”</a:t>
            </a:r>
            <a:r>
              <a:rPr lang="uk-UA" dirty="0">
                <a:latin typeface="Segoe Script" pitchFamily="34" charset="0"/>
                <a:cs typeface="MV Boli" pitchFamily="2" charset="0"/>
              </a:rPr>
              <a:t>.</a:t>
            </a:r>
          </a:p>
          <a:p>
            <a:endParaRPr lang="uk-UA" dirty="0"/>
          </a:p>
        </p:txBody>
      </p:sp>
      <p:pic>
        <p:nvPicPr>
          <p:cNvPr id="4" name="Рисунок 3" descr="images (1).jpg"/>
          <p:cNvPicPr>
            <a:picLocks noChangeAspect="1"/>
          </p:cNvPicPr>
          <p:nvPr/>
        </p:nvPicPr>
        <p:blipFill>
          <a:blip r:embed="rId2" cstate="print"/>
          <a:stretch>
            <a:fillRect/>
          </a:stretch>
        </p:blipFill>
        <p:spPr>
          <a:xfrm>
            <a:off x="5214942" y="357166"/>
            <a:ext cx="3371403" cy="42862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4543428" cy="6188224"/>
          </a:xfrm>
        </p:spPr>
        <p:txBody>
          <a:bodyPr>
            <a:normAutofit fontScale="92500"/>
          </a:bodyPr>
          <a:lstStyle/>
          <a:p>
            <a:r>
              <a:rPr lang="uk-UA" dirty="0">
                <a:latin typeface="Segoe Print" pitchFamily="2" charset="0"/>
              </a:rPr>
              <a:t>Для мелодії українських народних пісень характерне використання деяких ладових видозмін, що виникають внаслідок хроматизації окремих ступенів ладу.</a:t>
            </a:r>
          </a:p>
          <a:p>
            <a:r>
              <a:rPr lang="uk-UA" dirty="0">
                <a:latin typeface="Segoe Print" pitchFamily="2" charset="0"/>
              </a:rPr>
              <a:t>Сьогодні кожен з нас може побачити по телевізору, почути по радіо виконання народних пісень в обробці. Народні пісні виконують ансамблі </a:t>
            </a:r>
            <a:r>
              <a:rPr lang="uk-UA" dirty="0" err="1">
                <a:latin typeface="Segoe Print" pitchFamily="2" charset="0"/>
              </a:rPr>
              <a:t>“Ватра”</a:t>
            </a:r>
            <a:r>
              <a:rPr lang="uk-UA" dirty="0">
                <a:latin typeface="Segoe Print" pitchFamily="2" charset="0"/>
              </a:rPr>
              <a:t>, </a:t>
            </a:r>
            <a:r>
              <a:rPr lang="uk-UA" dirty="0" err="1">
                <a:latin typeface="Segoe Print" pitchFamily="2" charset="0"/>
              </a:rPr>
              <a:t>“Смерічка”</a:t>
            </a:r>
            <a:r>
              <a:rPr lang="uk-UA" dirty="0">
                <a:latin typeface="Segoe Print" pitchFamily="2" charset="0"/>
              </a:rPr>
              <a:t>, </a:t>
            </a:r>
            <a:r>
              <a:rPr lang="uk-UA" dirty="0" err="1">
                <a:latin typeface="Segoe Print" pitchFamily="2" charset="0"/>
              </a:rPr>
              <a:t>“Краяни”</a:t>
            </a:r>
            <a:r>
              <a:rPr lang="uk-UA" dirty="0">
                <a:latin typeface="Segoe Print" pitchFamily="2" charset="0"/>
              </a:rPr>
              <a:t>, </a:t>
            </a:r>
            <a:r>
              <a:rPr lang="uk-UA" dirty="0" err="1">
                <a:latin typeface="Segoe Print" pitchFamily="2" charset="0"/>
              </a:rPr>
              <a:t>“Світязь”</a:t>
            </a:r>
            <a:r>
              <a:rPr lang="uk-UA" dirty="0">
                <a:latin typeface="Segoe Print" pitchFamily="2" charset="0"/>
              </a:rPr>
              <a:t>, можна почути народні пісні у виконанні Черкаського хору, Полісся</a:t>
            </a:r>
            <a:r>
              <a:rPr lang="uk-UA" dirty="0"/>
              <a:t>.</a:t>
            </a:r>
          </a:p>
          <a:p>
            <a:endParaRPr lang="uk-UA" dirty="0"/>
          </a:p>
        </p:txBody>
      </p:sp>
      <p:pic>
        <p:nvPicPr>
          <p:cNvPr id="4" name="Рисунок 3" descr="images (2).jpg"/>
          <p:cNvPicPr>
            <a:picLocks noChangeAspect="1"/>
          </p:cNvPicPr>
          <p:nvPr/>
        </p:nvPicPr>
        <p:blipFill>
          <a:blip r:embed="rId2" cstate="print"/>
          <a:stretch>
            <a:fillRect/>
          </a:stretch>
        </p:blipFill>
        <p:spPr>
          <a:xfrm>
            <a:off x="5000628" y="285728"/>
            <a:ext cx="3402755" cy="335758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Рисунок 4" descr="images (3).jpg"/>
          <p:cNvPicPr>
            <a:picLocks noChangeAspect="1"/>
          </p:cNvPicPr>
          <p:nvPr/>
        </p:nvPicPr>
        <p:blipFill>
          <a:blip r:embed="rId3" cstate="print"/>
          <a:stretch>
            <a:fillRect/>
          </a:stretch>
        </p:blipFill>
        <p:spPr>
          <a:xfrm>
            <a:off x="5143504" y="3929066"/>
            <a:ext cx="2643191" cy="264319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87</TotalTime>
  <Words>516</Words>
  <Application>Microsoft Office PowerPoint</Application>
  <PresentationFormat>Экран (4:3)</PresentationFormat>
  <Paragraphs>34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Эркер</vt:lpstr>
      <vt:lpstr>Народна музика</vt:lpstr>
      <vt:lpstr>Слайд 2</vt:lpstr>
      <vt:lpstr>Слайд 3</vt:lpstr>
      <vt:lpstr>Слайд 4</vt:lpstr>
      <vt:lpstr>Слайд 5</vt:lpstr>
      <vt:lpstr>Слайд 6</vt:lpstr>
      <vt:lpstr>Слайд 7</vt:lpstr>
      <vt:lpstr>Слайд 8</vt:lpstr>
      <vt:lpstr>Слайд 9</vt:lpstr>
      <vt:lpstr>Народні пісні мають багато жанрів, деякі з них:</vt:lpstr>
      <vt:lpstr>Слайд 11</vt:lpstr>
      <vt:lpstr>Слайд 12</vt:lpstr>
      <vt:lpstr>Слайд 13</vt:lpstr>
      <vt:lpstr>Слайд 14</vt:lpstr>
      <vt:lpstr>Дякуємо за увагу</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Народна музика</dc:title>
  <dc:creator>User</dc:creator>
  <cp:lastModifiedBy>User</cp:lastModifiedBy>
  <cp:revision>9</cp:revision>
  <dcterms:created xsi:type="dcterms:W3CDTF">2013-02-11T19:34:30Z</dcterms:created>
  <dcterms:modified xsi:type="dcterms:W3CDTF">2013-02-11T21:02:17Z</dcterms:modified>
</cp:coreProperties>
</file>