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DC23-DD63-463F-8AA2-FDCCDDDDF804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9FEF-B56A-4F55-90ED-935773796F3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DC23-DD63-463F-8AA2-FDCCDDDDF804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9FEF-B56A-4F55-90ED-935773796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DC23-DD63-463F-8AA2-FDCCDDDDF804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9FEF-B56A-4F55-90ED-935773796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DC23-DD63-463F-8AA2-FDCCDDDDF804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9FEF-B56A-4F55-90ED-935773796F3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DC23-DD63-463F-8AA2-FDCCDDDDF804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9FEF-B56A-4F55-90ED-935773796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DC23-DD63-463F-8AA2-FDCCDDDDF804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9FEF-B56A-4F55-90ED-935773796F3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DC23-DD63-463F-8AA2-FDCCDDDDF804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9FEF-B56A-4F55-90ED-935773796F3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DC23-DD63-463F-8AA2-FDCCDDDDF804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9FEF-B56A-4F55-90ED-935773796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DC23-DD63-463F-8AA2-FDCCDDDDF804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9FEF-B56A-4F55-90ED-935773796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DC23-DD63-463F-8AA2-FDCCDDDDF804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9FEF-B56A-4F55-90ED-935773796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DC23-DD63-463F-8AA2-FDCCDDDDF804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9FEF-B56A-4F55-90ED-935773796F3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E2DC23-DD63-463F-8AA2-FDCCDDDDF804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0D9FEF-B56A-4F55-90ED-935773796F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068960"/>
            <a:ext cx="6048672" cy="1440160"/>
          </a:xfrm>
        </p:spPr>
        <p:txBody>
          <a:bodyPr/>
          <a:lstStyle/>
          <a:p>
            <a:r>
              <a:rPr lang="ru-RU" i="1" dirty="0" err="1"/>
              <a:t>український</a:t>
            </a:r>
            <a:r>
              <a:rPr lang="ru-RU" i="1" dirty="0"/>
              <a:t> </a:t>
            </a:r>
            <a:r>
              <a:rPr lang="ru-RU" i="1" dirty="0" err="1"/>
              <a:t>вчений</a:t>
            </a:r>
            <a:r>
              <a:rPr lang="ru-RU" i="1" dirty="0"/>
              <a:t>, </a:t>
            </a:r>
            <a:r>
              <a:rPr lang="ru-RU" i="1" dirty="0" err="1"/>
              <a:t>винахідник</a:t>
            </a:r>
            <a:r>
              <a:rPr lang="ru-RU" i="1" dirty="0"/>
              <a:t>, </a:t>
            </a:r>
            <a:r>
              <a:rPr lang="ru-RU" i="1" dirty="0" err="1"/>
              <a:t>видатний</a:t>
            </a:r>
            <a:r>
              <a:rPr lang="ru-RU" i="1" dirty="0"/>
              <a:t> </a:t>
            </a:r>
            <a:r>
              <a:rPr lang="ru-RU" i="1" dirty="0" err="1"/>
              <a:t>громадсько-політичний</a:t>
            </a:r>
            <a:r>
              <a:rPr lang="ru-RU" i="1" dirty="0"/>
              <a:t> </a:t>
            </a:r>
            <a:r>
              <a:rPr lang="ru-RU" i="1" dirty="0" err="1"/>
              <a:t>діяч</a:t>
            </a:r>
            <a:r>
              <a:rPr lang="ru-RU" i="1" dirty="0"/>
              <a:t>, </a:t>
            </a:r>
            <a:r>
              <a:rPr lang="ru-RU" i="1" dirty="0" err="1"/>
              <a:t>засновник</a:t>
            </a:r>
            <a:r>
              <a:rPr lang="ru-RU" i="1" dirty="0"/>
              <a:t> </a:t>
            </a:r>
            <a:r>
              <a:rPr lang="ru-RU" i="1" dirty="0" err="1"/>
              <a:t>Харківського</a:t>
            </a:r>
            <a:r>
              <a:rPr lang="ru-RU" i="1" dirty="0"/>
              <a:t> </a:t>
            </a:r>
            <a:r>
              <a:rPr lang="ru-RU" i="1" dirty="0" err="1"/>
              <a:t>університету</a:t>
            </a:r>
            <a:r>
              <a:rPr lang="ru-RU" i="1" dirty="0"/>
              <a:t> (1805)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7175351" cy="1793167"/>
          </a:xfrm>
        </p:spPr>
        <p:txBody>
          <a:bodyPr/>
          <a:lstStyle/>
          <a:p>
            <a:r>
              <a:rPr lang="ru-RU" dirty="0" err="1"/>
              <a:t>Каразін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Василь </a:t>
            </a:r>
            <a:r>
              <a:rPr lang="ru-RU" dirty="0" err="1"/>
              <a:t>Назарович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(1773-1842) </a:t>
            </a:r>
          </a:p>
        </p:txBody>
      </p:sp>
    </p:spTree>
    <p:extLst>
      <p:ext uri="{BB962C8B-B14F-4D97-AF65-F5344CB8AC3E}">
        <p14:creationId xmlns:p14="http://schemas.microsoft.com/office/powerpoint/2010/main" val="293906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В. Н. </a:t>
            </a:r>
            <a:r>
              <a:rPr lang="ru-RU" dirty="0" err="1" smtClean="0"/>
              <a:t>Караз</a:t>
            </a:r>
            <a:r>
              <a:rPr lang="uk-UA" dirty="0" err="1" smtClean="0"/>
              <a:t>ін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718667"/>
            <a:ext cx="2970054" cy="3502422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181" y="731838"/>
            <a:ext cx="3112137" cy="3475037"/>
          </a:xfrm>
        </p:spPr>
      </p:pic>
    </p:spTree>
    <p:extLst>
      <p:ext uri="{BB962C8B-B14F-4D97-AF65-F5344CB8AC3E}">
        <p14:creationId xmlns:p14="http://schemas.microsoft.com/office/powerpoint/2010/main" val="4147778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936104"/>
          </a:xfrm>
        </p:spPr>
        <p:txBody>
          <a:bodyPr/>
          <a:lstStyle/>
          <a:p>
            <a:r>
              <a:rPr lang="ru-RU" i="1" dirty="0" err="1"/>
              <a:t>Народився</a:t>
            </a:r>
            <a:r>
              <a:rPr lang="ru-RU" i="1" dirty="0"/>
              <a:t> В.Н. </a:t>
            </a:r>
            <a:r>
              <a:rPr lang="ru-RU" i="1" dirty="0" err="1" smtClean="0"/>
              <a:t>Каразін</a:t>
            </a:r>
            <a:r>
              <a:rPr lang="ru-RU" i="1" dirty="0" smtClean="0"/>
              <a:t>…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1700808"/>
            <a:ext cx="7560840" cy="4680520"/>
          </a:xfrm>
        </p:spPr>
        <p:txBody>
          <a:bodyPr/>
          <a:lstStyle/>
          <a:p>
            <a:r>
              <a:rPr lang="ru-RU" dirty="0"/>
              <a:t>…30 </a:t>
            </a:r>
            <a:r>
              <a:rPr lang="ru-RU" dirty="0" err="1"/>
              <a:t>січня</a:t>
            </a:r>
            <a:r>
              <a:rPr lang="ru-RU" dirty="0"/>
              <a:t> (10 лютого) 1773 р. в </a:t>
            </a:r>
            <a:r>
              <a:rPr lang="ru-RU" dirty="0" err="1"/>
              <a:t>селі</a:t>
            </a:r>
            <a:r>
              <a:rPr lang="ru-RU" dirty="0"/>
              <a:t> </a:t>
            </a:r>
            <a:r>
              <a:rPr lang="ru-RU" dirty="0" err="1"/>
              <a:t>Кручик</a:t>
            </a:r>
            <a:r>
              <a:rPr lang="ru-RU" dirty="0"/>
              <a:t> на </a:t>
            </a:r>
            <a:r>
              <a:rPr lang="ru-RU" dirty="0" err="1"/>
              <a:t>Слобожанщині</a:t>
            </a:r>
            <a:r>
              <a:rPr lang="ru-RU" dirty="0"/>
              <a:t> (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Харківська</a:t>
            </a:r>
            <a:r>
              <a:rPr lang="ru-RU" dirty="0"/>
              <a:t> область). До 10 </a:t>
            </a:r>
            <a:r>
              <a:rPr lang="ru-RU" dirty="0" err="1"/>
              <a:t>років</a:t>
            </a:r>
            <a:r>
              <a:rPr lang="ru-RU" dirty="0"/>
              <a:t> Василь </a:t>
            </a:r>
            <a:r>
              <a:rPr lang="ru-RU" dirty="0" err="1"/>
              <a:t>навчався</a:t>
            </a:r>
            <a:r>
              <a:rPr lang="ru-RU" dirty="0"/>
              <a:t> дома. </a:t>
            </a:r>
            <a:r>
              <a:rPr lang="ru-RU" dirty="0" err="1"/>
              <a:t>Світогляд</a:t>
            </a:r>
            <a:r>
              <a:rPr lang="ru-RU" dirty="0"/>
              <a:t> В. Н. </a:t>
            </a:r>
            <a:r>
              <a:rPr lang="ru-RU" dirty="0" err="1"/>
              <a:t>Каразіна</a:t>
            </a:r>
            <a:r>
              <a:rPr lang="ru-RU" dirty="0"/>
              <a:t> </a:t>
            </a:r>
            <a:r>
              <a:rPr lang="ru-RU" dirty="0" err="1"/>
              <a:t>формувався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Г.С. Сковороди та </a:t>
            </a:r>
            <a:r>
              <a:rPr lang="ru-RU" dirty="0" err="1"/>
              <a:t>кращих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/>
              <a:t>культурних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панували</a:t>
            </a:r>
            <a:r>
              <a:rPr lang="ru-RU" dirty="0"/>
              <a:t> у </a:t>
            </a:r>
            <a:r>
              <a:rPr lang="ru-RU" dirty="0" err="1"/>
              <a:t>приватних</a:t>
            </a:r>
            <a:r>
              <a:rPr lang="ru-RU" dirty="0"/>
              <a:t> </a:t>
            </a:r>
            <a:r>
              <a:rPr lang="ru-RU" dirty="0" err="1"/>
              <a:t>пансіонах</a:t>
            </a:r>
            <a:r>
              <a:rPr lang="ru-RU" dirty="0"/>
              <a:t> </a:t>
            </a:r>
            <a:r>
              <a:rPr lang="ru-RU" dirty="0" err="1"/>
              <a:t>Кременчука</a:t>
            </a:r>
            <a:r>
              <a:rPr lang="ru-RU" dirty="0"/>
              <a:t> та </a:t>
            </a:r>
            <a:r>
              <a:rPr lang="ru-RU" dirty="0" err="1"/>
              <a:t>Харкова</a:t>
            </a:r>
            <a:r>
              <a:rPr lang="ru-RU" dirty="0"/>
              <a:t>, де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навчався</a:t>
            </a:r>
            <a:r>
              <a:rPr lang="ru-RU" dirty="0"/>
              <a:t> до 17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січні</a:t>
            </a:r>
            <a:r>
              <a:rPr lang="ru-RU" dirty="0"/>
              <a:t> 1791 р. Василь </a:t>
            </a:r>
            <a:r>
              <a:rPr lang="ru-RU" dirty="0" err="1"/>
              <a:t>Каразін</a:t>
            </a:r>
            <a:r>
              <a:rPr lang="ru-RU" dirty="0"/>
              <a:t> вступив на </a:t>
            </a:r>
            <a:r>
              <a:rPr lang="ru-RU" dirty="0" err="1"/>
              <a:t>військову</a:t>
            </a:r>
            <a:r>
              <a:rPr lang="ru-RU" dirty="0"/>
              <a:t> службу, де став </a:t>
            </a:r>
            <a:r>
              <a:rPr lang="ru-RU" dirty="0" err="1"/>
              <a:t>постійним</a:t>
            </a:r>
            <a:r>
              <a:rPr lang="ru-RU" dirty="0"/>
              <a:t> </a:t>
            </a:r>
            <a:r>
              <a:rPr lang="ru-RU" dirty="0" err="1"/>
              <a:t>слухачем</a:t>
            </a:r>
            <a:r>
              <a:rPr lang="ru-RU" dirty="0"/>
              <a:t> </a:t>
            </a:r>
            <a:r>
              <a:rPr lang="ru-RU" dirty="0" err="1"/>
              <a:t>лекцій</a:t>
            </a:r>
            <a:r>
              <a:rPr lang="ru-RU" dirty="0"/>
              <a:t> у </a:t>
            </a:r>
            <a:r>
              <a:rPr lang="ru-RU" dirty="0" err="1"/>
              <a:t>Гірничому</a:t>
            </a:r>
            <a:r>
              <a:rPr lang="ru-RU" dirty="0"/>
              <a:t> </a:t>
            </a:r>
            <a:r>
              <a:rPr lang="ru-RU" dirty="0" err="1"/>
              <a:t>корпусі</a:t>
            </a:r>
            <a:r>
              <a:rPr lang="ru-RU" dirty="0"/>
              <a:t> — на той час </a:t>
            </a:r>
            <a:r>
              <a:rPr lang="ru-RU" dirty="0" err="1"/>
              <a:t>найкращому</a:t>
            </a:r>
            <a:r>
              <a:rPr lang="ru-RU" dirty="0"/>
              <a:t> </a:t>
            </a:r>
            <a:r>
              <a:rPr lang="ru-RU" dirty="0" err="1"/>
              <a:t>вищому</a:t>
            </a:r>
            <a:r>
              <a:rPr lang="ru-RU" dirty="0"/>
              <a:t> </a:t>
            </a:r>
            <a:r>
              <a:rPr lang="ru-RU" dirty="0" err="1"/>
              <a:t>навчальному</a:t>
            </a:r>
            <a:r>
              <a:rPr lang="ru-RU" dirty="0"/>
              <a:t> </a:t>
            </a:r>
            <a:r>
              <a:rPr lang="ru-RU" dirty="0" err="1"/>
              <a:t>закладі</a:t>
            </a:r>
            <a:r>
              <a:rPr lang="ru-RU" dirty="0"/>
              <a:t> </a:t>
            </a:r>
            <a:r>
              <a:rPr lang="ru-RU" dirty="0" err="1"/>
              <a:t>Росії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здобув</a:t>
            </a:r>
            <a:r>
              <a:rPr lang="ru-RU" dirty="0"/>
              <a:t> </a:t>
            </a:r>
            <a:r>
              <a:rPr lang="ru-RU" dirty="0" err="1"/>
              <a:t>ґрунтовні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з математики, </a:t>
            </a:r>
            <a:r>
              <a:rPr lang="ru-RU" dirty="0" err="1"/>
              <a:t>фізики</a:t>
            </a:r>
            <a:r>
              <a:rPr lang="ru-RU" dirty="0"/>
              <a:t>, </a:t>
            </a:r>
            <a:r>
              <a:rPr lang="ru-RU" dirty="0" err="1"/>
              <a:t>хімії</a:t>
            </a:r>
            <a:r>
              <a:rPr lang="ru-RU" dirty="0"/>
              <a:t>, </a:t>
            </a:r>
            <a:r>
              <a:rPr lang="ru-RU" dirty="0" err="1"/>
              <a:t>медицини</a:t>
            </a:r>
            <a:r>
              <a:rPr lang="ru-RU" dirty="0"/>
              <a:t>, </a:t>
            </a:r>
            <a:r>
              <a:rPr lang="ru-RU" dirty="0" err="1"/>
              <a:t>оволодів</a:t>
            </a:r>
            <a:r>
              <a:rPr lang="ru-RU" dirty="0"/>
              <a:t>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європейськими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770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2" y="27721"/>
            <a:ext cx="8961176" cy="1097023"/>
          </a:xfrm>
        </p:spPr>
        <p:txBody>
          <a:bodyPr/>
          <a:lstStyle/>
          <a:p>
            <a:r>
              <a:rPr lang="ru-RU" sz="3600" i="1" dirty="0" err="1"/>
              <a:t>Восени</a:t>
            </a:r>
            <a:r>
              <a:rPr lang="ru-RU" sz="3600" i="1" dirty="0"/>
              <a:t> 1795 р. Василь </a:t>
            </a:r>
            <a:r>
              <a:rPr lang="ru-RU" sz="3600" i="1" dirty="0" err="1" smtClean="0"/>
              <a:t>Назарович</a:t>
            </a:r>
            <a:r>
              <a:rPr lang="ru-RU" sz="3600" i="1" dirty="0" smtClean="0"/>
              <a:t>…</a:t>
            </a:r>
            <a:endParaRPr lang="ru-RU" sz="36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1196752"/>
            <a:ext cx="7704856" cy="5472608"/>
          </a:xfrm>
        </p:spPr>
        <p:txBody>
          <a:bodyPr/>
          <a:lstStyle/>
          <a:p>
            <a:r>
              <a:rPr lang="uk-UA" dirty="0"/>
              <a:t>…залишив військову службу. Він оселився у своєму маєтку в селі </a:t>
            </a:r>
            <a:r>
              <a:rPr lang="uk-UA" dirty="0" err="1"/>
              <a:t>Кручик</a:t>
            </a:r>
            <a:r>
              <a:rPr lang="uk-UA" dirty="0"/>
              <a:t>, де одружився з дівчиною-кріпачкою. Кілька років Василь Назарович жив замкнуто, ведучи наукову роботу і практично не виїжджаючи за межі повіту. В. Н. </a:t>
            </a:r>
            <a:r>
              <a:rPr lang="uk-UA" dirty="0" err="1"/>
              <a:t>Каразін</a:t>
            </a:r>
            <a:r>
              <a:rPr lang="uk-UA" dirty="0"/>
              <a:t> мріяв назавжди виїхати за кордон, щоб «серед просвіченого суспільства… живити свою мораль». Але покинути межі Російської імперії без дозволу царя було неможливо. Спроба втекти без дотримання законних документів закінчилася невдачею. 3 серпня 1798 р. В. Н. </a:t>
            </a:r>
            <a:r>
              <a:rPr lang="uk-UA" dirty="0" err="1"/>
              <a:t>Каразіна</a:t>
            </a:r>
            <a:r>
              <a:rPr lang="uk-UA" dirty="0"/>
              <a:t>, його вагітну дружину та слугу Остапа схопили й запроторили на гауптвахту міста Ковно. Випереджаючи офіційне донесення, Василь Назарович написав листа до імператора Павла з поясненням своїх намірів і передав його естафетою.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967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3636085" cy="1258493"/>
          </a:xfrm>
        </p:spPr>
        <p:txBody>
          <a:bodyPr/>
          <a:lstStyle/>
          <a:p>
            <a:r>
              <a:rPr lang="uk-UA" sz="4800" dirty="0" smtClean="0"/>
              <a:t>1805 рік</a:t>
            </a:r>
            <a:endParaRPr lang="ru-RU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581" y="1556792"/>
            <a:ext cx="4410491" cy="309634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556792"/>
            <a:ext cx="3388660" cy="4824536"/>
          </a:xfrm>
        </p:spPr>
        <p:txBody>
          <a:bodyPr>
            <a:normAutofit/>
          </a:bodyPr>
          <a:lstStyle/>
          <a:p>
            <a:r>
              <a:rPr lang="ru-RU" sz="2000" dirty="0"/>
              <a:t>У 1801 </a:t>
            </a:r>
            <a:r>
              <a:rPr lang="ru-RU" sz="2000" dirty="0" err="1"/>
              <a:t>році</a:t>
            </a:r>
            <a:r>
              <a:rPr lang="ru-RU" sz="2000" dirty="0"/>
              <a:t> трон </a:t>
            </a:r>
            <a:r>
              <a:rPr lang="ru-RU" sz="2000" dirty="0" err="1"/>
              <a:t>посів</a:t>
            </a:r>
            <a:r>
              <a:rPr lang="ru-RU" sz="2000" dirty="0"/>
              <a:t> </a:t>
            </a:r>
            <a:r>
              <a:rPr lang="ru-RU" sz="2000" dirty="0" err="1"/>
              <a:t>Олександр</a:t>
            </a:r>
            <a:r>
              <a:rPr lang="ru-RU" sz="2000" dirty="0"/>
              <a:t> І. </a:t>
            </a:r>
            <a:r>
              <a:rPr lang="ru-RU" sz="2000" dirty="0" err="1"/>
              <a:t>В.Н.Каразін</a:t>
            </a:r>
            <a:r>
              <a:rPr lang="ru-RU" sz="2000" dirty="0"/>
              <a:t> </a:t>
            </a:r>
            <a:r>
              <a:rPr lang="ru-RU" sz="2000" dirty="0" err="1"/>
              <a:t>подає</a:t>
            </a:r>
            <a:r>
              <a:rPr lang="ru-RU" sz="2000" dirty="0"/>
              <a:t> новому </a:t>
            </a:r>
            <a:r>
              <a:rPr lang="ru-RU" sz="2000" dirty="0" err="1"/>
              <a:t>імператору</a:t>
            </a:r>
            <a:r>
              <a:rPr lang="ru-RU" sz="2000" dirty="0"/>
              <a:t> </a:t>
            </a:r>
            <a:r>
              <a:rPr lang="ru-RU" sz="2000" dirty="0" err="1"/>
              <a:t>свій</a:t>
            </a:r>
            <a:r>
              <a:rPr lang="ru-RU" sz="2000" dirty="0"/>
              <a:t> проект </a:t>
            </a:r>
            <a:r>
              <a:rPr lang="ru-RU" sz="2000" dirty="0" err="1"/>
              <a:t>політичної</a:t>
            </a:r>
            <a:r>
              <a:rPr lang="ru-RU" sz="2000" dirty="0"/>
              <a:t> та </a:t>
            </a:r>
            <a:r>
              <a:rPr lang="ru-RU" sz="2000" dirty="0" err="1"/>
              <a:t>економічної</a:t>
            </a:r>
            <a:r>
              <a:rPr lang="ru-RU" sz="2000" dirty="0"/>
              <a:t> </a:t>
            </a:r>
            <a:r>
              <a:rPr lang="ru-RU" sz="2000" dirty="0" err="1"/>
              <a:t>перебудови</a:t>
            </a:r>
            <a:r>
              <a:rPr lang="ru-RU" sz="2000" dirty="0"/>
              <a:t> </a:t>
            </a:r>
            <a:r>
              <a:rPr lang="ru-RU" sz="2000" dirty="0" err="1"/>
              <a:t>імперії</a:t>
            </a:r>
            <a:r>
              <a:rPr lang="ru-RU" sz="2000" dirty="0"/>
              <a:t>. </a:t>
            </a:r>
            <a:r>
              <a:rPr lang="ru-RU" sz="2000" dirty="0" err="1"/>
              <a:t>Цар</a:t>
            </a:r>
            <a:r>
              <a:rPr lang="ru-RU" sz="2000" dirty="0"/>
              <a:t> </a:t>
            </a:r>
            <a:r>
              <a:rPr lang="ru-RU" sz="2000" dirty="0" err="1"/>
              <a:t>робить</a:t>
            </a:r>
            <a:r>
              <a:rPr lang="ru-RU" sz="2000" dirty="0"/>
              <a:t> </a:t>
            </a:r>
            <a:r>
              <a:rPr lang="ru-RU" sz="2000" dirty="0" err="1"/>
              <a:t>Каразіна</a:t>
            </a:r>
            <a:r>
              <a:rPr lang="ru-RU" sz="2000" dirty="0"/>
              <a:t> </a:t>
            </a:r>
            <a:r>
              <a:rPr lang="ru-RU" sz="2000" dirty="0" err="1"/>
              <a:t>радником</a:t>
            </a:r>
            <a:r>
              <a:rPr lang="ru-RU" sz="2000" dirty="0"/>
              <a:t> і </a:t>
            </a:r>
            <a:r>
              <a:rPr lang="ru-RU" sz="2000" dirty="0" err="1"/>
              <a:t>дає</a:t>
            </a:r>
            <a:r>
              <a:rPr lang="ru-RU" sz="2000" dirty="0"/>
              <a:t> </a:t>
            </a:r>
            <a:r>
              <a:rPr lang="ru-RU" sz="2000" dirty="0" err="1"/>
              <a:t>йому</a:t>
            </a:r>
            <a:r>
              <a:rPr lang="ru-RU" sz="2000" dirty="0"/>
              <a:t> </a:t>
            </a:r>
            <a:r>
              <a:rPr lang="ru-RU" sz="2000" dirty="0" err="1"/>
              <a:t>високу</a:t>
            </a:r>
            <a:r>
              <a:rPr lang="ru-RU" sz="2000" dirty="0"/>
              <a:t> посаду. </a:t>
            </a:r>
            <a:r>
              <a:rPr lang="ru-RU" sz="2000" dirty="0" err="1"/>
              <a:t>Саме</a:t>
            </a:r>
            <a:r>
              <a:rPr lang="ru-RU" sz="2000" dirty="0"/>
              <a:t> в </a:t>
            </a:r>
            <a:r>
              <a:rPr lang="ru-RU" sz="2000" dirty="0" err="1"/>
              <a:t>цей</a:t>
            </a:r>
            <a:r>
              <a:rPr lang="ru-RU" sz="2000" dirty="0"/>
              <a:t> </a:t>
            </a:r>
            <a:r>
              <a:rPr lang="ru-RU" sz="2000" dirty="0" err="1"/>
              <a:t>недовгий</a:t>
            </a:r>
            <a:r>
              <a:rPr lang="ru-RU" sz="2000" dirty="0"/>
              <a:t> </a:t>
            </a:r>
            <a:r>
              <a:rPr lang="ru-RU" sz="2000" dirty="0" err="1"/>
              <a:t>період</a:t>
            </a:r>
            <a:r>
              <a:rPr lang="ru-RU" sz="2000" dirty="0"/>
              <a:t> </a:t>
            </a:r>
            <a:r>
              <a:rPr lang="ru-RU" sz="2000" dirty="0" err="1"/>
              <a:t>Каразіну</a:t>
            </a:r>
            <a:r>
              <a:rPr lang="ru-RU" sz="2000" dirty="0"/>
              <a:t> і </a:t>
            </a:r>
            <a:r>
              <a:rPr lang="ru-RU" sz="2000" dirty="0" err="1"/>
              <a:t>вдалося</a:t>
            </a:r>
            <a:r>
              <a:rPr lang="ru-RU" sz="2000" dirty="0"/>
              <a:t> </a:t>
            </a:r>
            <a:r>
              <a:rPr lang="ru-RU" sz="2000" dirty="0" err="1"/>
              <a:t>заснувати</a:t>
            </a:r>
            <a:r>
              <a:rPr lang="ru-RU" sz="2000" dirty="0"/>
              <a:t> і </a:t>
            </a:r>
            <a:r>
              <a:rPr lang="ru-RU" sz="2000" dirty="0" err="1"/>
              <a:t>Міністерство</a:t>
            </a:r>
            <a:r>
              <a:rPr lang="ru-RU" sz="2000" dirty="0"/>
              <a:t> </a:t>
            </a:r>
            <a:r>
              <a:rPr lang="ru-RU" sz="2000" dirty="0" err="1"/>
              <a:t>просвіти</a:t>
            </a:r>
            <a:r>
              <a:rPr lang="ru-RU" sz="2000" dirty="0"/>
              <a:t>, і як </a:t>
            </a:r>
            <a:r>
              <a:rPr lang="ru-RU" sz="2000" dirty="0" err="1"/>
              <a:t>крок</a:t>
            </a:r>
            <a:r>
              <a:rPr lang="ru-RU" sz="2000" dirty="0"/>
              <a:t> </a:t>
            </a:r>
            <a:r>
              <a:rPr lang="ru-RU" sz="2000" dirty="0" err="1"/>
              <a:t>практичної</a:t>
            </a:r>
            <a:r>
              <a:rPr lang="ru-RU" sz="2000" dirty="0"/>
              <a:t> </a:t>
            </a:r>
            <a:r>
              <a:rPr lang="ru-RU" sz="2000" dirty="0" err="1"/>
              <a:t>просвіти</a:t>
            </a:r>
            <a:r>
              <a:rPr lang="ru-RU" sz="2000" dirty="0"/>
              <a:t> — </a:t>
            </a:r>
            <a:r>
              <a:rPr lang="ru-RU" sz="2000" dirty="0" err="1"/>
              <a:t>заснувати</a:t>
            </a:r>
            <a:r>
              <a:rPr lang="ru-RU" sz="2000" dirty="0"/>
              <a:t> </a:t>
            </a:r>
            <a:r>
              <a:rPr lang="ru-RU" sz="2000" dirty="0" err="1"/>
              <a:t>університет</a:t>
            </a:r>
            <a:r>
              <a:rPr lang="ru-RU" sz="2000" dirty="0"/>
              <a:t> у </a:t>
            </a:r>
            <a:r>
              <a:rPr lang="ru-RU" sz="2000" dirty="0" err="1"/>
              <a:t>місті</a:t>
            </a:r>
            <a:r>
              <a:rPr lang="ru-RU" sz="2000" dirty="0"/>
              <a:t> </a:t>
            </a:r>
            <a:r>
              <a:rPr lang="ru-RU" sz="2000" dirty="0" err="1"/>
              <a:t>Харкові</a:t>
            </a:r>
            <a:r>
              <a:rPr lang="ru-RU" sz="2000" dirty="0"/>
              <a:t> у 1805 </a:t>
            </a:r>
            <a:r>
              <a:rPr lang="ru-RU" sz="2000" dirty="0" err="1"/>
              <a:t>році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1178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604325" cy="968320"/>
          </a:xfrm>
        </p:spPr>
        <p:txBody>
          <a:bodyPr/>
          <a:lstStyle/>
          <a:p>
            <a:r>
              <a:rPr lang="ru-RU" i="1" dirty="0" err="1"/>
              <a:t>Жага</a:t>
            </a:r>
            <a:r>
              <a:rPr lang="ru-RU" i="1" dirty="0"/>
              <a:t> </a:t>
            </a:r>
            <a:r>
              <a:rPr lang="ru-RU" i="1" dirty="0" smtClean="0"/>
              <a:t>до…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1556792"/>
            <a:ext cx="7488832" cy="5040560"/>
          </a:xfrm>
        </p:spPr>
        <p:txBody>
          <a:bodyPr/>
          <a:lstStyle/>
          <a:p>
            <a:r>
              <a:rPr lang="uk-UA" dirty="0"/>
              <a:t>…практичної діяльності, до швидкого впровадження своїх ідей в реальність зіграла з </a:t>
            </a:r>
            <a:r>
              <a:rPr lang="uk-UA" dirty="0" err="1"/>
              <a:t>Каразіним</a:t>
            </a:r>
            <a:r>
              <a:rPr lang="uk-UA" dirty="0"/>
              <a:t> злий жарт. Він наражається на тяганину, хабарі, злодійство, наживає могутніх ворогів і починає дошкуляти царю та його прибічникам критикою, докорами, звинуваченнями. Про вдячність до </a:t>
            </a:r>
            <a:r>
              <a:rPr lang="uk-UA" dirty="0" err="1"/>
              <a:t>Каразіна</a:t>
            </a:r>
            <a:r>
              <a:rPr lang="uk-UA" dirty="0"/>
              <a:t> забуто — йому дають наказ про відставку, виїзд зі столиці. Він знову в селі, але не скоряється і знову пише листи, проекти, повідомлення, осуди до царя. Тепер він потрапляє під нагляд поліції, потім йому забороняють жити в столицях, пізніше ув'язнення в тюрмі-фортеці Шліссельбург, у </a:t>
            </a:r>
            <a:r>
              <a:rPr lang="uk-UA" dirty="0" err="1"/>
              <a:t>Ковенській</a:t>
            </a:r>
            <a:r>
              <a:rPr lang="uk-UA" dirty="0"/>
              <a:t> тюрмі-фортеці.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8488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1" cy="3168352"/>
          </a:xfrm>
        </p:spPr>
        <p:txBody>
          <a:bodyPr/>
          <a:lstStyle/>
          <a:p>
            <a:r>
              <a:rPr lang="ru-RU" sz="2000" dirty="0">
                <a:solidFill>
                  <a:srgbClr val="FF0000"/>
                </a:solidFill>
              </a:rPr>
              <a:t>З </a:t>
            </a:r>
            <a:r>
              <a:rPr lang="ru-RU" sz="2000" dirty="0" err="1">
                <a:solidFill>
                  <a:srgbClr val="FF0000"/>
                </a:solidFill>
              </a:rPr>
              <a:t>ініціативи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Каразіна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було</a:t>
            </a:r>
            <a:r>
              <a:rPr lang="ru-RU" sz="2000" dirty="0">
                <a:solidFill>
                  <a:srgbClr val="FF0000"/>
                </a:solidFill>
              </a:rPr>
              <a:t> засновано </a:t>
            </a:r>
            <a:r>
              <a:rPr lang="ru-RU" sz="2000" dirty="0" err="1">
                <a:solidFill>
                  <a:srgbClr val="FF0000"/>
                </a:solidFill>
              </a:rPr>
              <a:t>Харківський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університет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dirty="0" err="1">
                <a:solidFill>
                  <a:srgbClr val="FF0000"/>
                </a:solidFill>
              </a:rPr>
              <a:t>який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був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урочисто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відкритий</a:t>
            </a:r>
            <a:r>
              <a:rPr lang="ru-RU" sz="2000" dirty="0">
                <a:solidFill>
                  <a:srgbClr val="FF0000"/>
                </a:solidFill>
              </a:rPr>
              <a:t> 17 </a:t>
            </a:r>
            <a:r>
              <a:rPr lang="ru-RU" sz="2000" dirty="0" err="1">
                <a:solidFill>
                  <a:srgbClr val="FF0000"/>
                </a:solidFill>
              </a:rPr>
              <a:t>січня</a:t>
            </a:r>
            <a:r>
              <a:rPr lang="ru-RU" sz="2000" dirty="0">
                <a:solidFill>
                  <a:srgbClr val="FF0000"/>
                </a:solidFill>
              </a:rPr>
              <a:t> 1805 року.</a:t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>
                <a:solidFill>
                  <a:srgbClr val="FF0000"/>
                </a:solidFill>
              </a:rPr>
              <a:t>Василь </a:t>
            </a:r>
            <a:r>
              <a:rPr lang="ru-RU" sz="2000" dirty="0" err="1">
                <a:solidFill>
                  <a:srgbClr val="FF0000"/>
                </a:solidFill>
              </a:rPr>
              <a:t>Назарович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збирав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серед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столичної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інтелігенції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пожертвування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літературою</a:t>
            </a:r>
            <a:r>
              <a:rPr lang="ru-RU" sz="2000" dirty="0">
                <a:solidFill>
                  <a:srgbClr val="FF0000"/>
                </a:solidFill>
              </a:rPr>
              <a:t> до </a:t>
            </a:r>
            <a:r>
              <a:rPr lang="ru-RU" sz="2000" dirty="0" err="1">
                <a:solidFill>
                  <a:srgbClr val="FF0000"/>
                </a:solidFill>
              </a:rPr>
              <a:t>бібліотечного</a:t>
            </a:r>
            <a:r>
              <a:rPr lang="ru-RU" sz="2000" dirty="0">
                <a:solidFill>
                  <a:srgbClr val="FF0000"/>
                </a:solidFill>
              </a:rPr>
              <a:t> фонду </a:t>
            </a:r>
            <a:r>
              <a:rPr lang="ru-RU" sz="2000" dirty="0" err="1">
                <a:solidFill>
                  <a:srgbClr val="FF0000"/>
                </a:solidFill>
              </a:rPr>
              <a:t>Харківського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університету</a:t>
            </a:r>
            <a:r>
              <a:rPr lang="ru-RU" sz="2000" dirty="0">
                <a:solidFill>
                  <a:srgbClr val="FF0000"/>
                </a:solidFill>
              </a:rPr>
              <a:t>, а </a:t>
            </a:r>
            <a:r>
              <a:rPr lang="ru-RU" sz="2000" dirty="0" err="1">
                <a:solidFill>
                  <a:srgbClr val="FF0000"/>
                </a:solidFill>
              </a:rPr>
              <a:t>дещо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придбав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готівкою</a:t>
            </a:r>
            <a:r>
              <a:rPr lang="ru-RU" sz="2000" dirty="0">
                <a:solidFill>
                  <a:srgbClr val="FF0000"/>
                </a:solidFill>
              </a:rPr>
              <a:t>. В </a:t>
            </a:r>
            <a:r>
              <a:rPr lang="ru-RU" sz="2000" dirty="0" err="1">
                <a:solidFill>
                  <a:srgbClr val="FF0000"/>
                </a:solidFill>
              </a:rPr>
              <a:t>результаті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він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зібрав</a:t>
            </a:r>
            <a:r>
              <a:rPr lang="ru-RU" sz="2000" dirty="0">
                <a:solidFill>
                  <a:srgbClr val="FF0000"/>
                </a:solidFill>
              </a:rPr>
              <a:t> і </a:t>
            </a:r>
            <a:r>
              <a:rPr lang="ru-RU" sz="2000" dirty="0" err="1">
                <a:solidFill>
                  <a:srgbClr val="FF0000"/>
                </a:solidFill>
              </a:rPr>
              <a:t>перевіз</a:t>
            </a:r>
            <a:r>
              <a:rPr lang="ru-RU" sz="2000" dirty="0">
                <a:solidFill>
                  <a:srgbClr val="FF0000"/>
                </a:solidFill>
              </a:rPr>
              <a:t> до </a:t>
            </a:r>
            <a:r>
              <a:rPr lang="ru-RU" sz="2000" dirty="0" err="1">
                <a:solidFill>
                  <a:srgbClr val="FF0000"/>
                </a:solidFill>
              </a:rPr>
              <a:t>Харкова</a:t>
            </a:r>
            <a:r>
              <a:rPr lang="ru-RU" sz="2000" dirty="0">
                <a:solidFill>
                  <a:srgbClr val="FF0000"/>
                </a:solidFill>
              </a:rPr>
              <a:t> 3000 </a:t>
            </a:r>
            <a:r>
              <a:rPr lang="ru-RU" sz="2000" dirty="0" err="1">
                <a:solidFill>
                  <a:srgbClr val="FF0000"/>
                </a:solidFill>
              </a:rPr>
              <a:t>цінних</a:t>
            </a:r>
            <a:r>
              <a:rPr lang="ru-RU" sz="2000" dirty="0">
                <a:solidFill>
                  <a:srgbClr val="FF0000"/>
                </a:solidFill>
              </a:rPr>
              <a:t> книг, </a:t>
            </a:r>
            <a:r>
              <a:rPr lang="ru-RU" sz="2000" dirty="0" err="1">
                <a:solidFill>
                  <a:srgbClr val="FF0000"/>
                </a:solidFill>
              </a:rPr>
              <a:t>які</a:t>
            </a:r>
            <a:r>
              <a:rPr lang="ru-RU" sz="2000" dirty="0">
                <a:solidFill>
                  <a:srgbClr val="FF0000"/>
                </a:solidFill>
              </a:rPr>
              <a:t> стали основою для </a:t>
            </a:r>
            <a:r>
              <a:rPr lang="ru-RU" sz="2000" dirty="0" err="1">
                <a:solidFill>
                  <a:srgbClr val="FF0000"/>
                </a:solidFill>
              </a:rPr>
              <a:t>університетської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бібліотеки</a:t>
            </a:r>
            <a:r>
              <a:rPr lang="ru-RU" sz="2000" dirty="0">
                <a:solidFill>
                  <a:srgbClr val="FF0000"/>
                </a:solidFill>
              </a:rPr>
              <a:t>. 30 </a:t>
            </a:r>
            <a:r>
              <a:rPr lang="ru-RU" sz="2000" dirty="0" err="1">
                <a:solidFill>
                  <a:srgbClr val="FF0000"/>
                </a:solidFill>
              </a:rPr>
              <a:t>серпня</a:t>
            </a:r>
            <a:r>
              <a:rPr lang="ru-RU" sz="2000" dirty="0">
                <a:solidFill>
                  <a:srgbClr val="FF0000"/>
                </a:solidFill>
              </a:rPr>
              <a:t> 1811 р. – </a:t>
            </a:r>
            <a:r>
              <a:rPr lang="ru-RU" sz="2000" dirty="0" err="1">
                <a:solidFill>
                  <a:srgbClr val="FF0000"/>
                </a:solidFill>
              </a:rPr>
              <a:t>Вчена</a:t>
            </a:r>
            <a:r>
              <a:rPr lang="ru-RU" sz="2000" dirty="0">
                <a:solidFill>
                  <a:srgbClr val="FF0000"/>
                </a:solidFill>
              </a:rPr>
              <a:t> рада </a:t>
            </a:r>
            <a:r>
              <a:rPr lang="ru-RU" sz="2000" dirty="0" err="1">
                <a:solidFill>
                  <a:srgbClr val="FF0000"/>
                </a:solidFill>
              </a:rPr>
              <a:t>Харківського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університету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обрала</a:t>
            </a:r>
            <a:r>
              <a:rPr lang="ru-RU" sz="2000" dirty="0">
                <a:solidFill>
                  <a:srgbClr val="FF0000"/>
                </a:solidFill>
              </a:rPr>
              <a:t> В.Н. </a:t>
            </a:r>
            <a:r>
              <a:rPr lang="ru-RU" sz="2000" dirty="0" err="1">
                <a:solidFill>
                  <a:srgbClr val="FF0000"/>
                </a:solidFill>
              </a:rPr>
              <a:t>Каразіна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своїм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почесним</a:t>
            </a:r>
            <a:r>
              <a:rPr lang="ru-RU" sz="2000" dirty="0">
                <a:solidFill>
                  <a:srgbClr val="FF0000"/>
                </a:solidFill>
              </a:rPr>
              <a:t> членом.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3284984"/>
            <a:ext cx="7670800" cy="270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790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5966666" cy="806954"/>
          </a:xfrm>
        </p:spPr>
        <p:txBody>
          <a:bodyPr/>
          <a:lstStyle/>
          <a:p>
            <a:r>
              <a:rPr lang="ru-RU" dirty="0"/>
              <a:t>1811-1818 </a:t>
            </a:r>
            <a:r>
              <a:rPr lang="ru-RU" dirty="0" err="1"/>
              <a:t>рр</a:t>
            </a:r>
            <a:r>
              <a:rPr lang="ru-RU" dirty="0"/>
              <a:t>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980728"/>
            <a:ext cx="8784976" cy="5760640"/>
          </a:xfrm>
        </p:spPr>
        <p:txBody>
          <a:bodyPr/>
          <a:lstStyle/>
          <a:p>
            <a:r>
              <a:rPr lang="uk-UA" dirty="0"/>
              <a:t>…організував у Харкові </a:t>
            </a:r>
            <a:r>
              <a:rPr lang="uk-UA" dirty="0" err="1"/>
              <a:t>„Філотехнічне</a:t>
            </a:r>
            <a:r>
              <a:rPr lang="uk-UA" dirty="0"/>
              <a:t> товариство” для поширення досягнень науки, техніки та розвитку промисловості в Україні. </a:t>
            </a:r>
            <a:r>
              <a:rPr lang="uk-UA" dirty="0" err="1"/>
              <a:t>Каразін</a:t>
            </a:r>
            <a:r>
              <a:rPr lang="uk-UA" dirty="0"/>
              <a:t> займався народними школами, жіночою освітою, державними архівами, науковими дослідженнями.</a:t>
            </a:r>
          </a:p>
          <a:p>
            <a:r>
              <a:rPr lang="uk-UA" dirty="0"/>
              <a:t>У 1820—1821 за критику існуючого суспільного ладу був ув'язнений у Шліссельбурзькій фортеці. Після звільнення жив під наглядом поліції у своєму маєтку.</a:t>
            </a:r>
          </a:p>
          <a:p>
            <a:r>
              <a:rPr lang="uk-UA" dirty="0"/>
              <a:t>1842 року 69-літній </a:t>
            </a:r>
            <a:r>
              <a:rPr lang="uk-UA" dirty="0" err="1"/>
              <a:t>Каразін</a:t>
            </a:r>
            <a:r>
              <a:rPr lang="uk-UA" dirty="0"/>
              <a:t> по дорозі з Миколаєва до Криму, куди поїхав для проведення своїх досліджень, захворів.</a:t>
            </a:r>
          </a:p>
          <a:p>
            <a:r>
              <a:rPr lang="uk-UA" dirty="0"/>
              <a:t>Помер Василь Назарович 4 (16) листопада 1842 року в Миколаєві.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1162"/>
            <a:ext cx="2411760" cy="241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74825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</TotalTime>
  <Words>544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Каразін Василь Назарович (1773-1842) </vt:lpstr>
      <vt:lpstr>В. Н. Каразін </vt:lpstr>
      <vt:lpstr>Народився В.Н. Каразін…</vt:lpstr>
      <vt:lpstr>Восени 1795 р. Василь Назарович…</vt:lpstr>
      <vt:lpstr>1805 рік</vt:lpstr>
      <vt:lpstr>Жага до…</vt:lpstr>
      <vt:lpstr>З ініціативи Каразіна було засновано Харківський університет, який був урочисто відкритий 17 січня 1805 року. Василь Назарович збирав серед столичної інтелігенції пожертвування літературою до бібліотечного фонду Харківського університету, а дещо придбав готівкою. В результаті він зібрав і перевіз до Харкова 3000 цінних книг, які стали основою для університетської бібліотеки. 30 серпня 1811 р. – Вчена рада Харківського університету обрала В.Н. Каразіна своїм почесним членом. </vt:lpstr>
      <vt:lpstr>1811-1818 рр.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Каразін Василь Назарович (1773-1842) </dc:title>
  <dc:creator>Реаниматор</dc:creator>
  <cp:lastModifiedBy>Реаниматор</cp:lastModifiedBy>
  <cp:revision>3</cp:revision>
  <dcterms:created xsi:type="dcterms:W3CDTF">2015-02-02T17:40:12Z</dcterms:created>
  <dcterms:modified xsi:type="dcterms:W3CDTF">2015-02-02T18:04:51Z</dcterms:modified>
</cp:coreProperties>
</file>