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5" r:id="rId5"/>
    <p:sldId id="260" r:id="rId6"/>
    <p:sldId id="262" r:id="rId7"/>
    <p:sldId id="276" r:id="rId8"/>
    <p:sldId id="277" r:id="rId9"/>
    <p:sldId id="264" r:id="rId10"/>
    <p:sldId id="291" r:id="rId11"/>
    <p:sldId id="292" r:id="rId12"/>
    <p:sldId id="293" r:id="rId13"/>
    <p:sldId id="267" r:id="rId14"/>
    <p:sldId id="265" r:id="rId15"/>
    <p:sldId id="266" r:id="rId16"/>
    <p:sldId id="272" r:id="rId17"/>
    <p:sldId id="288" r:id="rId18"/>
    <p:sldId id="289" r:id="rId19"/>
    <p:sldId id="290" r:id="rId20"/>
    <p:sldId id="278" r:id="rId21"/>
    <p:sldId id="283" r:id="rId22"/>
    <p:sldId id="263" r:id="rId23"/>
    <p:sldId id="268" r:id="rId24"/>
    <p:sldId id="274" r:id="rId25"/>
    <p:sldId id="284" r:id="rId26"/>
    <p:sldId id="294" r:id="rId27"/>
    <p:sldId id="281" r:id="rId28"/>
    <p:sldId id="282" r:id="rId29"/>
    <p:sldId id="273" r:id="rId30"/>
    <p:sldId id="279" r:id="rId31"/>
    <p:sldId id="280" r:id="rId32"/>
    <p:sldId id="287" r:id="rId33"/>
    <p:sldId id="295"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94"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2313C4-B843-453C-97D7-87F2D5905E91}" type="datetimeFigureOut">
              <a:rPr lang="ru-RU" smtClean="0"/>
              <a:pPr/>
              <a:t>18.03.2012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BB28CF-40AE-4CA4-94AE-683E7439B42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313C4-B843-453C-97D7-87F2D5905E91}" type="datetimeFigureOut">
              <a:rPr lang="ru-RU" smtClean="0"/>
              <a:pPr/>
              <a:t>18.03.2012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B28CF-40AE-4CA4-94AE-683E7439B4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14290"/>
            <a:ext cx="8062912" cy="1817709"/>
          </a:xfrm>
          <a:effectLst>
            <a:outerShdw blurRad="50800" dist="38100" dir="2700000" algn="tl" rotWithShape="0">
              <a:prstClr val="black">
                <a:alpha val="40000"/>
              </a:prstClr>
            </a:outerShdw>
          </a:effectLst>
          <a:scene3d>
            <a:camera prst="perspectiveLeft"/>
            <a:lightRig rig="threePt" dir="t"/>
          </a:scene3d>
        </p:spPr>
        <p:txBody>
          <a:bodyPr>
            <a:noAutofit/>
          </a:bodyPr>
          <a:lstStyle/>
          <a:p>
            <a:r>
              <a:rPr lang="ru-RU" sz="6000" dirty="0" smtClean="0">
                <a:solidFill>
                  <a:schemeClr val="bg2">
                    <a:lumMod val="10000"/>
                  </a:schemeClr>
                </a:solidFill>
              </a:rPr>
              <a:t>Безпека людини . Право.</a:t>
            </a:r>
            <a:endParaRPr lang="ru-RU" sz="6000" dirty="0">
              <a:solidFill>
                <a:schemeClr val="bg2">
                  <a:lumMod val="10000"/>
                </a:schemeClr>
              </a:solidFill>
            </a:endParaRPr>
          </a:p>
        </p:txBody>
      </p:sp>
      <p:pic>
        <p:nvPicPr>
          <p:cNvPr id="4" name="Рисунок 3" descr="derjava.jpg"/>
          <p:cNvPicPr>
            <a:picLocks noChangeAspect="1"/>
          </p:cNvPicPr>
          <p:nvPr/>
        </p:nvPicPr>
        <p:blipFill>
          <a:blip r:embed="rId2">
            <a:clrChange>
              <a:clrFrom>
                <a:srgbClr val="FCFCFC"/>
              </a:clrFrom>
              <a:clrTo>
                <a:srgbClr val="FCFCFC">
                  <a:alpha val="0"/>
                </a:srgbClr>
              </a:clrTo>
            </a:clrChange>
          </a:blip>
          <a:stretch>
            <a:fillRect/>
          </a:stretch>
        </p:blipFill>
        <p:spPr>
          <a:xfrm>
            <a:off x="1356906" y="1670497"/>
            <a:ext cx="6501242" cy="43302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Аспекти безпеки :</a:t>
            </a:r>
            <a:endParaRPr lang="ru-RU" dirty="0">
              <a:latin typeface="Comic Sans MS" pitchFamily="66" charset="0"/>
            </a:endParaRPr>
          </a:p>
        </p:txBody>
      </p:sp>
      <p:sp>
        <p:nvSpPr>
          <p:cNvPr id="3" name="Содержимое 2"/>
          <p:cNvSpPr>
            <a:spLocks noGrp="1"/>
          </p:cNvSpPr>
          <p:nvPr>
            <p:ph idx="1"/>
          </p:nvPr>
        </p:nvSpPr>
        <p:spPr>
          <a:xfrm>
            <a:off x="457200" y="1600201"/>
            <a:ext cx="8229600" cy="1185857"/>
          </a:xfrm>
        </p:spPr>
        <p:txBody>
          <a:bodyPr/>
          <a:lstStyle/>
          <a:p>
            <a:pPr lvl="0"/>
            <a:r>
              <a:rPr lang="uk-UA" sz="2400" i="1" u="sng" dirty="0" smtClean="0">
                <a:latin typeface="Comic Sans MS" pitchFamily="66" charset="0"/>
              </a:rPr>
              <a:t>Продовольча безпека </a:t>
            </a:r>
            <a:r>
              <a:rPr lang="uk-UA" sz="2400" i="1" dirty="0" smtClean="0">
                <a:latin typeface="Comic Sans MS" pitchFamily="66" charset="0"/>
              </a:rPr>
              <a:t>— </a:t>
            </a:r>
            <a:r>
              <a:rPr lang="uk-UA" sz="2400" dirty="0" smtClean="0">
                <a:latin typeface="Comic Sans MS" pitchFamily="66" charset="0"/>
              </a:rPr>
              <a:t>доступність основних продуктів харчування.</a:t>
            </a:r>
            <a:endParaRPr lang="ru-RU" sz="2400" dirty="0" smtClean="0">
              <a:latin typeface="Comic Sans MS" pitchFamily="66" charset="0"/>
            </a:endParaRPr>
          </a:p>
          <a:p>
            <a:endParaRPr lang="ru-RU" dirty="0"/>
          </a:p>
        </p:txBody>
      </p:sp>
      <p:sp>
        <p:nvSpPr>
          <p:cNvPr id="4" name="TextBox 3"/>
          <p:cNvSpPr txBox="1"/>
          <p:nvPr/>
        </p:nvSpPr>
        <p:spPr>
          <a:xfrm>
            <a:off x="500034" y="5000636"/>
            <a:ext cx="8429684" cy="1200329"/>
          </a:xfrm>
          <a:prstGeom prst="rect">
            <a:avLst/>
          </a:prstGeom>
          <a:noFill/>
        </p:spPr>
        <p:txBody>
          <a:bodyPr wrap="square" rtlCol="0">
            <a:spAutoFit/>
          </a:bodyPr>
          <a:lstStyle/>
          <a:p>
            <a:pPr lvl="0">
              <a:buFont typeface="Arial" pitchFamily="34" charset="0"/>
              <a:buChar char="•"/>
            </a:pPr>
            <a:r>
              <a:rPr lang="uk-UA" sz="2400" i="1" u="sng" dirty="0" smtClean="0">
                <a:latin typeface="Comic Sans MS" pitchFamily="66" charset="0"/>
              </a:rPr>
              <a:t>Суспільна </a:t>
            </a:r>
            <a:r>
              <a:rPr lang="uk-UA" sz="2400" i="1" dirty="0" smtClean="0">
                <a:latin typeface="Comic Sans MS" pitchFamily="66" charset="0"/>
              </a:rPr>
              <a:t>й</a:t>
            </a:r>
            <a:r>
              <a:rPr lang="uk-UA" sz="2400" i="1" u="sng" dirty="0" smtClean="0">
                <a:latin typeface="Comic Sans MS" pitchFamily="66" charset="0"/>
              </a:rPr>
              <a:t> культурна безпека </a:t>
            </a:r>
            <a:r>
              <a:rPr lang="uk-UA" sz="2400" dirty="0" smtClean="0">
                <a:latin typeface="Comic Sans MS" pitchFamily="66" charset="0"/>
              </a:rPr>
              <a:t>передбачає захист культурного різноманіття й суспільного розвитку від руйнівних тенденцій.</a:t>
            </a:r>
            <a:endParaRPr lang="ru-RU" sz="2400" dirty="0" smtClean="0">
              <a:latin typeface="Comic Sans MS" pitchFamily="66" charset="0"/>
            </a:endParaRPr>
          </a:p>
        </p:txBody>
      </p:sp>
      <p:pic>
        <p:nvPicPr>
          <p:cNvPr id="5" name="Рисунок 4" descr="18284.jpg"/>
          <p:cNvPicPr>
            <a:picLocks noChangeAspect="1"/>
          </p:cNvPicPr>
          <p:nvPr/>
        </p:nvPicPr>
        <p:blipFill>
          <a:blip r:embed="rId2"/>
          <a:stretch>
            <a:fillRect/>
          </a:stretch>
        </p:blipFill>
        <p:spPr>
          <a:xfrm>
            <a:off x="1071537" y="2643182"/>
            <a:ext cx="2905489" cy="2175191"/>
          </a:xfrm>
          <a:prstGeom prst="rect">
            <a:avLst/>
          </a:prstGeom>
        </p:spPr>
      </p:pic>
      <p:pic>
        <p:nvPicPr>
          <p:cNvPr id="6" name="Рисунок 5" descr="1268640732_kukolnyj-teatr.jpg"/>
          <p:cNvPicPr>
            <a:picLocks noChangeAspect="1"/>
          </p:cNvPicPr>
          <p:nvPr/>
        </p:nvPicPr>
        <p:blipFill>
          <a:blip r:embed="rId3"/>
          <a:stretch>
            <a:fillRect/>
          </a:stretch>
        </p:blipFill>
        <p:spPr>
          <a:xfrm>
            <a:off x="5000628" y="2643182"/>
            <a:ext cx="3000396" cy="21831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Аспекти безпеки :</a:t>
            </a:r>
            <a:endParaRPr lang="ru-RU" dirty="0">
              <a:latin typeface="Comic Sans MS" pitchFamily="66" charset="0"/>
            </a:endParaRPr>
          </a:p>
        </p:txBody>
      </p:sp>
      <p:sp>
        <p:nvSpPr>
          <p:cNvPr id="3" name="Содержимое 2"/>
          <p:cNvSpPr>
            <a:spLocks noGrp="1"/>
          </p:cNvSpPr>
          <p:nvPr>
            <p:ph idx="1"/>
          </p:nvPr>
        </p:nvSpPr>
        <p:spPr>
          <a:xfrm>
            <a:off x="457200" y="1600201"/>
            <a:ext cx="8229600" cy="1042982"/>
          </a:xfrm>
        </p:spPr>
        <p:txBody>
          <a:bodyPr/>
          <a:lstStyle/>
          <a:p>
            <a:pPr lvl="0"/>
            <a:r>
              <a:rPr lang="uk-UA" sz="2400" i="1" u="sng" dirty="0" smtClean="0">
                <a:latin typeface="Comic Sans MS" pitchFamily="66" charset="0"/>
              </a:rPr>
              <a:t>Політична безпека </a:t>
            </a:r>
            <a:r>
              <a:rPr lang="uk-UA" sz="2400" dirty="0" smtClean="0">
                <a:latin typeface="Comic Sans MS" pitchFamily="66" charset="0"/>
              </a:rPr>
              <a:t>пов'язана з можливістю жити в тому суспільстві, що визнає основні права людини.</a:t>
            </a:r>
            <a:endParaRPr lang="ru-RU" sz="2400" dirty="0" smtClean="0">
              <a:latin typeface="Comic Sans MS" pitchFamily="66" charset="0"/>
            </a:endParaRPr>
          </a:p>
          <a:p>
            <a:endParaRPr lang="ru-RU" dirty="0"/>
          </a:p>
        </p:txBody>
      </p:sp>
      <p:sp>
        <p:nvSpPr>
          <p:cNvPr id="4" name="TextBox 3"/>
          <p:cNvSpPr txBox="1"/>
          <p:nvPr/>
        </p:nvSpPr>
        <p:spPr>
          <a:xfrm>
            <a:off x="428596" y="5429264"/>
            <a:ext cx="8715404" cy="1200329"/>
          </a:xfrm>
          <a:prstGeom prst="rect">
            <a:avLst/>
          </a:prstGeom>
          <a:noFill/>
        </p:spPr>
        <p:txBody>
          <a:bodyPr wrap="square" rtlCol="0">
            <a:spAutoFit/>
          </a:bodyPr>
          <a:lstStyle/>
          <a:p>
            <a:pPr lvl="0">
              <a:buFont typeface="Arial" pitchFamily="34" charset="0"/>
              <a:buChar char="•"/>
            </a:pPr>
            <a:r>
              <a:rPr lang="uk-UA" sz="2400" i="1" u="sng" dirty="0" smtClean="0">
                <a:latin typeface="Comic Sans MS" pitchFamily="66" charset="0"/>
              </a:rPr>
              <a:t>Безпека для здоров'я </a:t>
            </a:r>
            <a:r>
              <a:rPr lang="uk-UA" sz="2400" dirty="0" smtClean="0">
                <a:latin typeface="Comic Sans MS" pitchFamily="66" charset="0"/>
              </a:rPr>
              <a:t>означає можливість жити в безпечному для здоров'я довкіллі, доступність ефективного медичного обслуговування.</a:t>
            </a:r>
            <a:endParaRPr lang="ru-RU" sz="2400" dirty="0" smtClean="0">
              <a:latin typeface="Comic Sans MS" pitchFamily="66" charset="0"/>
            </a:endParaRPr>
          </a:p>
        </p:txBody>
      </p:sp>
      <p:pic>
        <p:nvPicPr>
          <p:cNvPr id="5" name="Рисунок 4" descr="1283237854_jr05tsuagphnfnd.jpg"/>
          <p:cNvPicPr>
            <a:picLocks noChangeAspect="1"/>
          </p:cNvPicPr>
          <p:nvPr/>
        </p:nvPicPr>
        <p:blipFill>
          <a:blip r:embed="rId2"/>
          <a:stretch>
            <a:fillRect/>
          </a:stretch>
        </p:blipFill>
        <p:spPr>
          <a:xfrm>
            <a:off x="1214414" y="2714620"/>
            <a:ext cx="2377673" cy="2414593"/>
          </a:xfrm>
          <a:prstGeom prst="rect">
            <a:avLst/>
          </a:prstGeom>
        </p:spPr>
      </p:pic>
      <p:pic>
        <p:nvPicPr>
          <p:cNvPr id="6" name="Рисунок 5" descr="untitled.bmp"/>
          <p:cNvPicPr>
            <a:picLocks noChangeAspect="1"/>
          </p:cNvPicPr>
          <p:nvPr/>
        </p:nvPicPr>
        <p:blipFill>
          <a:blip r:embed="rId3" cstate="print"/>
          <a:stretch>
            <a:fillRect/>
          </a:stretch>
        </p:blipFill>
        <p:spPr>
          <a:xfrm>
            <a:off x="4357686" y="2857496"/>
            <a:ext cx="3357021" cy="223801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Аспекти безпеки :</a:t>
            </a:r>
            <a:endParaRPr lang="ru-RU" dirty="0">
              <a:latin typeface="Comic Sans MS" pitchFamily="66" charset="0"/>
            </a:endParaRPr>
          </a:p>
        </p:txBody>
      </p:sp>
      <p:sp>
        <p:nvSpPr>
          <p:cNvPr id="3" name="Содержимое 2"/>
          <p:cNvSpPr>
            <a:spLocks noGrp="1"/>
          </p:cNvSpPr>
          <p:nvPr>
            <p:ph idx="1"/>
          </p:nvPr>
        </p:nvSpPr>
        <p:spPr>
          <a:xfrm>
            <a:off x="457200" y="1600201"/>
            <a:ext cx="8229600" cy="1400172"/>
          </a:xfrm>
        </p:spPr>
        <p:txBody>
          <a:bodyPr>
            <a:normAutofit/>
          </a:bodyPr>
          <a:lstStyle/>
          <a:p>
            <a:pPr lvl="0"/>
            <a:r>
              <a:rPr lang="uk-UA" sz="2400" i="1" dirty="0" smtClean="0">
                <a:latin typeface="Comic Sans MS" pitchFamily="66" charset="0"/>
              </a:rPr>
              <a:t>Економічна безпека </a:t>
            </a:r>
            <a:r>
              <a:rPr lang="uk-UA" sz="2400" dirty="0" smtClean="0">
                <a:latin typeface="Comic Sans MS" pitchFamily="66" charset="0"/>
              </a:rPr>
              <a:t>означає забезпеченість доходом, достатнім для задоволення насущних потреб.</a:t>
            </a:r>
            <a:endParaRPr lang="ru-RU" sz="2400" dirty="0" smtClean="0">
              <a:latin typeface="Comic Sans MS" pitchFamily="66" charset="0"/>
            </a:endParaRPr>
          </a:p>
          <a:p>
            <a:endParaRPr lang="ru-RU" sz="2400" dirty="0"/>
          </a:p>
        </p:txBody>
      </p:sp>
      <p:sp>
        <p:nvSpPr>
          <p:cNvPr id="4" name="TextBox 3"/>
          <p:cNvSpPr txBox="1"/>
          <p:nvPr/>
        </p:nvSpPr>
        <p:spPr>
          <a:xfrm>
            <a:off x="571472" y="5429264"/>
            <a:ext cx="7643866" cy="830997"/>
          </a:xfrm>
          <a:prstGeom prst="rect">
            <a:avLst/>
          </a:prstGeom>
          <a:noFill/>
        </p:spPr>
        <p:txBody>
          <a:bodyPr wrap="square" rtlCol="0">
            <a:spAutoFit/>
          </a:bodyPr>
          <a:lstStyle/>
          <a:p>
            <a:pPr lvl="0">
              <a:buFont typeface="Arial" pitchFamily="34" charset="0"/>
              <a:buChar char="•"/>
            </a:pPr>
            <a:r>
              <a:rPr lang="uk-UA" sz="2400" i="1" u="sng" dirty="0" smtClean="0">
                <a:latin typeface="Comic Sans MS" pitchFamily="66" charset="0"/>
              </a:rPr>
              <a:t>Особиста безпека </a:t>
            </a:r>
            <a:r>
              <a:rPr lang="uk-UA" sz="2400" dirty="0" smtClean="0">
                <a:latin typeface="Comic Sans MS" pitchFamily="66" charset="0"/>
              </a:rPr>
              <a:t>— це свобода й захист людини від загроз насильства.</a:t>
            </a:r>
            <a:endParaRPr lang="ru-RU" sz="2400" dirty="0" smtClean="0">
              <a:latin typeface="Comic Sans MS" pitchFamily="66" charset="0"/>
            </a:endParaRPr>
          </a:p>
        </p:txBody>
      </p:sp>
      <p:pic>
        <p:nvPicPr>
          <p:cNvPr id="5" name="Рисунок 4" descr="bag_of_money.png"/>
          <p:cNvPicPr>
            <a:picLocks noChangeAspect="1"/>
          </p:cNvPicPr>
          <p:nvPr/>
        </p:nvPicPr>
        <p:blipFill>
          <a:blip r:embed="rId2"/>
          <a:stretch>
            <a:fillRect/>
          </a:stretch>
        </p:blipFill>
        <p:spPr>
          <a:xfrm>
            <a:off x="3500430" y="2714620"/>
            <a:ext cx="1930507" cy="247154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525963"/>
          </a:xfrm>
        </p:spPr>
        <p:txBody>
          <a:bodyPr>
            <a:normAutofit/>
          </a:bodyPr>
          <a:lstStyle/>
          <a:p>
            <a:pPr algn="ctr">
              <a:buNone/>
            </a:pPr>
            <a:r>
              <a:rPr lang="uk-UA" sz="2400" dirty="0">
                <a:latin typeface="Comic Sans MS" pitchFamily="66" charset="0"/>
              </a:rPr>
              <a:t>Кожна людина повинна передбачити небезпеки і готуватися до них заздалегідь, бути готовою протистояти будь-якій небезпеці та дотримуватися </a:t>
            </a:r>
            <a:r>
              <a:rPr lang="uk-UA" sz="2400" i="1" u="sng" dirty="0">
                <a:latin typeface="Comic Sans MS" pitchFamily="66" charset="0"/>
              </a:rPr>
              <a:t>основних правил безпеки</a:t>
            </a:r>
            <a:r>
              <a:rPr lang="uk-UA" sz="2400" dirty="0">
                <a:latin typeface="Comic Sans MS" pitchFamily="66" charset="0"/>
              </a:rPr>
              <a:t>:</a:t>
            </a:r>
            <a:endParaRPr lang="ru-RU" sz="2400" dirty="0">
              <a:latin typeface="Comic Sans MS" pitchFamily="66" charset="0"/>
            </a:endParaRPr>
          </a:p>
          <a:p>
            <a:pPr lvl="0"/>
            <a:r>
              <a:rPr lang="uk-UA" sz="2400" dirty="0">
                <a:latin typeface="Comic Sans MS" pitchFamily="66" charset="0"/>
              </a:rPr>
              <a:t>Передбачувати та розпізнавати небезпеки і по можливості уникати їх.</a:t>
            </a:r>
            <a:endParaRPr lang="ru-RU" sz="2400" dirty="0">
              <a:latin typeface="Comic Sans MS" pitchFamily="66" charset="0"/>
            </a:endParaRPr>
          </a:p>
          <a:p>
            <a:pPr lvl="0"/>
            <a:r>
              <a:rPr lang="uk-UA" sz="2400" dirty="0">
                <a:latin typeface="Comic Sans MS" pitchFamily="66" charset="0"/>
              </a:rPr>
              <a:t>Знати небезпеки навколо і власні можливості.</a:t>
            </a:r>
            <a:endParaRPr lang="ru-RU" sz="2400" dirty="0">
              <a:latin typeface="Comic Sans MS" pitchFamily="66" charset="0"/>
            </a:endParaRPr>
          </a:p>
          <a:p>
            <a:pPr lvl="0"/>
            <a:r>
              <a:rPr lang="uk-UA" sz="2400" dirty="0">
                <a:latin typeface="Comic Sans MS" pitchFamily="66" charset="0"/>
              </a:rPr>
              <a:t>За необхідності діяти швидко і грамотно, виконуючи правила щодо збереження свого </a:t>
            </a:r>
            <a:r>
              <a:rPr lang="uk-UA" sz="2400" dirty="0" smtClean="0">
                <a:latin typeface="Comic Sans MS" pitchFamily="66" charset="0"/>
              </a:rPr>
              <a:t>життя</a:t>
            </a:r>
            <a:r>
              <a:rPr lang="uk-UA" sz="2400" dirty="0">
                <a:latin typeface="Comic Sans MS" pitchFamily="66" charset="0"/>
              </a:rPr>
              <a:t>.</a:t>
            </a:r>
            <a:endParaRPr lang="ru-RU" sz="2400" dirty="0">
              <a:latin typeface="Comic Sans MS" pitchFamily="66" charset="0"/>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Загроза </a:t>
            </a:r>
            <a:endParaRPr lang="ru-RU" dirty="0">
              <a:latin typeface="Comic Sans MS" pitchFamily="66" charset="0"/>
            </a:endParaRPr>
          </a:p>
        </p:txBody>
      </p:sp>
      <p:sp>
        <p:nvSpPr>
          <p:cNvPr id="3" name="Содержимое 2"/>
          <p:cNvSpPr>
            <a:spLocks noGrp="1"/>
          </p:cNvSpPr>
          <p:nvPr>
            <p:ph idx="1"/>
          </p:nvPr>
        </p:nvSpPr>
        <p:spPr>
          <a:xfrm>
            <a:off x="428596" y="1428736"/>
            <a:ext cx="8229600" cy="4525963"/>
          </a:xfrm>
        </p:spPr>
        <p:txBody>
          <a:bodyPr>
            <a:normAutofit/>
          </a:bodyPr>
          <a:lstStyle/>
          <a:p>
            <a:pPr>
              <a:buNone/>
            </a:pPr>
            <a:r>
              <a:rPr lang="uk-UA" sz="2400" b="1" dirty="0" smtClean="0">
                <a:latin typeface="Comic Sans MS" pitchFamily="66" charset="0"/>
              </a:rPr>
              <a:t>   </a:t>
            </a:r>
            <a:r>
              <a:rPr lang="uk-UA" sz="2400" i="1" u="sng" dirty="0" smtClean="0">
                <a:latin typeface="Comic Sans MS" pitchFamily="66" charset="0"/>
              </a:rPr>
              <a:t>Загроза</a:t>
            </a:r>
            <a:r>
              <a:rPr lang="uk-UA" sz="2400" dirty="0" smtClean="0">
                <a:latin typeface="Comic Sans MS" pitchFamily="66" charset="0"/>
              </a:rPr>
              <a:t> </a:t>
            </a:r>
            <a:r>
              <a:rPr lang="uk-UA" sz="2400" dirty="0">
                <a:latin typeface="Comic Sans MS" pitchFamily="66" charset="0"/>
              </a:rPr>
              <a:t>– це сукупність умов та чинників, що створюють небезпеку для життєво важливих інтересів особистості, суспільства, держави.</a:t>
            </a:r>
            <a:endParaRPr lang="ru-RU" sz="2400" dirty="0">
              <a:latin typeface="Comic Sans MS" pitchFamily="66" charset="0"/>
            </a:endParaRPr>
          </a:p>
          <a:p>
            <a:pPr>
              <a:buNone/>
            </a:pPr>
            <a:r>
              <a:rPr lang="uk-UA" sz="2400" dirty="0" smtClean="0">
                <a:latin typeface="Comic Sans MS" pitchFamily="66" charset="0"/>
              </a:rPr>
              <a:t>    Для </a:t>
            </a:r>
            <a:r>
              <a:rPr lang="uk-UA" sz="2400" dirty="0">
                <a:latin typeface="Comic Sans MS" pitchFamily="66" charset="0"/>
              </a:rPr>
              <a:t>створення умов, безпечних для життя та існування, слід максимально знизити загрози й ризики, враховуючи те, що вони будуть різними у зв'язку з індивідуальними особливостями </a:t>
            </a:r>
            <a:r>
              <a:rPr lang="uk-UA" sz="2400" dirty="0" smtClean="0">
                <a:latin typeface="Comic Sans MS" pitchFamily="66" charset="0"/>
              </a:rPr>
              <a:t>людей.</a:t>
            </a:r>
            <a:endParaRPr lang="ru-RU" sz="2400" dirty="0">
              <a:latin typeface="Comic Sans MS" pitchFamily="66" charset="0"/>
            </a:endParaRPr>
          </a:p>
          <a:p>
            <a:endParaRPr lang="ru-RU" dirty="0"/>
          </a:p>
        </p:txBody>
      </p:sp>
      <p:pic>
        <p:nvPicPr>
          <p:cNvPr id="4" name="Рисунок 3" descr="img_541.jpg"/>
          <p:cNvPicPr>
            <a:picLocks noChangeAspect="1"/>
          </p:cNvPicPr>
          <p:nvPr/>
        </p:nvPicPr>
        <p:blipFill>
          <a:blip r:embed="rId2"/>
          <a:stretch>
            <a:fillRect/>
          </a:stretch>
        </p:blipFill>
        <p:spPr>
          <a:xfrm>
            <a:off x="2500298" y="4242725"/>
            <a:ext cx="3811594" cy="254386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Загрози бувають :</a:t>
            </a:r>
            <a:endParaRPr lang="ru-RU" dirty="0">
              <a:latin typeface="Comic Sans MS" pitchFamily="66" charset="0"/>
            </a:endParaRPr>
          </a:p>
        </p:txBody>
      </p:sp>
      <p:sp>
        <p:nvSpPr>
          <p:cNvPr id="3" name="Содержимое 2"/>
          <p:cNvSpPr>
            <a:spLocks noGrp="1"/>
          </p:cNvSpPr>
          <p:nvPr>
            <p:ph idx="1"/>
          </p:nvPr>
        </p:nvSpPr>
        <p:spPr/>
        <p:txBody>
          <a:bodyPr>
            <a:normAutofit lnSpcReduction="10000"/>
          </a:bodyPr>
          <a:lstStyle/>
          <a:p>
            <a:pPr>
              <a:buNone/>
            </a:pPr>
            <a:r>
              <a:rPr lang="uk-UA" sz="2400" dirty="0" smtClean="0">
                <a:latin typeface="Comic Sans MS" pitchFamily="66" charset="0"/>
              </a:rPr>
              <a:t>    Деякі </a:t>
            </a:r>
            <a:r>
              <a:rPr lang="uk-UA" sz="2400" dirty="0">
                <a:latin typeface="Comic Sans MS" pitchFamily="66" charset="0"/>
              </a:rPr>
              <a:t>загрози однакові для всіх людей, наприклад тероризм, екологічні катастрофи, </a:t>
            </a:r>
            <a:r>
              <a:rPr lang="uk-UA" sz="2400" dirty="0" smtClean="0">
                <a:latin typeface="Comic Sans MS" pitchFamily="66" charset="0"/>
              </a:rPr>
              <a:t>злочинність</a:t>
            </a:r>
            <a:r>
              <a:rPr lang="uk-UA" sz="2400" dirty="0">
                <a:latin typeface="Comic Sans MS" pitchFamily="66" charset="0"/>
              </a:rPr>
              <a:t>, хвороби. </a:t>
            </a:r>
            <a:endParaRPr lang="ru-RU" sz="2400" dirty="0">
              <a:latin typeface="Comic Sans MS" pitchFamily="66" charset="0"/>
            </a:endParaRPr>
          </a:p>
          <a:p>
            <a:pPr>
              <a:buNone/>
            </a:pPr>
            <a:r>
              <a:rPr lang="uk-UA" sz="2400" dirty="0" smtClean="0">
                <a:latin typeface="Comic Sans MS" pitchFamily="66" charset="0"/>
              </a:rPr>
              <a:t>    Інші </a:t>
            </a:r>
            <a:r>
              <a:rPr lang="uk-UA" sz="2400" dirty="0">
                <a:latin typeface="Comic Sans MS" pitchFamily="66" charset="0"/>
              </a:rPr>
              <a:t>загрози можуть становити небезпеку для певної груп людей, наприклад, насильство над жінками й дітьми. </a:t>
            </a:r>
            <a:endParaRPr lang="ru-RU" sz="2400" dirty="0">
              <a:latin typeface="Comic Sans MS" pitchFamily="66" charset="0"/>
            </a:endParaRPr>
          </a:p>
          <a:p>
            <a:pPr>
              <a:buNone/>
            </a:pPr>
            <a:r>
              <a:rPr lang="uk-UA" sz="2400" dirty="0" smtClean="0">
                <a:latin typeface="Comic Sans MS" pitchFamily="66" charset="0"/>
              </a:rPr>
              <a:t>    Є </a:t>
            </a:r>
            <a:r>
              <a:rPr lang="uk-UA" sz="2400" dirty="0">
                <a:latin typeface="Comic Sans MS" pitchFamily="66" charset="0"/>
              </a:rPr>
              <a:t>загрози тривалі й короткочасні, глобальні й регіональні, природного характеру й </a:t>
            </a:r>
            <a:r>
              <a:rPr lang="uk-UA" sz="2400" dirty="0" smtClean="0">
                <a:latin typeface="Comic Sans MS" pitchFamily="66" charset="0"/>
              </a:rPr>
              <a:t>антропогенного</a:t>
            </a:r>
            <a:r>
              <a:rPr lang="uk-UA" sz="2400" dirty="0">
                <a:latin typeface="Comic Sans MS" pitchFamily="66" charset="0"/>
              </a:rPr>
              <a:t>. </a:t>
            </a:r>
            <a:endParaRPr lang="ru-RU" sz="2400" dirty="0">
              <a:latin typeface="Comic Sans MS" pitchFamily="66" charset="0"/>
            </a:endParaRPr>
          </a:p>
          <a:p>
            <a:pPr>
              <a:buNone/>
            </a:pPr>
            <a:r>
              <a:rPr lang="uk-UA" sz="2400" dirty="0" smtClean="0">
                <a:latin typeface="Comic Sans MS" pitchFamily="66" charset="0"/>
              </a:rPr>
              <a:t>    Одним </a:t>
            </a:r>
            <a:r>
              <a:rPr lang="uk-UA" sz="2400" dirty="0">
                <a:latin typeface="Comic Sans MS" pitchFamily="66" charset="0"/>
              </a:rPr>
              <a:t>загрозам можна запобігти повністю, іншим — тільки частково, третім — неможливо запобігти зовсім, наприклад землетрусу. </a:t>
            </a:r>
            <a:endParaRPr lang="ru-RU" sz="2400" dirty="0">
              <a:latin typeface="Comic Sans MS" pitchFamily="66" charset="0"/>
            </a:endParaRPr>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Загрози :</a:t>
            </a:r>
            <a:endParaRPr lang="ru-RU" dirty="0">
              <a:latin typeface="Comic Sans MS" pitchFamily="66" charset="0"/>
            </a:endParaRPr>
          </a:p>
        </p:txBody>
      </p:sp>
      <p:sp>
        <p:nvSpPr>
          <p:cNvPr id="3" name="Содержимое 2"/>
          <p:cNvSpPr>
            <a:spLocks noGrp="1"/>
          </p:cNvSpPr>
          <p:nvPr>
            <p:ph idx="1"/>
          </p:nvPr>
        </p:nvSpPr>
        <p:spPr>
          <a:xfrm>
            <a:off x="428596" y="1428736"/>
            <a:ext cx="8229600" cy="2257428"/>
          </a:xfrm>
        </p:spPr>
        <p:txBody>
          <a:bodyPr/>
          <a:lstStyle/>
          <a:p>
            <a:r>
              <a:rPr lang="uk-UA" sz="2400" i="1" u="sng" dirty="0">
                <a:latin typeface="Comic Sans MS" pitchFamily="66" charset="0"/>
              </a:rPr>
              <a:t>Загрози особистої безпеки</a:t>
            </a:r>
            <a:r>
              <a:rPr lang="uk-UA" sz="2400" i="1" dirty="0">
                <a:latin typeface="Comic Sans MS" pitchFamily="66" charset="0"/>
              </a:rPr>
              <a:t> </a:t>
            </a:r>
            <a:r>
              <a:rPr lang="uk-UA" sz="2400" dirty="0">
                <a:latin typeface="Comic Sans MS" pitchFamily="66" charset="0"/>
              </a:rPr>
              <a:t>пов'язані з природними й техногенними аваріями та катастрофами, ризиком нещасних випадків на виробництві, на транспорті, у побуті, на дорогах. Ріст злочинності також є чинником загрози особистої безпеки.</a:t>
            </a:r>
            <a:endParaRPr lang="ru-RU" sz="2400" dirty="0">
              <a:latin typeface="Comic Sans MS" pitchFamily="66" charset="0"/>
            </a:endParaRPr>
          </a:p>
          <a:p>
            <a:endParaRPr lang="ru-RU" dirty="0"/>
          </a:p>
        </p:txBody>
      </p:sp>
      <p:sp>
        <p:nvSpPr>
          <p:cNvPr id="4" name="TextBox 3"/>
          <p:cNvSpPr txBox="1"/>
          <p:nvPr/>
        </p:nvSpPr>
        <p:spPr>
          <a:xfrm>
            <a:off x="500034" y="5072074"/>
            <a:ext cx="8358246" cy="1569660"/>
          </a:xfrm>
          <a:prstGeom prst="rect">
            <a:avLst/>
          </a:prstGeom>
          <a:noFill/>
        </p:spPr>
        <p:txBody>
          <a:bodyPr wrap="square" rtlCol="0">
            <a:spAutoFit/>
          </a:bodyPr>
          <a:lstStyle/>
          <a:p>
            <a:pPr>
              <a:buFont typeface="Arial" pitchFamily="34" charset="0"/>
              <a:buChar char="•"/>
            </a:pPr>
            <a:r>
              <a:rPr lang="uk-UA" sz="2400" dirty="0" smtClean="0">
                <a:latin typeface="Comic Sans MS" pitchFamily="66" charset="0"/>
              </a:rPr>
              <a:t>  </a:t>
            </a:r>
            <a:r>
              <a:rPr lang="uk-UA" sz="2400" i="1" u="sng" dirty="0" smtClean="0">
                <a:latin typeface="Comic Sans MS" pitchFamily="66" charset="0"/>
              </a:rPr>
              <a:t>Загроза продовольчої безпеки</a:t>
            </a:r>
            <a:r>
              <a:rPr lang="uk-UA" sz="2400" i="1" dirty="0" smtClean="0">
                <a:latin typeface="Comic Sans MS" pitchFamily="66" charset="0"/>
              </a:rPr>
              <a:t> </a:t>
            </a:r>
            <a:r>
              <a:rPr lang="uk-UA" sz="2400" dirty="0" smtClean="0">
                <a:latin typeface="Comic Sans MS" pitchFamily="66" charset="0"/>
              </a:rPr>
              <a:t>оцінюється на основі аналізу добового споживання калорій, за допомогою індексу виробництва продуктів харчування на душу населення та інших показників.</a:t>
            </a:r>
            <a:endParaRPr lang="ru-RU" sz="2400" dirty="0">
              <a:latin typeface="Comic Sans MS" pitchFamily="66" charset="0"/>
            </a:endParaRPr>
          </a:p>
        </p:txBody>
      </p:sp>
      <p:pic>
        <p:nvPicPr>
          <p:cNvPr id="5" name="Рисунок 4" descr="1337.jpg"/>
          <p:cNvPicPr>
            <a:picLocks noChangeAspect="1"/>
          </p:cNvPicPr>
          <p:nvPr/>
        </p:nvPicPr>
        <p:blipFill>
          <a:blip r:embed="rId2" cstate="print"/>
          <a:stretch>
            <a:fillRect/>
          </a:stretch>
        </p:blipFill>
        <p:spPr>
          <a:xfrm>
            <a:off x="1428728" y="3449320"/>
            <a:ext cx="2201680" cy="1575425"/>
          </a:xfrm>
          <a:prstGeom prst="rect">
            <a:avLst/>
          </a:prstGeom>
        </p:spPr>
      </p:pic>
      <p:pic>
        <p:nvPicPr>
          <p:cNvPr id="6" name="Рисунок 5" descr="5116.jpg"/>
          <p:cNvPicPr>
            <a:picLocks noChangeAspect="1"/>
          </p:cNvPicPr>
          <p:nvPr/>
        </p:nvPicPr>
        <p:blipFill>
          <a:blip r:embed="rId3">
            <a:clrChange>
              <a:clrFrom>
                <a:srgbClr val="FFFFFF"/>
              </a:clrFrom>
              <a:clrTo>
                <a:srgbClr val="FFFFFF">
                  <a:alpha val="0"/>
                </a:srgbClr>
              </a:clrTo>
            </a:clrChange>
          </a:blip>
          <a:stretch>
            <a:fillRect/>
          </a:stretch>
        </p:blipFill>
        <p:spPr>
          <a:xfrm>
            <a:off x="5000628" y="3214686"/>
            <a:ext cx="1855529" cy="187166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Загрози :</a:t>
            </a:r>
            <a:endParaRPr lang="ru-RU" dirty="0">
              <a:latin typeface="Comic Sans MS" pitchFamily="66" charset="0"/>
            </a:endParaRPr>
          </a:p>
        </p:txBody>
      </p:sp>
      <p:sp>
        <p:nvSpPr>
          <p:cNvPr id="3" name="Содержимое 2"/>
          <p:cNvSpPr>
            <a:spLocks noGrp="1"/>
          </p:cNvSpPr>
          <p:nvPr>
            <p:ph idx="1"/>
          </p:nvPr>
        </p:nvSpPr>
        <p:spPr>
          <a:xfrm>
            <a:off x="500034" y="1428736"/>
            <a:ext cx="8229600" cy="2114552"/>
          </a:xfrm>
        </p:spPr>
        <p:txBody>
          <a:bodyPr>
            <a:normAutofit/>
          </a:bodyPr>
          <a:lstStyle/>
          <a:p>
            <a:r>
              <a:rPr lang="uk-UA" sz="2400" u="sng" dirty="0" smtClean="0">
                <a:latin typeface="Comic Sans MS" pitchFamily="66" charset="0"/>
              </a:rPr>
              <a:t>Військові </a:t>
            </a:r>
            <a:r>
              <a:rPr lang="uk-UA" sz="2400" u="sng" dirty="0">
                <a:latin typeface="Comic Sans MS" pitchFamily="66" charset="0"/>
              </a:rPr>
              <a:t>та бойові дії</a:t>
            </a:r>
            <a:r>
              <a:rPr lang="uk-UA" sz="2400" dirty="0">
                <a:latin typeface="Comic Sans MS" pitchFamily="66" charset="0"/>
              </a:rPr>
              <a:t> (війни між державами, етнічні, релігійні, </a:t>
            </a:r>
            <a:r>
              <a:rPr lang="uk-UA" sz="2400" dirty="0" smtClean="0">
                <a:latin typeface="Comic Sans MS" pitchFamily="66" charset="0"/>
              </a:rPr>
              <a:t>політичні </a:t>
            </a:r>
            <a:r>
              <a:rPr lang="uk-UA" sz="2400" dirty="0">
                <a:latin typeface="Comic Sans MS" pitchFamily="66" charset="0"/>
              </a:rPr>
              <a:t>конфлікти із застосуванням військової сили) також становлять без­посередню небезпеку для життя людини</a:t>
            </a:r>
            <a:r>
              <a:rPr lang="uk-UA" sz="2400" dirty="0" smtClean="0">
                <a:latin typeface="Comic Sans MS" pitchFamily="66" charset="0"/>
              </a:rPr>
              <a:t>.</a:t>
            </a:r>
            <a:endParaRPr lang="ru-RU" sz="2400" dirty="0">
              <a:latin typeface="Comic Sans MS" pitchFamily="66" charset="0"/>
            </a:endParaRPr>
          </a:p>
        </p:txBody>
      </p:sp>
      <p:sp>
        <p:nvSpPr>
          <p:cNvPr id="4" name="TextBox 3"/>
          <p:cNvSpPr txBox="1"/>
          <p:nvPr/>
        </p:nvSpPr>
        <p:spPr>
          <a:xfrm>
            <a:off x="500034" y="5000636"/>
            <a:ext cx="8501122" cy="1569660"/>
          </a:xfrm>
          <a:prstGeom prst="rect">
            <a:avLst/>
          </a:prstGeom>
          <a:noFill/>
        </p:spPr>
        <p:txBody>
          <a:bodyPr wrap="square" rtlCol="0">
            <a:spAutoFit/>
          </a:bodyPr>
          <a:lstStyle/>
          <a:p>
            <a:pPr>
              <a:buFont typeface="Arial" pitchFamily="34" charset="0"/>
              <a:buChar char="•"/>
            </a:pPr>
            <a:r>
              <a:rPr lang="uk-UA" sz="2400" i="1" dirty="0" smtClean="0">
                <a:latin typeface="Comic Sans MS" pitchFamily="66" charset="0"/>
              </a:rPr>
              <a:t>  </a:t>
            </a:r>
            <a:r>
              <a:rPr lang="uk-UA" sz="2400" i="1" u="sng" dirty="0" smtClean="0">
                <a:latin typeface="Comic Sans MS" pitchFamily="66" charset="0"/>
              </a:rPr>
              <a:t>Загрози політичної безпеки</a:t>
            </a:r>
            <a:r>
              <a:rPr lang="uk-UA" sz="2400" i="1" dirty="0" smtClean="0">
                <a:latin typeface="Comic Sans MS" pitchFamily="66" charset="0"/>
              </a:rPr>
              <a:t> </a:t>
            </a:r>
            <a:r>
              <a:rPr lang="uk-UA" sz="2400" dirty="0" smtClean="0">
                <a:latin typeface="Comic Sans MS" pitchFamily="66" charset="0"/>
              </a:rPr>
              <a:t>характеризуються політичними переслідуваннями, катуваннями, жорстоким поводженням, репресіями з боку держави стосовно окремих осіб і груп.</a:t>
            </a:r>
            <a:endParaRPr lang="ru-RU" sz="2400" dirty="0">
              <a:latin typeface="Comic Sans MS" pitchFamily="66" charset="0"/>
            </a:endParaRPr>
          </a:p>
        </p:txBody>
      </p:sp>
      <p:pic>
        <p:nvPicPr>
          <p:cNvPr id="5" name="Рисунок 4" descr="212048169.jpg"/>
          <p:cNvPicPr>
            <a:picLocks noChangeAspect="1"/>
          </p:cNvPicPr>
          <p:nvPr/>
        </p:nvPicPr>
        <p:blipFill>
          <a:blip r:embed="rId2"/>
          <a:stretch>
            <a:fillRect/>
          </a:stretch>
        </p:blipFill>
        <p:spPr>
          <a:xfrm>
            <a:off x="1142976" y="3071810"/>
            <a:ext cx="3032124" cy="1861724"/>
          </a:xfrm>
          <a:prstGeom prst="rect">
            <a:avLst/>
          </a:prstGeom>
        </p:spPr>
      </p:pic>
      <p:pic>
        <p:nvPicPr>
          <p:cNvPr id="6" name="Рисунок 5" descr="imagesCARQQP8R.jpg"/>
          <p:cNvPicPr>
            <a:picLocks noChangeAspect="1"/>
          </p:cNvPicPr>
          <p:nvPr/>
        </p:nvPicPr>
        <p:blipFill>
          <a:blip r:embed="rId3"/>
          <a:stretch>
            <a:fillRect/>
          </a:stretch>
        </p:blipFill>
        <p:spPr>
          <a:xfrm>
            <a:off x="5715008" y="3071810"/>
            <a:ext cx="1538732" cy="20097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857628"/>
            <a:ext cx="9001156" cy="2714644"/>
          </a:xfrm>
        </p:spPr>
        <p:txBody>
          <a:bodyPr>
            <a:noAutofit/>
          </a:bodyPr>
          <a:lstStyle/>
          <a:p>
            <a:pPr>
              <a:buNone/>
            </a:pPr>
            <a:r>
              <a:rPr lang="uk-UA" sz="2200" dirty="0" smtClean="0">
                <a:latin typeface="Comic Sans MS" pitchFamily="66" charset="0"/>
              </a:rPr>
              <a:t>    </a:t>
            </a:r>
            <a:r>
              <a:rPr lang="uk-UA" sz="2000" dirty="0" smtClean="0">
                <a:latin typeface="Comic Sans MS" pitchFamily="66" charset="0"/>
              </a:rPr>
              <a:t>Наприклад</a:t>
            </a:r>
            <a:r>
              <a:rPr lang="uk-UA" sz="2000" dirty="0">
                <a:latin typeface="Comic Sans MS" pitchFamily="66" charset="0"/>
              </a:rPr>
              <a:t>, при оцінці </a:t>
            </a:r>
            <a:r>
              <a:rPr lang="uk-UA" sz="2000" i="1" u="sng" dirty="0">
                <a:latin typeface="Comic Sans MS" pitchFamily="66" charset="0"/>
              </a:rPr>
              <a:t>економічної безпеки</a:t>
            </a:r>
            <a:r>
              <a:rPr lang="uk-UA" sz="2000" i="1" dirty="0">
                <a:latin typeface="Comic Sans MS" pitchFamily="66" charset="0"/>
              </a:rPr>
              <a:t> </a:t>
            </a:r>
            <a:r>
              <a:rPr lang="uk-UA" sz="2000" dirty="0" smtClean="0">
                <a:latin typeface="Comic Sans MS" pitchFamily="66" charset="0"/>
              </a:rPr>
              <a:t>першочергове </a:t>
            </a:r>
            <a:r>
              <a:rPr lang="uk-UA" sz="2000" dirty="0">
                <a:latin typeface="Comic Sans MS" pitchFamily="66" charset="0"/>
              </a:rPr>
              <a:t>значення мають показники безробіття. Безробіття — це один з головних індикаторів економічної безпеки людини. Добре оплачувана робота є головною умовою запобігання загрози бідності та її наслідків</a:t>
            </a:r>
            <a:r>
              <a:rPr lang="uk-UA" sz="2000" dirty="0" smtClean="0">
                <a:latin typeface="Comic Sans MS" pitchFamily="66" charset="0"/>
              </a:rPr>
              <a:t>.</a:t>
            </a:r>
          </a:p>
          <a:p>
            <a:pPr>
              <a:buNone/>
            </a:pPr>
            <a:r>
              <a:rPr lang="uk-UA" sz="2000" dirty="0" smtClean="0">
                <a:latin typeface="Comic Sans MS" pitchFamily="66" charset="0"/>
              </a:rPr>
              <a:t>     До </a:t>
            </a:r>
            <a:r>
              <a:rPr lang="uk-UA" sz="2000" i="1" u="sng" dirty="0" smtClean="0">
                <a:latin typeface="Comic Sans MS" pitchFamily="66" charset="0"/>
              </a:rPr>
              <a:t>загроз безпеки здоров'я</a:t>
            </a:r>
            <a:r>
              <a:rPr lang="uk-UA" sz="2000" i="1" dirty="0" smtClean="0">
                <a:latin typeface="Comic Sans MS" pitchFamily="66" charset="0"/>
              </a:rPr>
              <a:t> </a:t>
            </a:r>
            <a:r>
              <a:rPr lang="uk-UA" sz="2000" dirty="0" smtClean="0">
                <a:latin typeface="Comic Sans MS" pitchFamily="66" charset="0"/>
              </a:rPr>
              <a:t>належать неповноцінне харчування, небезпечні для здоров'я умови праці, малі й нестабільні доходи, бідність, зниження доступу до ефективного медичного обслуговування.</a:t>
            </a:r>
            <a:endParaRPr lang="ru-RU" sz="2000" dirty="0" smtClean="0">
              <a:latin typeface="Comic Sans MS" pitchFamily="66" charset="0"/>
            </a:endParaRPr>
          </a:p>
          <a:p>
            <a:pPr>
              <a:buNone/>
            </a:pPr>
            <a:endParaRPr lang="ru-RU" sz="2200" dirty="0">
              <a:latin typeface="Comic Sans MS" pitchFamily="66" charset="0"/>
            </a:endParaRPr>
          </a:p>
          <a:p>
            <a:endParaRPr lang="ru-RU" sz="2200" dirty="0"/>
          </a:p>
        </p:txBody>
      </p:sp>
      <p:sp>
        <p:nvSpPr>
          <p:cNvPr id="4" name="TextBox 3"/>
          <p:cNvSpPr txBox="1"/>
          <p:nvPr/>
        </p:nvSpPr>
        <p:spPr>
          <a:xfrm>
            <a:off x="357158" y="1071546"/>
            <a:ext cx="7429552" cy="1015663"/>
          </a:xfrm>
          <a:prstGeom prst="rect">
            <a:avLst/>
          </a:prstGeom>
          <a:noFill/>
        </p:spPr>
        <p:txBody>
          <a:bodyPr wrap="square" rtlCol="0">
            <a:spAutoFit/>
          </a:bodyPr>
          <a:lstStyle/>
          <a:p>
            <a:r>
              <a:rPr lang="uk-UA" sz="2000" dirty="0" smtClean="0">
                <a:latin typeface="Comic Sans MS" pitchFamily="66" charset="0"/>
              </a:rPr>
              <a:t>Для одержання своєчасної інформації про загрози створена система своєчасного попередження — </a:t>
            </a:r>
            <a:r>
              <a:rPr lang="uk-UA" sz="2000" b="1" dirty="0" smtClean="0">
                <a:latin typeface="Comic Sans MS" pitchFamily="66" charset="0"/>
              </a:rPr>
              <a:t>моніторинг безпеки людини</a:t>
            </a:r>
            <a:r>
              <a:rPr lang="uk-UA" sz="2000" dirty="0" smtClean="0">
                <a:latin typeface="Comic Sans MS" pitchFamily="66" charset="0"/>
              </a:rPr>
              <a:t>.</a:t>
            </a:r>
            <a:endParaRPr lang="ru-RU" sz="2000" dirty="0"/>
          </a:p>
        </p:txBody>
      </p:sp>
      <p:sp>
        <p:nvSpPr>
          <p:cNvPr id="5" name="TextBox 4"/>
          <p:cNvSpPr txBox="1"/>
          <p:nvPr/>
        </p:nvSpPr>
        <p:spPr>
          <a:xfrm>
            <a:off x="285720" y="142852"/>
            <a:ext cx="8715436" cy="707886"/>
          </a:xfrm>
          <a:prstGeom prst="rect">
            <a:avLst/>
          </a:prstGeom>
          <a:noFill/>
        </p:spPr>
        <p:txBody>
          <a:bodyPr wrap="square" rtlCol="0">
            <a:spAutoFit/>
          </a:bodyPr>
          <a:lstStyle/>
          <a:p>
            <a:r>
              <a:rPr lang="uk-UA" sz="4000" dirty="0" smtClean="0">
                <a:latin typeface="Comic Sans MS" pitchFamily="66" charset="0"/>
              </a:rPr>
              <a:t>Моніторинг безпеки людини : </a:t>
            </a:r>
            <a:endParaRPr lang="ru-RU" sz="4000" dirty="0">
              <a:latin typeface="Comic Sans MS" pitchFamily="66" charset="0"/>
            </a:endParaRPr>
          </a:p>
        </p:txBody>
      </p:sp>
      <p:pic>
        <p:nvPicPr>
          <p:cNvPr id="6" name="Рисунок 5" descr="bezrabotica.jpg"/>
          <p:cNvPicPr>
            <a:picLocks noChangeAspect="1"/>
          </p:cNvPicPr>
          <p:nvPr/>
        </p:nvPicPr>
        <p:blipFill>
          <a:blip r:embed="rId2"/>
          <a:stretch>
            <a:fillRect/>
          </a:stretch>
        </p:blipFill>
        <p:spPr>
          <a:xfrm>
            <a:off x="1428728" y="2143116"/>
            <a:ext cx="2143140" cy="1582627"/>
          </a:xfrm>
          <a:prstGeom prst="rect">
            <a:avLst/>
          </a:prstGeom>
        </p:spPr>
      </p:pic>
      <p:pic>
        <p:nvPicPr>
          <p:cNvPr id="7" name="Рисунок 6" descr="fileFQJy2E.jpg"/>
          <p:cNvPicPr>
            <a:picLocks noChangeAspect="1"/>
          </p:cNvPicPr>
          <p:nvPr/>
        </p:nvPicPr>
        <p:blipFill>
          <a:blip r:embed="rId3">
            <a:clrChange>
              <a:clrFrom>
                <a:srgbClr val="FFFFFF"/>
              </a:clrFrom>
              <a:clrTo>
                <a:srgbClr val="FFFFFF">
                  <a:alpha val="0"/>
                </a:srgbClr>
              </a:clrTo>
            </a:clrChange>
          </a:blip>
          <a:stretch>
            <a:fillRect/>
          </a:stretch>
        </p:blipFill>
        <p:spPr>
          <a:xfrm>
            <a:off x="4767282" y="1643050"/>
            <a:ext cx="2876552" cy="232133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fontScale="90000"/>
          </a:bodyPr>
          <a:lstStyle/>
          <a:p>
            <a:r>
              <a:rPr lang="uk-UA" dirty="0" smtClean="0">
                <a:latin typeface="Comic Sans MS" pitchFamily="66" charset="0"/>
              </a:rPr>
              <a:t>Моніторинг безпеки людини </a:t>
            </a:r>
            <a:r>
              <a:rPr lang="uk-UA" dirty="0" smtClean="0"/>
              <a:t>:</a:t>
            </a:r>
            <a:endParaRPr lang="ru-RU" dirty="0"/>
          </a:p>
        </p:txBody>
      </p:sp>
      <p:sp>
        <p:nvSpPr>
          <p:cNvPr id="3" name="Содержимое 2"/>
          <p:cNvSpPr>
            <a:spLocks noGrp="1"/>
          </p:cNvSpPr>
          <p:nvPr>
            <p:ph idx="1"/>
          </p:nvPr>
        </p:nvSpPr>
        <p:spPr>
          <a:xfrm>
            <a:off x="500034" y="1142984"/>
            <a:ext cx="8229600" cy="5000660"/>
          </a:xfrm>
        </p:spPr>
        <p:txBody>
          <a:bodyPr>
            <a:noAutofit/>
          </a:bodyPr>
          <a:lstStyle/>
          <a:p>
            <a:r>
              <a:rPr lang="uk-UA" sz="2200" u="sng" dirty="0">
                <a:latin typeface="Comic Sans MS" pitchFamily="66" charset="0"/>
              </a:rPr>
              <a:t>Загрози культурної й суспільної безпеки</a:t>
            </a:r>
            <a:r>
              <a:rPr lang="uk-UA" sz="2200" dirty="0">
                <a:latin typeface="Comic Sans MS" pitchFamily="66" charset="0"/>
              </a:rPr>
              <a:t> викликають руйнування традиційних спільнот — сім'ї, громади, організації, етнічної групи. </a:t>
            </a:r>
            <a:r>
              <a:rPr lang="uk-UA" sz="2200" dirty="0" smtClean="0">
                <a:latin typeface="Comic Sans MS" pitchFamily="66" charset="0"/>
              </a:rPr>
              <a:t>Зменшення </a:t>
            </a:r>
            <a:r>
              <a:rPr lang="uk-UA" sz="2200" dirty="0">
                <a:latin typeface="Comic Sans MS" pitchFamily="66" charset="0"/>
              </a:rPr>
              <a:t>культурного різноманіття має безліч негативних наслідків для прогресу розвитку суспільства.	</a:t>
            </a:r>
            <a:endParaRPr lang="ru-RU" sz="2200" dirty="0">
              <a:latin typeface="Comic Sans MS" pitchFamily="66" charset="0"/>
            </a:endParaRPr>
          </a:p>
          <a:p>
            <a:r>
              <a:rPr lang="uk-UA" sz="2200" u="sng" dirty="0">
                <a:latin typeface="Comic Sans MS" pitchFamily="66" charset="0"/>
              </a:rPr>
              <a:t>Загроза екологічної безпеки</a:t>
            </a:r>
            <a:r>
              <a:rPr lang="uk-UA" sz="2200" dirty="0">
                <a:latin typeface="Comic Sans MS" pitchFamily="66" charset="0"/>
              </a:rPr>
              <a:t> визначається рівнем радіаційного, </a:t>
            </a:r>
            <a:r>
              <a:rPr lang="uk-UA" sz="2200" dirty="0" smtClean="0">
                <a:latin typeface="Comic Sans MS" pitchFamily="66" charset="0"/>
              </a:rPr>
              <a:t>хімічного </a:t>
            </a:r>
            <a:r>
              <a:rPr lang="uk-UA" sz="2200" dirty="0">
                <a:latin typeface="Comic Sans MS" pitchFamily="66" charset="0"/>
              </a:rPr>
              <a:t>або забруднення навколишнього середовища геомагнітними й електромагнітними випромінюваннями.</a:t>
            </a:r>
            <a:endParaRPr lang="ru-RU" sz="2200" dirty="0">
              <a:latin typeface="Comic Sans MS" pitchFamily="66" charset="0"/>
            </a:endParaRPr>
          </a:p>
          <a:p>
            <a:endParaRPr lang="ru-RU" sz="2400" dirty="0">
              <a:latin typeface="Comic Sans MS" pitchFamily="66" charset="0"/>
            </a:endParaRPr>
          </a:p>
        </p:txBody>
      </p:sp>
      <p:pic>
        <p:nvPicPr>
          <p:cNvPr id="4" name="Рисунок 3" descr="10_4748_42.jpg"/>
          <p:cNvPicPr>
            <a:picLocks noChangeAspect="1"/>
          </p:cNvPicPr>
          <p:nvPr/>
        </p:nvPicPr>
        <p:blipFill>
          <a:blip r:embed="rId2" cstate="print"/>
          <a:stretch>
            <a:fillRect/>
          </a:stretch>
        </p:blipFill>
        <p:spPr>
          <a:xfrm>
            <a:off x="3143240" y="4357694"/>
            <a:ext cx="2822213" cy="22859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3857652"/>
          </a:xfrm>
        </p:spPr>
        <p:txBody>
          <a:bodyPr numCol="1">
            <a:normAutofit/>
          </a:bodyPr>
          <a:lstStyle/>
          <a:p>
            <a:pPr algn="ctr">
              <a:buNone/>
            </a:pPr>
            <a:r>
              <a:rPr lang="uk-UA" sz="2000" dirty="0" smtClean="0">
                <a:latin typeface="Comic Sans MS" pitchFamily="66" charset="0"/>
              </a:rPr>
              <a:t>Для того щоб людина могла існувати як біологічна жива істота, їй потрібна можливість мати їжу, одяг, житло. Оскільки людина живе у суспільстві, їй, як члену суспільства, необхідно мати змогу вчитися, працювати, бути вільною і рівноправною з усіма іншими людьми. Їй потрібні також можливість брати участь у житті цієї держави, вимагати від держави захисту від будь-яких посягань тощо. Можливість людини мати певні матеріальні, соціальні, культурні і духовні блага, які необхідні їй для нормального існування і розвитку, називають </a:t>
            </a:r>
            <a:r>
              <a:rPr lang="uk-UA" sz="2000" b="1" dirty="0" smtClean="0">
                <a:latin typeface="Comic Sans MS" pitchFamily="66" charset="0"/>
              </a:rPr>
              <a:t>правами людини</a:t>
            </a:r>
            <a:r>
              <a:rPr lang="uk-UA" sz="2000" dirty="0" smtClean="0">
                <a:latin typeface="Comic Sans MS" pitchFamily="66" charset="0"/>
              </a:rPr>
              <a:t>.</a:t>
            </a:r>
            <a:endParaRPr lang="ru-RU" sz="2000" dirty="0" smtClean="0">
              <a:latin typeface="Comic Sans MS" pitchFamily="66" charset="0"/>
            </a:endParaRPr>
          </a:p>
          <a:p>
            <a:pPr algn="ctr"/>
            <a:endParaRPr lang="ru-RU" sz="2000" dirty="0"/>
          </a:p>
        </p:txBody>
      </p:sp>
      <p:pic>
        <p:nvPicPr>
          <p:cNvPr id="4" name="Рисунок 3" descr="pravo.jpg"/>
          <p:cNvPicPr>
            <a:picLocks noChangeAspect="1"/>
          </p:cNvPicPr>
          <p:nvPr/>
        </p:nvPicPr>
        <p:blipFill>
          <a:blip r:embed="rId2">
            <a:clrChange>
              <a:clrFrom>
                <a:srgbClr val="FFFFFF"/>
              </a:clrFrom>
              <a:clrTo>
                <a:srgbClr val="FFFFFF">
                  <a:alpha val="0"/>
                </a:srgbClr>
              </a:clrTo>
            </a:clrChange>
          </a:blip>
          <a:stretch>
            <a:fillRect/>
          </a:stretch>
        </p:blipFill>
        <p:spPr>
          <a:xfrm>
            <a:off x="3143240" y="3929066"/>
            <a:ext cx="2733675" cy="27146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142984"/>
            <a:ext cx="8229600" cy="4525963"/>
          </a:xfrm>
        </p:spPr>
        <p:txBody>
          <a:bodyPr>
            <a:normAutofit fontScale="92500"/>
          </a:bodyPr>
          <a:lstStyle/>
          <a:p>
            <a:pPr>
              <a:buNone/>
            </a:pPr>
            <a:r>
              <a:rPr lang="uk-UA" dirty="0" smtClean="0"/>
              <a:t>    </a:t>
            </a:r>
            <a:r>
              <a:rPr lang="uk-UA" sz="2600" dirty="0" smtClean="0">
                <a:latin typeface="Comic Sans MS" pitchFamily="66" charset="0"/>
              </a:rPr>
              <a:t>Пряме </a:t>
            </a:r>
            <a:r>
              <a:rPr lang="uk-UA" sz="2600" dirty="0">
                <a:latin typeface="Comic Sans MS" pitchFamily="66" charset="0"/>
              </a:rPr>
              <a:t>кількісне вимірювання безпеки людини неможливе, є тільки непрямі показники. Слід ураховувати те, що безпека людини </a:t>
            </a:r>
            <a:r>
              <a:rPr lang="uk-UA" sz="2600" dirty="0" smtClean="0">
                <a:latin typeface="Comic Sans MS" pitchFamily="66" charset="0"/>
              </a:rPr>
              <a:t>визначається </a:t>
            </a:r>
            <a:r>
              <a:rPr lang="uk-UA" sz="2600" dirty="0">
                <a:latin typeface="Comic Sans MS" pitchFamily="66" charset="0"/>
              </a:rPr>
              <a:t>не тільки ризиками великомасштабних аварій і катастроф, але також і ризиками повсякденного життя. Прискорення ритму життя й </a:t>
            </a:r>
            <a:r>
              <a:rPr lang="uk-UA" sz="2600" dirty="0" smtClean="0">
                <a:latin typeface="Comic Sans MS" pitchFamily="66" charset="0"/>
              </a:rPr>
              <a:t>підвищення </a:t>
            </a:r>
            <a:r>
              <a:rPr lang="uk-UA" sz="2600" dirty="0">
                <a:latin typeface="Comic Sans MS" pitchFamily="66" charset="0"/>
              </a:rPr>
              <a:t>нестабільності розвитку сприяють росту уразливості людини саме в повсякденному житті. Ризики втрати робочого місця, доходів, забруднення довкілля, хвороб, загрози насильства стають усе більш актуальними для кожної людини.</a:t>
            </a:r>
            <a:endParaRPr lang="ru-RU" sz="2600" dirty="0">
              <a:latin typeface="Comic Sans MS" pitchFamily="66" charset="0"/>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Ризик</a:t>
            </a:r>
            <a:r>
              <a:rPr lang="uk-UA" dirty="0" smtClean="0"/>
              <a:t> </a:t>
            </a:r>
            <a:endParaRPr lang="ru-RU" dirty="0"/>
          </a:p>
        </p:txBody>
      </p:sp>
      <p:sp>
        <p:nvSpPr>
          <p:cNvPr id="3" name="Содержимое 2"/>
          <p:cNvSpPr>
            <a:spLocks noGrp="1"/>
          </p:cNvSpPr>
          <p:nvPr>
            <p:ph idx="1"/>
          </p:nvPr>
        </p:nvSpPr>
        <p:spPr>
          <a:xfrm>
            <a:off x="457200" y="1600200"/>
            <a:ext cx="8229600" cy="4900634"/>
          </a:xfrm>
        </p:spPr>
        <p:txBody>
          <a:bodyPr>
            <a:noAutofit/>
          </a:bodyPr>
          <a:lstStyle/>
          <a:p>
            <a:pPr algn="ctr">
              <a:buNone/>
            </a:pPr>
            <a:r>
              <a:rPr lang="ru-RU" sz="2000" dirty="0" smtClean="0">
                <a:latin typeface="Comic Sans MS" pitchFamily="66" charset="0"/>
              </a:rPr>
              <a:t>     </a:t>
            </a:r>
            <a:r>
              <a:rPr lang="ru-RU" sz="2000" dirty="0" err="1" smtClean="0">
                <a:latin typeface="Comic Sans MS" pitchFamily="66" charset="0"/>
              </a:rPr>
              <a:t>Ризик</a:t>
            </a:r>
            <a:r>
              <a:rPr lang="ru-RU" sz="2000" dirty="0" smtClean="0">
                <a:latin typeface="Comic Sans MS" pitchFamily="66" charset="0"/>
              </a:rPr>
              <a:t> — </a:t>
            </a:r>
            <a:r>
              <a:rPr lang="ru-RU" sz="2000" dirty="0" err="1" smtClean="0">
                <a:latin typeface="Comic Sans MS" pitchFamily="66" charset="0"/>
              </a:rPr>
              <a:t>імовірність</a:t>
            </a:r>
            <a:r>
              <a:rPr lang="ru-RU" sz="2000" dirty="0" smtClean="0">
                <a:latin typeface="Comic Sans MS" pitchFamily="66" charset="0"/>
              </a:rPr>
              <a:t> того </a:t>
            </a:r>
            <a:r>
              <a:rPr lang="ru-RU" sz="2000" dirty="0" err="1" smtClean="0">
                <a:latin typeface="Comic Sans MS" pitchFamily="66" charset="0"/>
              </a:rPr>
              <a:t>чи</a:t>
            </a:r>
            <a:r>
              <a:rPr lang="ru-RU" sz="2000" dirty="0" smtClean="0">
                <a:latin typeface="Comic Sans MS" pitchFamily="66" charset="0"/>
              </a:rPr>
              <a:t> </a:t>
            </a:r>
            <a:r>
              <a:rPr lang="ru-RU" sz="2000" dirty="0" err="1" smtClean="0">
                <a:latin typeface="Comic Sans MS" pitchFamily="66" charset="0"/>
              </a:rPr>
              <a:t>іншого</a:t>
            </a:r>
            <a:r>
              <a:rPr lang="ru-RU" sz="2000" dirty="0" smtClean="0">
                <a:latin typeface="Comic Sans MS" pitchFamily="66" charset="0"/>
              </a:rPr>
              <a:t> </a:t>
            </a:r>
            <a:r>
              <a:rPr lang="ru-RU" sz="2000" dirty="0" err="1" smtClean="0">
                <a:latin typeface="Comic Sans MS" pitchFamily="66" charset="0"/>
              </a:rPr>
              <a:t>випадку</a:t>
            </a:r>
            <a:r>
              <a:rPr lang="ru-RU" sz="2000" dirty="0" smtClean="0">
                <a:latin typeface="Comic Sans MS" pitchFamily="66" charset="0"/>
              </a:rPr>
              <a:t>, коли </a:t>
            </a:r>
            <a:r>
              <a:rPr lang="ru-RU" sz="2000" dirty="0" err="1" smtClean="0">
                <a:latin typeface="Comic Sans MS" pitchFamily="66" charset="0"/>
              </a:rPr>
              <a:t>людина</a:t>
            </a:r>
            <a:r>
              <a:rPr lang="ru-RU" sz="2000" dirty="0" smtClean="0">
                <a:latin typeface="Comic Sans MS" pitchFamily="66" charset="0"/>
              </a:rPr>
              <a:t> </a:t>
            </a:r>
            <a:r>
              <a:rPr lang="ru-RU" sz="2000" dirty="0" err="1" smtClean="0">
                <a:latin typeface="Comic Sans MS" pitchFamily="66" charset="0"/>
              </a:rPr>
              <a:t>може</a:t>
            </a:r>
            <a:r>
              <a:rPr lang="ru-RU" sz="2000" dirty="0" smtClean="0">
                <a:latin typeface="Comic Sans MS" pitchFamily="66" charset="0"/>
              </a:rPr>
              <a:t> </a:t>
            </a:r>
            <a:r>
              <a:rPr lang="ru-RU" sz="2000" dirty="0" err="1" smtClean="0">
                <a:latin typeface="Comic Sans MS" pitchFamily="66" charset="0"/>
              </a:rPr>
              <a:t>зазнати</a:t>
            </a:r>
            <a:r>
              <a:rPr lang="ru-RU" sz="2000" dirty="0" smtClean="0">
                <a:latin typeface="Comic Sans MS" pitchFamily="66" charset="0"/>
              </a:rPr>
              <a:t> негативного </a:t>
            </a:r>
            <a:r>
              <a:rPr lang="ru-RU" sz="2000" dirty="0" err="1" smtClean="0">
                <a:latin typeface="Comic Sans MS" pitchFamily="66" charset="0"/>
              </a:rPr>
              <a:t>впливу</a:t>
            </a:r>
            <a:r>
              <a:rPr lang="ru-RU" sz="2000" dirty="0" smtClean="0">
                <a:latin typeface="Comic Sans MS" pitchFamily="66" charset="0"/>
              </a:rPr>
              <a:t> </a:t>
            </a:r>
            <a:r>
              <a:rPr lang="ru-RU" sz="2000" dirty="0" err="1" smtClean="0">
                <a:latin typeface="Comic Sans MS" pitchFamily="66" charset="0"/>
              </a:rPr>
              <a:t>чинників</a:t>
            </a:r>
            <a:r>
              <a:rPr lang="ru-RU" sz="2000" dirty="0" smtClean="0">
                <a:latin typeface="Comic Sans MS" pitchFamily="66" charset="0"/>
              </a:rPr>
              <a:t> природного </a:t>
            </a:r>
            <a:r>
              <a:rPr lang="ru-RU" sz="2000" dirty="0" err="1" smtClean="0">
                <a:latin typeface="Comic Sans MS" pitchFamily="66" charset="0"/>
              </a:rPr>
              <a:t>чи</a:t>
            </a:r>
            <a:r>
              <a:rPr lang="ru-RU" sz="2000" dirty="0" smtClean="0">
                <a:latin typeface="Comic Sans MS" pitchFamily="66" charset="0"/>
              </a:rPr>
              <a:t> техногенного </a:t>
            </a:r>
            <a:r>
              <a:rPr lang="ru-RU" sz="2000" dirty="0" err="1" smtClean="0">
                <a:latin typeface="Comic Sans MS" pitchFamily="66" charset="0"/>
              </a:rPr>
              <a:t>походження</a:t>
            </a:r>
            <a:r>
              <a:rPr lang="ru-RU" sz="2000" dirty="0" smtClean="0">
                <a:latin typeface="Comic Sans MS" pitchFamily="66" charset="0"/>
              </a:rPr>
              <a:t>, </a:t>
            </a:r>
            <a:r>
              <a:rPr lang="ru-RU" sz="2000" dirty="0" err="1" smtClean="0">
                <a:latin typeface="Comic Sans MS" pitchFamily="66" charset="0"/>
              </a:rPr>
              <a:t>що</a:t>
            </a:r>
            <a:r>
              <a:rPr lang="ru-RU" sz="2000" dirty="0" smtClean="0">
                <a:latin typeface="Comic Sans MS" pitchFamily="66" charset="0"/>
              </a:rPr>
              <a:t> </a:t>
            </a:r>
            <a:r>
              <a:rPr lang="ru-RU" sz="2000" dirty="0" err="1" smtClean="0">
                <a:latin typeface="Comic Sans MS" pitchFamily="66" charset="0"/>
              </a:rPr>
              <a:t>призведе</a:t>
            </a:r>
            <a:r>
              <a:rPr lang="ru-RU" sz="2000" dirty="0" smtClean="0">
                <a:latin typeface="Comic Sans MS" pitchFamily="66" charset="0"/>
              </a:rPr>
              <a:t> до </a:t>
            </a:r>
            <a:r>
              <a:rPr lang="ru-RU" sz="2000" dirty="0" err="1" smtClean="0">
                <a:latin typeface="Comic Sans MS" pitchFamily="66" charset="0"/>
              </a:rPr>
              <a:t>втрати</a:t>
            </a:r>
            <a:r>
              <a:rPr lang="ru-RU" sz="2000" dirty="0" smtClean="0">
                <a:latin typeface="Comic Sans MS" pitchFamily="66" charset="0"/>
              </a:rPr>
              <a:t> </a:t>
            </a:r>
            <a:r>
              <a:rPr lang="ru-RU" sz="2000" dirty="0" err="1" smtClean="0">
                <a:latin typeface="Comic Sans MS" pitchFamily="66" charset="0"/>
              </a:rPr>
              <a:t>життя</a:t>
            </a:r>
            <a:r>
              <a:rPr lang="ru-RU" sz="2000" dirty="0" smtClean="0">
                <a:latin typeface="Comic Sans MS" pitchFamily="66" charset="0"/>
              </a:rPr>
              <a:t> </a:t>
            </a:r>
            <a:r>
              <a:rPr lang="ru-RU" sz="2000" dirty="0" err="1" smtClean="0">
                <a:latin typeface="Comic Sans MS" pitchFamily="66" charset="0"/>
              </a:rPr>
              <a:t>чи</a:t>
            </a:r>
            <a:r>
              <a:rPr lang="ru-RU" sz="2000" dirty="0" smtClean="0">
                <a:latin typeface="Comic Sans MS" pitchFamily="66" charset="0"/>
              </a:rPr>
              <a:t> </a:t>
            </a:r>
            <a:r>
              <a:rPr lang="ru-RU" sz="2000" dirty="0" err="1" smtClean="0">
                <a:latin typeface="Comic Sans MS" pitchFamily="66" charset="0"/>
              </a:rPr>
              <a:t>здоров'я</a:t>
            </a:r>
            <a:r>
              <a:rPr lang="ru-RU" sz="2000" dirty="0" smtClean="0">
                <a:latin typeface="Comic Sans MS" pitchFamily="66" charset="0"/>
              </a:rPr>
              <a:t> </a:t>
            </a:r>
            <a:r>
              <a:rPr lang="ru-RU" sz="2000" dirty="0" err="1" smtClean="0">
                <a:latin typeface="Comic Sans MS" pitchFamily="66" charset="0"/>
              </a:rPr>
              <a:t>окремої</a:t>
            </a:r>
            <a:r>
              <a:rPr lang="ru-RU" sz="2000" dirty="0" smtClean="0">
                <a:latin typeface="Comic Sans MS" pitchFamily="66" charset="0"/>
              </a:rPr>
              <a:t> людини </a:t>
            </a:r>
            <a:r>
              <a:rPr lang="ru-RU" sz="2000" dirty="0" err="1" smtClean="0">
                <a:latin typeface="Comic Sans MS" pitchFamily="66" charset="0"/>
              </a:rPr>
              <a:t>або</a:t>
            </a:r>
            <a:r>
              <a:rPr lang="ru-RU" sz="2000" dirty="0" smtClean="0">
                <a:latin typeface="Comic Sans MS" pitchFamily="66" charset="0"/>
              </a:rPr>
              <a:t> </a:t>
            </a:r>
            <a:r>
              <a:rPr lang="ru-RU" sz="2000" dirty="0" err="1" smtClean="0">
                <a:latin typeface="Comic Sans MS" pitchFamily="66" charset="0"/>
              </a:rPr>
              <a:t>групи</a:t>
            </a:r>
            <a:r>
              <a:rPr lang="ru-RU" sz="2000" dirty="0" smtClean="0">
                <a:latin typeface="Comic Sans MS" pitchFamily="66" charset="0"/>
              </a:rPr>
              <a:t> людей. (</a:t>
            </a:r>
            <a:r>
              <a:rPr lang="ru-RU" sz="2000" dirty="0" err="1" smtClean="0">
                <a:latin typeface="Comic Sans MS" pitchFamily="66" charset="0"/>
              </a:rPr>
              <a:t>Розрахунки</a:t>
            </a:r>
            <a:r>
              <a:rPr lang="ru-RU" sz="2000" dirty="0" smtClean="0">
                <a:latin typeface="Comic Sans MS" pitchFamily="66" charset="0"/>
              </a:rPr>
              <a:t> </a:t>
            </a:r>
            <a:r>
              <a:rPr lang="ru-RU" sz="2000" dirty="0" err="1" smtClean="0">
                <a:latin typeface="Comic Sans MS" pitchFamily="66" charset="0"/>
              </a:rPr>
              <a:t>ризику</a:t>
            </a:r>
            <a:r>
              <a:rPr lang="ru-RU" sz="2000" dirty="0" smtClean="0">
                <a:latin typeface="Comic Sans MS" pitchFamily="66" charset="0"/>
              </a:rPr>
              <a:t> </a:t>
            </a:r>
            <a:r>
              <a:rPr lang="ru-RU" sz="2000" dirty="0" err="1" smtClean="0">
                <a:latin typeface="Comic Sans MS" pitchFamily="66" charset="0"/>
              </a:rPr>
              <a:t>здебільшого</a:t>
            </a:r>
            <a:r>
              <a:rPr lang="ru-RU" sz="2000" dirty="0" smtClean="0">
                <a:latin typeface="Comic Sans MS" pitchFamily="66" charset="0"/>
              </a:rPr>
              <a:t> </a:t>
            </a:r>
            <a:r>
              <a:rPr lang="ru-RU" sz="2000" dirty="0" err="1" smtClean="0">
                <a:latin typeface="Comic Sans MS" pitchFamily="66" charset="0"/>
              </a:rPr>
              <a:t>ретроспективні</a:t>
            </a:r>
            <a:r>
              <a:rPr lang="ru-RU" sz="2000" dirty="0" smtClean="0">
                <a:latin typeface="Comic Sans MS" pitchFamily="66" charset="0"/>
              </a:rPr>
              <a:t>, вони </a:t>
            </a:r>
            <a:r>
              <a:rPr lang="ru-RU" sz="2000" dirty="0" err="1" smtClean="0">
                <a:latin typeface="Comic Sans MS" pitchFamily="66" charset="0"/>
              </a:rPr>
              <a:t>базуються</a:t>
            </a:r>
            <a:r>
              <a:rPr lang="ru-RU" sz="2000" dirty="0" smtClean="0">
                <a:latin typeface="Comic Sans MS" pitchFamily="66" charset="0"/>
              </a:rPr>
              <a:t> на </a:t>
            </a:r>
            <a:r>
              <a:rPr lang="ru-RU" sz="2000" dirty="0" err="1" smtClean="0">
                <a:latin typeface="Comic Sans MS" pitchFamily="66" charset="0"/>
              </a:rPr>
              <a:t>аналізі</a:t>
            </a:r>
            <a:r>
              <a:rPr lang="ru-RU" sz="2000" dirty="0" smtClean="0">
                <a:latin typeface="Comic Sans MS" pitchFamily="66" charset="0"/>
              </a:rPr>
              <a:t> конкретного </a:t>
            </a:r>
            <a:r>
              <a:rPr lang="ru-RU" sz="2000" dirty="0" err="1" smtClean="0">
                <a:latin typeface="Comic Sans MS" pitchFamily="66" charset="0"/>
              </a:rPr>
              <a:t>процесу</a:t>
            </a:r>
            <a:r>
              <a:rPr lang="ru-RU" sz="2000" dirty="0" smtClean="0">
                <a:latin typeface="Comic Sans MS" pitchFamily="66" charset="0"/>
              </a:rPr>
              <a:t> </a:t>
            </a:r>
            <a:r>
              <a:rPr lang="ru-RU" sz="2000" dirty="0" err="1" smtClean="0">
                <a:latin typeface="Comic Sans MS" pitchFamily="66" charset="0"/>
              </a:rPr>
              <a:t>чи</a:t>
            </a:r>
            <a:r>
              <a:rPr lang="ru-RU" sz="2000" dirty="0" smtClean="0">
                <a:latin typeface="Comic Sans MS" pitchFamily="66" charset="0"/>
              </a:rPr>
              <a:t> </a:t>
            </a:r>
            <a:r>
              <a:rPr lang="ru-RU" sz="2000" dirty="0" err="1" smtClean="0">
                <a:latin typeface="Comic Sans MS" pitchFamily="66" charset="0"/>
              </a:rPr>
              <a:t>явища</a:t>
            </a:r>
            <a:r>
              <a:rPr lang="ru-RU" sz="2000" dirty="0" smtClean="0">
                <a:latin typeface="Comic Sans MS" pitchFamily="66" charset="0"/>
              </a:rPr>
              <a:t>, яке </a:t>
            </a:r>
            <a:r>
              <a:rPr lang="ru-RU" sz="2000" dirty="0" err="1" smtClean="0">
                <a:latin typeface="Comic Sans MS" pitchFamily="66" charset="0"/>
              </a:rPr>
              <a:t>вже</a:t>
            </a:r>
            <a:r>
              <a:rPr lang="ru-RU" sz="2000" dirty="0" smtClean="0">
                <a:latin typeface="Comic Sans MS" pitchFamily="66" charset="0"/>
              </a:rPr>
              <a:t> </a:t>
            </a:r>
            <a:r>
              <a:rPr lang="ru-RU" sz="2000" dirty="0" err="1" smtClean="0">
                <a:latin typeface="Comic Sans MS" pitchFamily="66" charset="0"/>
              </a:rPr>
              <a:t>відбулося</a:t>
            </a:r>
            <a:r>
              <a:rPr lang="ru-RU" sz="2000" dirty="0" smtClean="0">
                <a:latin typeface="Comic Sans MS" pitchFamily="66" charset="0"/>
              </a:rPr>
              <a:t> </a:t>
            </a:r>
            <a:r>
              <a:rPr lang="ru-RU" sz="2000" dirty="0" err="1" smtClean="0">
                <a:latin typeface="Comic Sans MS" pitchFamily="66" charset="0"/>
              </a:rPr>
              <a:t>і</a:t>
            </a:r>
            <a:r>
              <a:rPr lang="ru-RU" sz="2000" dirty="0" smtClean="0">
                <a:latin typeface="Comic Sans MS" pitchFamily="66" charset="0"/>
              </a:rPr>
              <a:t> </a:t>
            </a:r>
            <a:r>
              <a:rPr lang="ru-RU" sz="2000" dirty="0" err="1" smtClean="0">
                <a:latin typeface="Comic Sans MS" pitchFamily="66" charset="0"/>
              </a:rPr>
              <a:t>статистичне</a:t>
            </a:r>
            <a:r>
              <a:rPr lang="ru-RU" sz="2000" dirty="0" smtClean="0">
                <a:latin typeface="Comic Sans MS" pitchFamily="66" charset="0"/>
              </a:rPr>
              <a:t> </a:t>
            </a:r>
            <a:r>
              <a:rPr lang="ru-RU" sz="2000" dirty="0" err="1" smtClean="0">
                <a:latin typeface="Comic Sans MS" pitchFamily="66" charset="0"/>
              </a:rPr>
              <a:t>визначене</a:t>
            </a:r>
            <a:r>
              <a:rPr lang="ru-RU" sz="2000" dirty="0" smtClean="0">
                <a:latin typeface="Comic Sans MS" pitchFamily="66" charset="0"/>
              </a:rPr>
              <a:t>.) </a:t>
            </a:r>
            <a:r>
              <a:rPr lang="ru-RU" sz="2000" dirty="0" err="1" smtClean="0">
                <a:latin typeface="Comic Sans MS" pitchFamily="66" charset="0"/>
              </a:rPr>
              <a:t>Це</a:t>
            </a:r>
            <a:r>
              <a:rPr lang="ru-RU" sz="2000" dirty="0" smtClean="0">
                <a:latin typeface="Comic Sans MS" pitchFamily="66" charset="0"/>
              </a:rPr>
              <a:t> </a:t>
            </a:r>
            <a:r>
              <a:rPr lang="ru-RU" sz="2000" dirty="0" err="1" smtClean="0">
                <a:latin typeface="Comic Sans MS" pitchFamily="66" charset="0"/>
              </a:rPr>
              <a:t>оцінка</a:t>
            </a:r>
            <a:r>
              <a:rPr lang="ru-RU" sz="2000" dirty="0" smtClean="0">
                <a:latin typeface="Comic Sans MS" pitchFamily="66" charset="0"/>
              </a:rPr>
              <a:t> </a:t>
            </a:r>
            <a:r>
              <a:rPr lang="ru-RU" sz="2000" dirty="0" err="1" smtClean="0">
                <a:latin typeface="Comic Sans MS" pitchFamily="66" charset="0"/>
              </a:rPr>
              <a:t>небезпеки</a:t>
            </a:r>
            <a:r>
              <a:rPr lang="ru-RU" sz="2000" dirty="0" smtClean="0">
                <a:latin typeface="Comic Sans MS" pitchFamily="66" charset="0"/>
              </a:rPr>
              <a:t>, </a:t>
            </a:r>
            <a:r>
              <a:rPr lang="ru-RU" sz="2000" dirty="0" err="1" smtClean="0">
                <a:latin typeface="Comic Sans MS" pitchFamily="66" charset="0"/>
              </a:rPr>
              <a:t>усвідомлена</a:t>
            </a:r>
            <a:r>
              <a:rPr lang="ru-RU" sz="2000" dirty="0" smtClean="0">
                <a:latin typeface="Comic Sans MS" pitchFamily="66" charset="0"/>
              </a:rPr>
              <a:t> </a:t>
            </a:r>
            <a:r>
              <a:rPr lang="ru-RU" sz="2000" dirty="0" err="1" smtClean="0">
                <a:latin typeface="Comic Sans MS" pitchFamily="66" charset="0"/>
              </a:rPr>
              <a:t>можливість</a:t>
            </a:r>
            <a:r>
              <a:rPr lang="ru-RU" sz="2000" dirty="0" smtClean="0">
                <a:latin typeface="Comic Sans MS" pitchFamily="66" charset="0"/>
              </a:rPr>
              <a:t> </a:t>
            </a:r>
            <a:r>
              <a:rPr lang="ru-RU" sz="2000" dirty="0" err="1" smtClean="0">
                <a:latin typeface="Comic Sans MS" pitchFamily="66" charset="0"/>
              </a:rPr>
              <a:t>її</a:t>
            </a:r>
            <a:r>
              <a:rPr lang="ru-RU" sz="2000" dirty="0" smtClean="0">
                <a:latin typeface="Comic Sans MS" pitchFamily="66" charset="0"/>
              </a:rPr>
              <a:t> </a:t>
            </a:r>
            <a:r>
              <a:rPr lang="ru-RU" sz="2000" dirty="0" err="1" smtClean="0">
                <a:latin typeface="Comic Sans MS" pitchFamily="66" charset="0"/>
              </a:rPr>
              <a:t>існування</a:t>
            </a:r>
            <a:r>
              <a:rPr lang="ru-RU" sz="2000" dirty="0" smtClean="0">
                <a:latin typeface="Comic Sans MS" pitchFamily="66" charset="0"/>
              </a:rPr>
              <a:t>. </a:t>
            </a:r>
            <a:r>
              <a:rPr lang="ru-RU" sz="2000" dirty="0" err="1" smtClean="0">
                <a:latin typeface="Comic Sans MS" pitchFamily="66" charset="0"/>
              </a:rPr>
              <a:t>Ризик</a:t>
            </a:r>
            <a:r>
              <a:rPr lang="ru-RU" sz="2000" dirty="0" smtClean="0">
                <a:latin typeface="Comic Sans MS" pitchFamily="66" charset="0"/>
              </a:rPr>
              <a:t> </a:t>
            </a:r>
            <a:r>
              <a:rPr lang="ru-RU" sz="2000" dirty="0" err="1" smtClean="0">
                <a:latin typeface="Comic Sans MS" pitchFamily="66" charset="0"/>
              </a:rPr>
              <a:t>характеризує</a:t>
            </a:r>
            <a:r>
              <a:rPr lang="ru-RU" sz="2000" dirty="0" smtClean="0">
                <a:latin typeface="Comic Sans MS" pitchFamily="66" charset="0"/>
              </a:rPr>
              <a:t> </a:t>
            </a:r>
            <a:r>
              <a:rPr lang="ru-RU" sz="2000" dirty="0" err="1" smtClean="0">
                <a:latin typeface="Comic Sans MS" pitchFamily="66" charset="0"/>
              </a:rPr>
              <a:t>ймовірність</a:t>
            </a:r>
            <a:r>
              <a:rPr lang="ru-RU" sz="2000" dirty="0" smtClean="0">
                <a:latin typeface="Comic Sans MS" pitchFamily="66" charset="0"/>
              </a:rPr>
              <a:t> </a:t>
            </a:r>
            <a:r>
              <a:rPr lang="ru-RU" sz="2000" dirty="0" err="1" smtClean="0">
                <a:latin typeface="Comic Sans MS" pitchFamily="66" charset="0"/>
              </a:rPr>
              <a:t>виникнення</a:t>
            </a:r>
            <a:r>
              <a:rPr lang="ru-RU" sz="2000" dirty="0" smtClean="0">
                <a:latin typeface="Comic Sans MS" pitchFamily="66" charset="0"/>
              </a:rPr>
              <a:t> </a:t>
            </a:r>
            <a:r>
              <a:rPr lang="ru-RU" sz="2000" dirty="0" err="1" smtClean="0">
                <a:latin typeface="Comic Sans MS" pitchFamily="66" charset="0"/>
              </a:rPr>
              <a:t>небезпеки</a:t>
            </a:r>
            <a:r>
              <a:rPr lang="ru-RU" sz="2000" dirty="0" smtClean="0">
                <a:latin typeface="Comic Sans MS" pitchFamily="66" charset="0"/>
              </a:rPr>
              <a:t> </a:t>
            </a:r>
            <a:r>
              <a:rPr lang="ru-RU" sz="2000" dirty="0" err="1" smtClean="0">
                <a:latin typeface="Comic Sans MS" pitchFamily="66" charset="0"/>
              </a:rPr>
              <a:t>від</a:t>
            </a:r>
            <a:r>
              <a:rPr lang="ru-RU" sz="2000" dirty="0" smtClean="0">
                <a:latin typeface="Comic Sans MS" pitchFamily="66" charset="0"/>
              </a:rPr>
              <a:t> </a:t>
            </a:r>
            <a:r>
              <a:rPr lang="ru-RU" sz="2000" dirty="0" err="1" smtClean="0">
                <a:latin typeface="Comic Sans MS" pitchFamily="66" charset="0"/>
              </a:rPr>
              <a:t>будь-якого</a:t>
            </a:r>
            <a:r>
              <a:rPr lang="ru-RU" sz="2000" dirty="0" smtClean="0">
                <a:latin typeface="Comic Sans MS" pitchFamily="66" charset="0"/>
              </a:rPr>
              <a:t> фактора. </a:t>
            </a:r>
            <a:r>
              <a:rPr lang="ru-RU" sz="2000" dirty="0" err="1" smtClean="0">
                <a:latin typeface="Comic Sans MS" pitchFamily="66" charset="0"/>
              </a:rPr>
              <a:t>Розраховують</a:t>
            </a:r>
            <a:r>
              <a:rPr lang="ru-RU" sz="2000" dirty="0" smtClean="0">
                <a:latin typeface="Comic Sans MS" pitchFamily="66" charset="0"/>
              </a:rPr>
              <a:t> </a:t>
            </a:r>
            <a:r>
              <a:rPr lang="ru-RU" sz="2000" dirty="0" err="1" smtClean="0">
                <a:latin typeface="Comic Sans MS" pitchFamily="66" charset="0"/>
              </a:rPr>
              <a:t>ризик</a:t>
            </a:r>
            <a:r>
              <a:rPr lang="ru-RU" sz="2000" dirty="0" smtClean="0">
                <a:latin typeface="Comic Sans MS" pitchFamily="66" charset="0"/>
              </a:rPr>
              <a:t> (Р) за формулою </a:t>
            </a:r>
          </a:p>
          <a:p>
            <a:pPr algn="ctr">
              <a:buNone/>
            </a:pPr>
            <a:r>
              <a:rPr lang="ru-RU" sz="2000" dirty="0" smtClean="0">
                <a:latin typeface="Comic Sans MS" pitchFamily="66" charset="0"/>
              </a:rPr>
              <a:t>Р = Ч : В, </a:t>
            </a:r>
          </a:p>
          <a:p>
            <a:pPr algn="ctr">
              <a:buNone/>
            </a:pPr>
            <a:r>
              <a:rPr lang="ru-RU" sz="2000" dirty="0" smtClean="0">
                <a:latin typeface="Comic Sans MS" pitchFamily="66" charset="0"/>
              </a:rPr>
              <a:t>де Ч — частота того </a:t>
            </a:r>
            <a:r>
              <a:rPr lang="ru-RU" sz="2000" dirty="0" err="1" smtClean="0">
                <a:latin typeface="Comic Sans MS" pitchFamily="66" charset="0"/>
              </a:rPr>
              <a:t>чи</a:t>
            </a:r>
            <a:r>
              <a:rPr lang="ru-RU" sz="2000" dirty="0" smtClean="0">
                <a:latin typeface="Comic Sans MS" pitchFamily="66" charset="0"/>
              </a:rPr>
              <a:t> </a:t>
            </a:r>
            <a:r>
              <a:rPr lang="ru-RU" sz="2000" dirty="0" err="1" smtClean="0">
                <a:latin typeface="Comic Sans MS" pitchFamily="66" charset="0"/>
              </a:rPr>
              <a:t>іншого</a:t>
            </a:r>
            <a:r>
              <a:rPr lang="ru-RU" sz="2000" dirty="0" smtClean="0">
                <a:latin typeface="Comic Sans MS" pitchFamily="66" charset="0"/>
              </a:rPr>
              <a:t> </a:t>
            </a:r>
            <a:r>
              <a:rPr lang="ru-RU" sz="2000" dirty="0" err="1" smtClean="0">
                <a:latin typeface="Comic Sans MS" pitchFamily="66" charset="0"/>
              </a:rPr>
              <a:t>наслідку</a:t>
            </a:r>
            <a:r>
              <a:rPr lang="ru-RU" sz="2000" dirty="0" smtClean="0">
                <a:latin typeface="Comic Sans MS" pitchFamily="66" charset="0"/>
              </a:rPr>
              <a:t>, </a:t>
            </a:r>
            <a:r>
              <a:rPr lang="ru-RU" sz="2000" dirty="0" err="1" smtClean="0">
                <a:latin typeface="Comic Sans MS" pitchFamily="66" charset="0"/>
              </a:rPr>
              <a:t>явища</a:t>
            </a:r>
            <a:r>
              <a:rPr lang="ru-RU" sz="2000" dirty="0" smtClean="0">
                <a:latin typeface="Comic Sans MS" pitchFamily="66" charset="0"/>
              </a:rPr>
              <a:t>, </a:t>
            </a:r>
            <a:r>
              <a:rPr lang="ru-RU" sz="2000" dirty="0" err="1" smtClean="0">
                <a:latin typeface="Comic Sans MS" pitchFamily="66" charset="0"/>
              </a:rPr>
              <a:t>події</a:t>
            </a:r>
            <a:r>
              <a:rPr lang="ru-RU" sz="2000" dirty="0" smtClean="0">
                <a:latin typeface="Comic Sans MS" pitchFamily="66" charset="0"/>
              </a:rPr>
              <a:t> за </a:t>
            </a:r>
            <a:r>
              <a:rPr lang="ru-RU" sz="2000" dirty="0" err="1" smtClean="0">
                <a:latin typeface="Comic Sans MS" pitchFamily="66" charset="0"/>
              </a:rPr>
              <a:t>певний</a:t>
            </a:r>
            <a:r>
              <a:rPr lang="ru-RU" sz="2000" dirty="0" smtClean="0">
                <a:latin typeface="Comic Sans MS" pitchFamily="66" charset="0"/>
              </a:rPr>
              <a:t> </a:t>
            </a:r>
            <a:r>
              <a:rPr lang="ru-RU" sz="2000" dirty="0" err="1" smtClean="0">
                <a:latin typeface="Comic Sans MS" pitchFamily="66" charset="0"/>
              </a:rPr>
              <a:t>проміжок</a:t>
            </a:r>
            <a:r>
              <a:rPr lang="ru-RU" sz="2000" dirty="0" smtClean="0">
                <a:latin typeface="Comic Sans MS" pitchFamily="66" charset="0"/>
              </a:rPr>
              <a:t> часу; В — величина, </a:t>
            </a:r>
            <a:r>
              <a:rPr lang="ru-RU" sz="2000" dirty="0" err="1" smtClean="0">
                <a:latin typeface="Comic Sans MS" pitchFamily="66" charset="0"/>
              </a:rPr>
              <a:t>з</a:t>
            </a:r>
            <a:r>
              <a:rPr lang="ru-RU" sz="2000" dirty="0" smtClean="0">
                <a:latin typeface="Comic Sans MS" pitchFamily="66" charset="0"/>
              </a:rPr>
              <a:t> </a:t>
            </a:r>
            <a:r>
              <a:rPr lang="ru-RU" sz="2000" dirty="0" err="1" smtClean="0">
                <a:latin typeface="Comic Sans MS" pitchFamily="66" charset="0"/>
              </a:rPr>
              <a:t>якою</a:t>
            </a:r>
            <a:r>
              <a:rPr lang="ru-RU" sz="2000" dirty="0" smtClean="0">
                <a:latin typeface="Comic Sans MS" pitchFamily="66" charset="0"/>
              </a:rPr>
              <a:t> </a:t>
            </a:r>
            <a:r>
              <a:rPr lang="ru-RU" sz="2000" dirty="0" err="1" smtClean="0">
                <a:latin typeface="Comic Sans MS" pitchFamily="66" charset="0"/>
              </a:rPr>
              <a:t>співвідноситься</a:t>
            </a:r>
            <a:r>
              <a:rPr lang="ru-RU" sz="2000" dirty="0" smtClean="0">
                <a:latin typeface="Comic Sans MS" pitchFamily="66" charset="0"/>
              </a:rPr>
              <a:t> частота Ч (час, </a:t>
            </a:r>
            <a:r>
              <a:rPr lang="ru-RU" sz="2000" dirty="0" err="1" smtClean="0">
                <a:latin typeface="Comic Sans MS" pitchFamily="66" charset="0"/>
              </a:rPr>
              <a:t>чисельність</a:t>
            </a:r>
            <a:r>
              <a:rPr lang="ru-RU" sz="2000" dirty="0" smtClean="0">
                <a:latin typeface="Comic Sans MS" pitchFamily="66" charset="0"/>
              </a:rPr>
              <a:t>, критична </a:t>
            </a:r>
            <a:r>
              <a:rPr lang="ru-RU" sz="2000" dirty="0" err="1" smtClean="0">
                <a:latin typeface="Comic Sans MS" pitchFamily="66" charset="0"/>
              </a:rPr>
              <a:t>чи</a:t>
            </a:r>
            <a:r>
              <a:rPr lang="ru-RU" sz="2000" dirty="0" smtClean="0">
                <a:latin typeface="Comic Sans MS" pitchFamily="66" charset="0"/>
              </a:rPr>
              <a:t> </a:t>
            </a:r>
            <a:r>
              <a:rPr lang="ru-RU" sz="2000" dirty="0" err="1" smtClean="0">
                <a:latin typeface="Comic Sans MS" pitchFamily="66" charset="0"/>
              </a:rPr>
              <a:t>вікова</a:t>
            </a:r>
            <a:r>
              <a:rPr lang="ru-RU" sz="2000" dirty="0" smtClean="0">
                <a:latin typeface="Comic Sans MS" pitchFamily="66" charset="0"/>
              </a:rPr>
              <a:t> </a:t>
            </a:r>
            <a:r>
              <a:rPr lang="ru-RU" sz="2000" dirty="0" err="1" smtClean="0">
                <a:latin typeface="Comic Sans MS" pitchFamily="66" charset="0"/>
              </a:rPr>
              <a:t>група</a:t>
            </a:r>
            <a:r>
              <a:rPr lang="ru-RU" sz="2000" dirty="0" smtClean="0">
                <a:latin typeface="Comic Sans MS" pitchFamily="66" charset="0"/>
              </a:rPr>
              <a:t>, </a:t>
            </a:r>
            <a:r>
              <a:rPr lang="ru-RU" sz="2000" dirty="0" err="1" smtClean="0">
                <a:latin typeface="Comic Sans MS" pitchFamily="66" charset="0"/>
              </a:rPr>
              <a:t>популяція</a:t>
            </a:r>
            <a:r>
              <a:rPr lang="ru-RU" sz="2000" dirty="0" smtClean="0">
                <a:latin typeface="Comic Sans MS" pitchFamily="66" charset="0"/>
              </a:rPr>
              <a:t> </a:t>
            </a:r>
            <a:r>
              <a:rPr lang="ru-RU" sz="2000" dirty="0" err="1" smtClean="0">
                <a:latin typeface="Comic Sans MS" pitchFamily="66" charset="0"/>
              </a:rPr>
              <a:t>тощо</a:t>
            </a:r>
            <a:r>
              <a:rPr lang="ru-RU" sz="2000" dirty="0" smtClean="0">
                <a:latin typeface="Comic Sans MS" pitchFamily="66" charset="0"/>
              </a:rPr>
              <a:t>). </a:t>
            </a:r>
          </a:p>
          <a:p>
            <a:pPr algn="ctr"/>
            <a:endParaRPr lang="ru-RU" sz="2000" dirty="0">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dirty="0" smtClean="0">
                <a:latin typeface="Comic Sans MS" pitchFamily="66" charset="0"/>
              </a:rPr>
              <a:t>    </a:t>
            </a:r>
            <a:r>
              <a:rPr lang="ru-RU" sz="2400" i="1" u="sng" dirty="0" err="1" smtClean="0">
                <a:latin typeface="Comic Sans MS" pitchFamily="66" charset="0"/>
              </a:rPr>
              <a:t>Небезпека</a:t>
            </a:r>
            <a:r>
              <a:rPr lang="ru-RU" sz="2400" dirty="0" smtClean="0">
                <a:latin typeface="Comic Sans MS" pitchFamily="66" charset="0"/>
              </a:rPr>
              <a:t> — </a:t>
            </a:r>
            <a:r>
              <a:rPr lang="ru-RU" sz="2400" dirty="0" err="1" smtClean="0">
                <a:latin typeface="Comic Sans MS" pitchFamily="66" charset="0"/>
              </a:rPr>
              <a:t>це</a:t>
            </a:r>
            <a:r>
              <a:rPr lang="ru-RU" sz="2400" dirty="0" smtClean="0">
                <a:latin typeface="Comic Sans MS" pitchFamily="66" charset="0"/>
              </a:rPr>
              <a:t> </a:t>
            </a:r>
            <a:r>
              <a:rPr lang="ru-RU" sz="2400" dirty="0" err="1" smtClean="0">
                <a:latin typeface="Comic Sans MS" pitchFamily="66" charset="0"/>
              </a:rPr>
              <a:t>наявність</a:t>
            </a:r>
            <a:r>
              <a:rPr lang="ru-RU" sz="2400" dirty="0" smtClean="0">
                <a:latin typeface="Comic Sans MS" pitchFamily="66" charset="0"/>
              </a:rPr>
              <a:t> в </a:t>
            </a:r>
            <a:r>
              <a:rPr lang="ru-RU" sz="2400" dirty="0" err="1" smtClean="0">
                <a:latin typeface="Comic Sans MS" pitchFamily="66" charset="0"/>
              </a:rPr>
              <a:t>оточенні</a:t>
            </a:r>
            <a:r>
              <a:rPr lang="ru-RU" sz="2400" dirty="0" smtClean="0">
                <a:latin typeface="Comic Sans MS" pitchFamily="66" charset="0"/>
              </a:rPr>
              <a:t> людини </a:t>
            </a:r>
            <a:r>
              <a:rPr lang="ru-RU" sz="2400" dirty="0" err="1" smtClean="0">
                <a:latin typeface="Comic Sans MS" pitchFamily="66" charset="0"/>
              </a:rPr>
              <a:t>об'єктів</a:t>
            </a:r>
            <a:r>
              <a:rPr lang="ru-RU" sz="2400" dirty="0" smtClean="0">
                <a:latin typeface="Comic Sans MS" pitchFamily="66" charset="0"/>
              </a:rPr>
              <a:t>, </a:t>
            </a:r>
            <a:r>
              <a:rPr lang="ru-RU" sz="2400" dirty="0" err="1" smtClean="0">
                <a:latin typeface="Comic Sans MS" pitchFamily="66" charset="0"/>
              </a:rPr>
              <a:t>речовин</a:t>
            </a:r>
            <a:r>
              <a:rPr lang="ru-RU" sz="2400" dirty="0" smtClean="0">
                <a:latin typeface="Comic Sans MS" pitchFamily="66" charset="0"/>
              </a:rPr>
              <a:t>, </a:t>
            </a:r>
            <a:r>
              <a:rPr lang="ru-RU" sz="2400" dirty="0" err="1" smtClean="0">
                <a:latin typeface="Comic Sans MS" pitchFamily="66" charset="0"/>
              </a:rPr>
              <a:t>явищ</a:t>
            </a:r>
            <a:r>
              <a:rPr lang="ru-RU" sz="2400" dirty="0" smtClean="0">
                <a:latin typeface="Comic Sans MS" pitchFamily="66" charset="0"/>
              </a:rPr>
              <a:t> та умов, </a:t>
            </a:r>
            <a:r>
              <a:rPr lang="ru-RU" sz="2400" dirty="0" err="1" smtClean="0">
                <a:latin typeface="Comic Sans MS" pitchFamily="66" charset="0"/>
              </a:rPr>
              <a:t>що</a:t>
            </a:r>
            <a:r>
              <a:rPr lang="ru-RU" sz="2400" dirty="0" smtClean="0">
                <a:latin typeface="Comic Sans MS" pitchFamily="66" charset="0"/>
              </a:rPr>
              <a:t> </a:t>
            </a:r>
            <a:r>
              <a:rPr lang="ru-RU" sz="2400" dirty="0" err="1" smtClean="0">
                <a:latin typeface="Comic Sans MS" pitchFamily="66" charset="0"/>
              </a:rPr>
              <a:t>несуть</a:t>
            </a:r>
            <a:r>
              <a:rPr lang="ru-RU" sz="2400" dirty="0" smtClean="0">
                <a:latin typeface="Comic Sans MS" pitchFamily="66" charset="0"/>
              </a:rPr>
              <a:t> у </a:t>
            </a:r>
            <a:r>
              <a:rPr lang="ru-RU" sz="2400" dirty="0" err="1" smtClean="0">
                <a:latin typeface="Comic Sans MS" pitchFamily="66" charset="0"/>
              </a:rPr>
              <a:t>собі</a:t>
            </a:r>
            <a:r>
              <a:rPr lang="ru-RU" sz="2400" dirty="0" smtClean="0">
                <a:latin typeface="Comic Sans MS" pitchFamily="66" charset="0"/>
              </a:rPr>
              <a:t> </a:t>
            </a:r>
            <a:r>
              <a:rPr lang="ru-RU" sz="2400" dirty="0" err="1" smtClean="0">
                <a:latin typeface="Comic Sans MS" pitchFamily="66" charset="0"/>
              </a:rPr>
              <a:t>загрозу</a:t>
            </a:r>
            <a:r>
              <a:rPr lang="ru-RU" sz="2400" dirty="0" smtClean="0">
                <a:latin typeface="Comic Sans MS" pitchFamily="66" charset="0"/>
              </a:rPr>
              <a:t> </a:t>
            </a:r>
            <a:r>
              <a:rPr lang="ru-RU" sz="2400" dirty="0" err="1" smtClean="0">
                <a:latin typeface="Comic Sans MS" pitchFamily="66" charset="0"/>
              </a:rPr>
              <a:t>здоров'ю</a:t>
            </a:r>
            <a:r>
              <a:rPr lang="ru-RU" sz="2400" dirty="0" smtClean="0">
                <a:latin typeface="Comic Sans MS" pitchFamily="66" charset="0"/>
              </a:rPr>
              <a:t> </a:t>
            </a:r>
            <a:r>
              <a:rPr lang="ru-RU" sz="2400" dirty="0" err="1" smtClean="0">
                <a:latin typeface="Comic Sans MS" pitchFamily="66" charset="0"/>
              </a:rPr>
              <a:t>і</a:t>
            </a:r>
            <a:r>
              <a:rPr lang="ru-RU" sz="2400" dirty="0" smtClean="0">
                <a:latin typeface="Comic Sans MS" pitchFamily="66" charset="0"/>
              </a:rPr>
              <a:t> </a:t>
            </a:r>
            <a:r>
              <a:rPr lang="ru-RU" sz="2400" dirty="0" err="1" smtClean="0">
                <a:latin typeface="Comic Sans MS" pitchFamily="66" charset="0"/>
              </a:rPr>
              <a:t>життю</a:t>
            </a:r>
            <a:r>
              <a:rPr lang="ru-RU" sz="2400" dirty="0" smtClean="0">
                <a:latin typeface="Comic Sans MS" pitchFamily="66" charset="0"/>
              </a:rPr>
              <a:t> людини. </a:t>
            </a:r>
            <a:endParaRPr lang="uk-UA" sz="2400" dirty="0" smtClean="0">
              <a:latin typeface="Comic Sans MS" pitchFamily="66" charset="0"/>
            </a:endParaRPr>
          </a:p>
          <a:p>
            <a:pPr>
              <a:buNone/>
            </a:pPr>
            <a:r>
              <a:rPr lang="uk-UA" sz="2400" dirty="0" smtClean="0">
                <a:latin typeface="Comic Sans MS" pitchFamily="66" charset="0"/>
              </a:rPr>
              <a:t>    Небезпеки</a:t>
            </a:r>
            <a:r>
              <a:rPr lang="uk-UA" sz="2400" dirty="0">
                <a:latin typeface="Comic Sans MS" pitchFamily="66" charset="0"/>
              </a:rPr>
              <a:t>, створені самою людиною, різноманітні. Війни, тероризм, злочини, СНІД, голод, наркоманія, техногенні катастрофи – і це ще далеко не весь перелік.</a:t>
            </a:r>
            <a:endParaRPr lang="ru-RU" sz="2400" dirty="0">
              <a:latin typeface="Comic Sans MS" pitchFamily="66" charset="0"/>
            </a:endParaRPr>
          </a:p>
          <a:p>
            <a:endParaRPr lang="ru-RU" dirty="0"/>
          </a:p>
        </p:txBody>
      </p:sp>
      <p:sp>
        <p:nvSpPr>
          <p:cNvPr id="4" name="TextBox 3"/>
          <p:cNvSpPr txBox="1"/>
          <p:nvPr/>
        </p:nvSpPr>
        <p:spPr>
          <a:xfrm>
            <a:off x="142844" y="428604"/>
            <a:ext cx="8786874" cy="707886"/>
          </a:xfrm>
          <a:prstGeom prst="rect">
            <a:avLst/>
          </a:prstGeom>
          <a:noFill/>
        </p:spPr>
        <p:txBody>
          <a:bodyPr wrap="square" rtlCol="0">
            <a:spAutoFit/>
          </a:bodyPr>
          <a:lstStyle/>
          <a:p>
            <a:pPr algn="ctr"/>
            <a:r>
              <a:rPr lang="uk-UA" sz="4000" dirty="0" smtClean="0">
                <a:latin typeface="Comic Sans MS" pitchFamily="66" charset="0"/>
              </a:rPr>
              <a:t>Небезпеки</a:t>
            </a:r>
            <a:endParaRPr lang="ru-RU" sz="4000" dirty="0">
              <a:latin typeface="Comic Sans MS" pitchFamily="66" charset="0"/>
            </a:endParaRPr>
          </a:p>
        </p:txBody>
      </p:sp>
      <p:pic>
        <p:nvPicPr>
          <p:cNvPr id="5" name="Рисунок 4" descr="1262093456_golod.jpg"/>
          <p:cNvPicPr>
            <a:picLocks noChangeAspect="1"/>
          </p:cNvPicPr>
          <p:nvPr/>
        </p:nvPicPr>
        <p:blipFill>
          <a:blip r:embed="rId2"/>
          <a:stretch>
            <a:fillRect/>
          </a:stretch>
        </p:blipFill>
        <p:spPr>
          <a:xfrm>
            <a:off x="648607" y="4357694"/>
            <a:ext cx="3566203" cy="2332297"/>
          </a:xfrm>
          <a:prstGeom prst="rect">
            <a:avLst/>
          </a:prstGeom>
        </p:spPr>
      </p:pic>
      <p:pic>
        <p:nvPicPr>
          <p:cNvPr id="6" name="Рисунок 5" descr="teror2.jpg"/>
          <p:cNvPicPr>
            <a:picLocks noChangeAspect="1"/>
          </p:cNvPicPr>
          <p:nvPr/>
        </p:nvPicPr>
        <p:blipFill>
          <a:blip r:embed="rId3"/>
          <a:stretch>
            <a:fillRect/>
          </a:stretch>
        </p:blipFill>
        <p:spPr>
          <a:xfrm>
            <a:off x="5286380" y="4357694"/>
            <a:ext cx="3048000" cy="2286000"/>
          </a:xfrm>
          <a:prstGeom prst="rect">
            <a:avLst/>
          </a:prstGeom>
        </p:spPr>
      </p:pic>
      <p:pic>
        <p:nvPicPr>
          <p:cNvPr id="7" name="Рисунок 6" descr="ribbon.png"/>
          <p:cNvPicPr>
            <a:picLocks noChangeAspect="1"/>
          </p:cNvPicPr>
          <p:nvPr/>
        </p:nvPicPr>
        <p:blipFill>
          <a:blip r:embed="rId4" cstate="print"/>
          <a:stretch>
            <a:fillRect/>
          </a:stretch>
        </p:blipFill>
        <p:spPr>
          <a:xfrm>
            <a:off x="3979872" y="4286256"/>
            <a:ext cx="1449384" cy="250030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Небезпеки </a:t>
            </a:r>
            <a:endParaRPr lang="ru-RU" dirty="0">
              <a:latin typeface="Comic Sans MS" pitchFamily="66" charset="0"/>
            </a:endParaRPr>
          </a:p>
        </p:txBody>
      </p:sp>
      <p:sp>
        <p:nvSpPr>
          <p:cNvPr id="3" name="Содержимое 2"/>
          <p:cNvSpPr>
            <a:spLocks noGrp="1"/>
          </p:cNvSpPr>
          <p:nvPr>
            <p:ph idx="1"/>
          </p:nvPr>
        </p:nvSpPr>
        <p:spPr>
          <a:xfrm>
            <a:off x="457200" y="1600201"/>
            <a:ext cx="8229600" cy="3614750"/>
          </a:xfrm>
        </p:spPr>
        <p:txBody>
          <a:bodyPr>
            <a:normAutofit/>
          </a:bodyPr>
          <a:lstStyle/>
          <a:p>
            <a:pPr>
              <a:buNone/>
            </a:pPr>
            <a:r>
              <a:rPr lang="uk-UA" sz="2400" dirty="0" smtClean="0">
                <a:latin typeface="Comic Sans MS" pitchFamily="66" charset="0"/>
              </a:rPr>
              <a:t>    Сучасна </a:t>
            </a:r>
            <a:r>
              <a:rPr lang="uk-UA" sz="2400" dirty="0">
                <a:latin typeface="Comic Sans MS" pitchFamily="66" charset="0"/>
              </a:rPr>
              <a:t>людина повинна навчитися аналізувати джерела та причини виникнення небезпек, передбачувати їх появу, оцінювати її вплив на людину та довкілля. Усе це дозволить мінімізувати помилкові дії людини, своєчасно попередити загрозу для безпеки людини, пом'якшити негативні наслідки або запобігти їм.</a:t>
            </a:r>
            <a:endParaRPr lang="ru-RU" sz="2400" dirty="0">
              <a:latin typeface="Comic Sans MS" pitchFamily="66" charset="0"/>
            </a:endParaRP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Comic Sans MS" pitchFamily="66" charset="0"/>
              </a:rPr>
              <a:t>Розуміння небезпеки людиною</a:t>
            </a:r>
            <a:endParaRPr lang="ru-RU" dirty="0">
              <a:latin typeface="Comic Sans MS" pitchFamily="66" charset="0"/>
            </a:endParaRPr>
          </a:p>
        </p:txBody>
      </p:sp>
      <p:sp>
        <p:nvSpPr>
          <p:cNvPr id="3" name="Содержимое 2"/>
          <p:cNvSpPr>
            <a:spLocks noGrp="1"/>
          </p:cNvSpPr>
          <p:nvPr>
            <p:ph idx="1"/>
          </p:nvPr>
        </p:nvSpPr>
        <p:spPr/>
        <p:txBody>
          <a:bodyPr>
            <a:normAutofit/>
          </a:bodyPr>
          <a:lstStyle/>
          <a:p>
            <a:pPr>
              <a:buNone/>
            </a:pPr>
            <a:r>
              <a:rPr lang="uk-UA" sz="2400" dirty="0" smtClean="0">
                <a:latin typeface="Comic Sans MS" pitchFamily="66" charset="0"/>
              </a:rPr>
              <a:t>    У </a:t>
            </a:r>
            <a:r>
              <a:rPr lang="uk-UA" sz="2400" dirty="0">
                <a:latin typeface="Comic Sans MS" pitchFamily="66" charset="0"/>
              </a:rPr>
              <a:t>попередженні небезпеки важливу роль відіграє сама людина, особливості її світогляду, моралі. Чим глибше людина розуміє навколишній світ, людей, закони, що діють у соціумі, тим безпечнішою є її позиція. </a:t>
            </a:r>
            <a:r>
              <a:rPr lang="uk-UA" sz="2400" dirty="0" smtClean="0">
                <a:latin typeface="Comic Sans MS" pitchFamily="66" charset="0"/>
              </a:rPr>
              <a:t>Досвід </a:t>
            </a:r>
            <a:r>
              <a:rPr lang="uk-UA" sz="2400" dirty="0">
                <a:latin typeface="Comic Sans MS" pitchFamily="66" charset="0"/>
              </a:rPr>
              <a:t>допомагає їй передбачати наслідки розвитку різних ситуацій, </a:t>
            </a:r>
            <a:r>
              <a:rPr lang="uk-UA" sz="2400" dirty="0" smtClean="0">
                <a:latin typeface="Comic Sans MS" pitchFamily="66" charset="0"/>
              </a:rPr>
              <a:t>зокрема </a:t>
            </a:r>
            <a:r>
              <a:rPr lang="uk-UA" sz="2400" dirty="0">
                <a:latin typeface="Comic Sans MS" pitchFamily="66" charset="0"/>
              </a:rPr>
              <a:t>й пов'язані із цим небезпеки. Слід ураховувати те, що стан особистої безпеки послаблюється, якщо людина не оцінює й не передбачає наслідків своїх дій.</a:t>
            </a:r>
            <a:endParaRPr lang="ru-RU" sz="2400" dirty="0">
              <a:latin typeface="Comic Sans MS" pitchFamily="66" charset="0"/>
            </a:endParaRP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Небезпека поділяється на :</a:t>
            </a:r>
            <a:endParaRPr lang="ru-RU" dirty="0">
              <a:latin typeface="Comic Sans MS" pitchFamily="66" charset="0"/>
            </a:endParaRPr>
          </a:p>
        </p:txBody>
      </p:sp>
      <p:sp>
        <p:nvSpPr>
          <p:cNvPr id="3" name="Содержимое 2"/>
          <p:cNvSpPr>
            <a:spLocks noGrp="1"/>
          </p:cNvSpPr>
          <p:nvPr>
            <p:ph idx="1"/>
          </p:nvPr>
        </p:nvSpPr>
        <p:spPr>
          <a:xfrm>
            <a:off x="457200" y="1600201"/>
            <a:ext cx="8229600" cy="3186122"/>
          </a:xfrm>
        </p:spPr>
        <p:txBody>
          <a:bodyPr>
            <a:normAutofit/>
          </a:bodyPr>
          <a:lstStyle/>
          <a:p>
            <a:r>
              <a:rPr lang="ru-RU" sz="2000" i="1" u="sng" dirty="0" smtClean="0">
                <a:latin typeface="Comic Sans MS" pitchFamily="66" charset="0"/>
              </a:rPr>
              <a:t>за </a:t>
            </a:r>
            <a:r>
              <a:rPr lang="ru-RU" sz="2000" i="1" u="sng" dirty="0" err="1" smtClean="0">
                <a:latin typeface="Comic Sans MS" pitchFamily="66" charset="0"/>
              </a:rPr>
              <a:t>походженням</a:t>
            </a:r>
            <a:r>
              <a:rPr lang="ru-RU" sz="2000" i="1" u="sng" dirty="0" smtClean="0">
                <a:latin typeface="Comic Sans MS" pitchFamily="66" charset="0"/>
              </a:rPr>
              <a:t> </a:t>
            </a:r>
            <a:r>
              <a:rPr lang="ru-RU" sz="2000" dirty="0" smtClean="0">
                <a:latin typeface="Comic Sans MS" pitchFamily="66" charset="0"/>
              </a:rPr>
              <a:t>— </a:t>
            </a:r>
            <a:r>
              <a:rPr lang="ru-RU" sz="2000" dirty="0" err="1" smtClean="0">
                <a:latin typeface="Comic Sans MS" pitchFamily="66" charset="0"/>
              </a:rPr>
              <a:t>природна</a:t>
            </a:r>
            <a:r>
              <a:rPr lang="ru-RU" sz="2000" dirty="0" smtClean="0">
                <a:latin typeface="Comic Sans MS" pitchFamily="66" charset="0"/>
              </a:rPr>
              <a:t>, </a:t>
            </a:r>
            <a:r>
              <a:rPr lang="ru-RU" sz="2000" dirty="0" err="1" smtClean="0">
                <a:latin typeface="Comic Sans MS" pitchFamily="66" charset="0"/>
              </a:rPr>
              <a:t>техногенна</a:t>
            </a:r>
            <a:r>
              <a:rPr lang="ru-RU" sz="2000" dirty="0" smtClean="0">
                <a:latin typeface="Comic Sans MS" pitchFamily="66" charset="0"/>
              </a:rPr>
              <a:t>, </a:t>
            </a:r>
            <a:r>
              <a:rPr lang="ru-RU" sz="2000" dirty="0" err="1" smtClean="0">
                <a:latin typeface="Comic Sans MS" pitchFamily="66" charset="0"/>
              </a:rPr>
              <a:t>антропічна</a:t>
            </a:r>
            <a:r>
              <a:rPr lang="ru-RU" sz="2000" dirty="0" smtClean="0">
                <a:latin typeface="Comic Sans MS" pitchFamily="66" charset="0"/>
              </a:rPr>
              <a:t> (</a:t>
            </a:r>
            <a:r>
              <a:rPr lang="ru-RU" sz="2000" dirty="0" err="1" smtClean="0">
                <a:latin typeface="Comic Sans MS" pitchFamily="66" charset="0"/>
              </a:rPr>
              <a:t>частіше</a:t>
            </a:r>
            <a:r>
              <a:rPr lang="ru-RU" sz="2000" dirty="0" smtClean="0">
                <a:latin typeface="Comic Sans MS" pitchFamily="66" charset="0"/>
              </a:rPr>
              <a:t> </a:t>
            </a:r>
            <a:r>
              <a:rPr lang="ru-RU" sz="2000" dirty="0" err="1" smtClean="0">
                <a:latin typeface="Comic Sans MS" pitchFamily="66" charset="0"/>
              </a:rPr>
              <a:t>називають</a:t>
            </a:r>
            <a:r>
              <a:rPr lang="ru-RU" sz="2000" dirty="0" smtClean="0">
                <a:latin typeface="Comic Sans MS" pitchFamily="66" charset="0"/>
              </a:rPr>
              <a:t> </a:t>
            </a:r>
            <a:r>
              <a:rPr lang="ru-RU" sz="2000" dirty="0" err="1" smtClean="0">
                <a:latin typeface="Comic Sans MS" pitchFamily="66" charset="0"/>
              </a:rPr>
              <a:t>антропогенна</a:t>
            </a:r>
            <a:r>
              <a:rPr lang="ru-RU" sz="2000" dirty="0" smtClean="0">
                <a:latin typeface="Comic Sans MS" pitchFamily="66" charset="0"/>
              </a:rPr>
              <a:t>), </a:t>
            </a:r>
            <a:r>
              <a:rPr lang="ru-RU" sz="2000" dirty="0" err="1" smtClean="0">
                <a:latin typeface="Comic Sans MS" pitchFamily="66" charset="0"/>
              </a:rPr>
              <a:t>екологічна</a:t>
            </a:r>
            <a:r>
              <a:rPr lang="ru-RU" sz="2000" dirty="0" smtClean="0">
                <a:latin typeface="Comic Sans MS" pitchFamily="66" charset="0"/>
              </a:rPr>
              <a:t>, </a:t>
            </a:r>
            <a:r>
              <a:rPr lang="ru-RU" sz="2000" dirty="0" err="1" smtClean="0">
                <a:latin typeface="Comic Sans MS" pitchFamily="66" charset="0"/>
              </a:rPr>
              <a:t>змішана</a:t>
            </a:r>
            <a:r>
              <a:rPr lang="ru-RU" sz="2000" dirty="0" smtClean="0">
                <a:latin typeface="Comic Sans MS" pitchFamily="66" charset="0"/>
              </a:rPr>
              <a:t>; </a:t>
            </a:r>
          </a:p>
          <a:p>
            <a:r>
              <a:rPr lang="ru-RU" sz="2000" i="1" u="sng" dirty="0" smtClean="0">
                <a:latin typeface="Comic Sans MS" pitchFamily="66" charset="0"/>
              </a:rPr>
              <a:t>за часом </a:t>
            </a:r>
            <a:r>
              <a:rPr lang="ru-RU" sz="2000" i="1" u="sng" dirty="0" err="1" smtClean="0">
                <a:latin typeface="Comic Sans MS" pitchFamily="66" charset="0"/>
              </a:rPr>
              <a:t>дії</a:t>
            </a:r>
            <a:r>
              <a:rPr lang="ru-RU" sz="2000" i="1" u="sng" dirty="0" smtClean="0">
                <a:latin typeface="Comic Sans MS" pitchFamily="66" charset="0"/>
              </a:rPr>
              <a:t> </a:t>
            </a:r>
            <a:r>
              <a:rPr lang="ru-RU" sz="2000" i="1" u="sng" dirty="0" err="1" smtClean="0">
                <a:latin typeface="Comic Sans MS" pitchFamily="66" charset="0"/>
              </a:rPr>
              <a:t>негативних</a:t>
            </a:r>
            <a:r>
              <a:rPr lang="ru-RU" sz="2000" i="1" u="sng" dirty="0" smtClean="0">
                <a:latin typeface="Comic Sans MS" pitchFamily="66" charset="0"/>
              </a:rPr>
              <a:t> </a:t>
            </a:r>
            <a:r>
              <a:rPr lang="ru-RU" sz="2000" i="1" u="sng" dirty="0" err="1" smtClean="0">
                <a:latin typeface="Comic Sans MS" pitchFamily="66" charset="0"/>
              </a:rPr>
              <a:t>наслідків</a:t>
            </a:r>
            <a:r>
              <a:rPr lang="ru-RU" sz="2000" i="1" u="sng" dirty="0" smtClean="0">
                <a:latin typeface="Comic Sans MS" pitchFamily="66" charset="0"/>
              </a:rPr>
              <a:t> </a:t>
            </a:r>
            <a:r>
              <a:rPr lang="ru-RU" sz="2000" dirty="0" smtClean="0">
                <a:latin typeface="Comic Sans MS" pitchFamily="66" charset="0"/>
              </a:rPr>
              <a:t>— </a:t>
            </a:r>
            <a:r>
              <a:rPr lang="ru-RU" sz="2000" dirty="0" err="1" smtClean="0">
                <a:latin typeface="Comic Sans MS" pitchFamily="66" charset="0"/>
              </a:rPr>
              <a:t>імпульсна</a:t>
            </a:r>
            <a:r>
              <a:rPr lang="ru-RU" sz="2000" dirty="0" smtClean="0">
                <a:latin typeface="Comic Sans MS" pitchFamily="66" charset="0"/>
              </a:rPr>
              <a:t> </a:t>
            </a:r>
            <a:r>
              <a:rPr lang="ru-RU" sz="2000" dirty="0" err="1" smtClean="0">
                <a:latin typeface="Comic Sans MS" pitchFamily="66" charset="0"/>
              </a:rPr>
              <a:t>і</a:t>
            </a:r>
            <a:r>
              <a:rPr lang="ru-RU" sz="2000" dirty="0" smtClean="0">
                <a:latin typeface="Comic Sans MS" pitchFamily="66" charset="0"/>
              </a:rPr>
              <a:t> </a:t>
            </a:r>
            <a:r>
              <a:rPr lang="ru-RU" sz="2000" dirty="0" err="1" smtClean="0">
                <a:latin typeface="Comic Sans MS" pitchFamily="66" charset="0"/>
              </a:rPr>
              <a:t>кумулятивна</a:t>
            </a:r>
            <a:r>
              <a:rPr lang="ru-RU" sz="2000" dirty="0" smtClean="0">
                <a:latin typeface="Comic Sans MS" pitchFamily="66" charset="0"/>
              </a:rPr>
              <a:t>; </a:t>
            </a:r>
          </a:p>
          <a:p>
            <a:r>
              <a:rPr lang="ru-RU" sz="2000" i="1" u="sng" dirty="0">
                <a:latin typeface="Comic Sans MS" pitchFamily="66" charset="0"/>
              </a:rPr>
              <a:t>з</a:t>
            </a:r>
            <a:r>
              <a:rPr lang="ru-RU" sz="2000" i="1" u="sng" dirty="0" smtClean="0">
                <a:latin typeface="Comic Sans MS" pitchFamily="66" charset="0"/>
              </a:rPr>
              <a:t>а </a:t>
            </a:r>
            <a:r>
              <a:rPr lang="ru-RU" sz="2000" i="1" u="sng" dirty="0" err="1" smtClean="0">
                <a:latin typeface="Comic Sans MS" pitchFamily="66" charset="0"/>
              </a:rPr>
              <a:t>локалізацією</a:t>
            </a:r>
            <a:r>
              <a:rPr lang="ru-RU" sz="2000" i="1" u="sng" dirty="0" smtClean="0">
                <a:latin typeface="Comic Sans MS" pitchFamily="66" charset="0"/>
              </a:rPr>
              <a:t> </a:t>
            </a:r>
            <a:r>
              <a:rPr lang="ru-RU" sz="2000" dirty="0" smtClean="0">
                <a:latin typeface="Comic Sans MS" pitchFamily="66" charset="0"/>
              </a:rPr>
              <a:t>— </a:t>
            </a:r>
            <a:r>
              <a:rPr lang="ru-RU" sz="2000" dirty="0" err="1" smtClean="0">
                <a:latin typeface="Comic Sans MS" pitchFamily="66" charset="0"/>
              </a:rPr>
              <a:t>пов'язана</a:t>
            </a:r>
            <a:r>
              <a:rPr lang="ru-RU" sz="2000" dirty="0" smtClean="0">
                <a:latin typeface="Comic Sans MS" pitchFamily="66" charset="0"/>
              </a:rPr>
              <a:t> </a:t>
            </a:r>
            <a:r>
              <a:rPr lang="ru-RU" sz="2000" dirty="0" err="1" smtClean="0">
                <a:latin typeface="Comic Sans MS" pitchFamily="66" charset="0"/>
              </a:rPr>
              <a:t>з</a:t>
            </a:r>
            <a:r>
              <a:rPr lang="ru-RU" sz="2000" dirty="0" smtClean="0">
                <a:latin typeface="Comic Sans MS" pitchFamily="66" charset="0"/>
              </a:rPr>
              <a:t> атмосферою, </a:t>
            </a:r>
            <a:r>
              <a:rPr lang="ru-RU" sz="2000" dirty="0" err="1" smtClean="0">
                <a:latin typeface="Comic Sans MS" pitchFamily="66" charset="0"/>
              </a:rPr>
              <a:t>літосферою</a:t>
            </a:r>
            <a:r>
              <a:rPr lang="ru-RU" sz="2000" dirty="0" smtClean="0">
                <a:latin typeface="Comic Sans MS" pitchFamily="66" charset="0"/>
              </a:rPr>
              <a:t>, </a:t>
            </a:r>
            <a:r>
              <a:rPr lang="ru-RU" sz="2000" dirty="0" err="1" smtClean="0">
                <a:latin typeface="Comic Sans MS" pitchFamily="66" charset="0"/>
              </a:rPr>
              <a:t>гідросферою</a:t>
            </a:r>
            <a:r>
              <a:rPr lang="ru-RU" sz="2000" dirty="0" smtClean="0">
                <a:latin typeface="Comic Sans MS" pitchFamily="66" charset="0"/>
              </a:rPr>
              <a:t>, космосом; </a:t>
            </a:r>
          </a:p>
          <a:p>
            <a:r>
              <a:rPr lang="ru-RU" sz="2000" i="1" u="sng" dirty="0" smtClean="0">
                <a:latin typeface="Comic Sans MS" pitchFamily="66" charset="0"/>
              </a:rPr>
              <a:t>за </a:t>
            </a:r>
            <a:r>
              <a:rPr lang="ru-RU" sz="2000" i="1" u="sng" dirty="0" err="1" smtClean="0">
                <a:latin typeface="Comic Sans MS" pitchFamily="66" charset="0"/>
              </a:rPr>
              <a:t>наслідками</a:t>
            </a:r>
            <a:r>
              <a:rPr lang="ru-RU" sz="2000" i="1" u="sng" dirty="0" smtClean="0">
                <a:latin typeface="Comic Sans MS" pitchFamily="66" charset="0"/>
              </a:rPr>
              <a:t> </a:t>
            </a:r>
            <a:r>
              <a:rPr lang="ru-RU" sz="2000" dirty="0" smtClean="0">
                <a:latin typeface="Comic Sans MS" pitchFamily="66" charset="0"/>
              </a:rPr>
              <a:t>— </a:t>
            </a:r>
            <a:r>
              <a:rPr lang="ru-RU" sz="2000" dirty="0" err="1" smtClean="0">
                <a:latin typeface="Comic Sans MS" pitchFamily="66" charset="0"/>
              </a:rPr>
              <a:t>втомлення</a:t>
            </a:r>
            <a:r>
              <a:rPr lang="ru-RU" sz="2000" dirty="0" smtClean="0">
                <a:latin typeface="Comic Sans MS" pitchFamily="66" charset="0"/>
              </a:rPr>
              <a:t>, </a:t>
            </a:r>
            <a:r>
              <a:rPr lang="ru-RU" sz="2000" dirty="0" err="1" smtClean="0">
                <a:latin typeface="Comic Sans MS" pitchFamily="66" charset="0"/>
              </a:rPr>
              <a:t>захворювання</a:t>
            </a:r>
            <a:r>
              <a:rPr lang="ru-RU" sz="2000" dirty="0" smtClean="0">
                <a:latin typeface="Comic Sans MS" pitchFamily="66" charset="0"/>
              </a:rPr>
              <a:t>, </a:t>
            </a:r>
            <a:r>
              <a:rPr lang="ru-RU" sz="2000" dirty="0" err="1" smtClean="0">
                <a:latin typeface="Comic Sans MS" pitchFamily="66" charset="0"/>
              </a:rPr>
              <a:t>травми</a:t>
            </a:r>
            <a:r>
              <a:rPr lang="ru-RU" sz="2000" dirty="0" smtClean="0">
                <a:latin typeface="Comic Sans MS" pitchFamily="66" charset="0"/>
              </a:rPr>
              <a:t>, </a:t>
            </a:r>
            <a:r>
              <a:rPr lang="ru-RU" sz="2000" dirty="0" err="1" smtClean="0">
                <a:latin typeface="Comic Sans MS" pitchFamily="66" charset="0"/>
              </a:rPr>
              <a:t>смертельні</a:t>
            </a:r>
            <a:r>
              <a:rPr lang="ru-RU" sz="2000" dirty="0" smtClean="0">
                <a:latin typeface="Comic Sans MS" pitchFamily="66" charset="0"/>
              </a:rPr>
              <a:t> </a:t>
            </a:r>
            <a:r>
              <a:rPr lang="ru-RU" sz="2000" dirty="0" err="1" smtClean="0">
                <a:latin typeface="Comic Sans MS" pitchFamily="66" charset="0"/>
              </a:rPr>
              <a:t>випадки</a:t>
            </a:r>
            <a:r>
              <a:rPr lang="ru-RU" sz="2000" dirty="0" smtClean="0">
                <a:latin typeface="Comic Sans MS" pitchFamily="66" charset="0"/>
              </a:rPr>
              <a:t>; </a:t>
            </a:r>
          </a:p>
          <a:p>
            <a:endParaRPr lang="ru-RU" dirty="0"/>
          </a:p>
        </p:txBody>
      </p:sp>
      <p:pic>
        <p:nvPicPr>
          <p:cNvPr id="4" name="Рисунок 3" descr="10_4748_42.jpg"/>
          <p:cNvPicPr>
            <a:picLocks noChangeAspect="1"/>
          </p:cNvPicPr>
          <p:nvPr/>
        </p:nvPicPr>
        <p:blipFill>
          <a:blip r:embed="rId2" cstate="print"/>
          <a:stretch>
            <a:fillRect/>
          </a:stretch>
        </p:blipFill>
        <p:spPr>
          <a:xfrm>
            <a:off x="357158" y="4214818"/>
            <a:ext cx="2825741" cy="2288850"/>
          </a:xfrm>
          <a:prstGeom prst="rect">
            <a:avLst/>
          </a:prstGeom>
        </p:spPr>
      </p:pic>
      <p:pic>
        <p:nvPicPr>
          <p:cNvPr id="5" name="Рисунок 4" descr="space-wallpaper-13.jpg"/>
          <p:cNvPicPr>
            <a:picLocks noChangeAspect="1"/>
          </p:cNvPicPr>
          <p:nvPr/>
        </p:nvPicPr>
        <p:blipFill>
          <a:blip r:embed="rId3" cstate="print"/>
          <a:stretch>
            <a:fillRect/>
          </a:stretch>
        </p:blipFill>
        <p:spPr>
          <a:xfrm>
            <a:off x="5929322" y="4286256"/>
            <a:ext cx="2928958" cy="2196719"/>
          </a:xfrm>
          <a:prstGeom prst="rect">
            <a:avLst/>
          </a:prstGeom>
        </p:spPr>
      </p:pic>
      <p:pic>
        <p:nvPicPr>
          <p:cNvPr id="6" name="Рисунок 5" descr="5.jpg"/>
          <p:cNvPicPr>
            <a:picLocks noChangeAspect="1"/>
          </p:cNvPicPr>
          <p:nvPr/>
        </p:nvPicPr>
        <p:blipFill>
          <a:blip r:embed="rId4"/>
          <a:stretch>
            <a:fillRect/>
          </a:stretch>
        </p:blipFill>
        <p:spPr>
          <a:xfrm>
            <a:off x="3500430" y="4572008"/>
            <a:ext cx="2071702" cy="155734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omic Sans MS" pitchFamily="66" charset="0"/>
              </a:rPr>
              <a:t>Небезпека поділяється на :</a:t>
            </a:r>
            <a:endParaRPr lang="ru-RU" dirty="0">
              <a:latin typeface="Comic Sans MS" pitchFamily="66" charset="0"/>
            </a:endParaRPr>
          </a:p>
        </p:txBody>
      </p:sp>
      <p:sp>
        <p:nvSpPr>
          <p:cNvPr id="3" name="Содержимое 2"/>
          <p:cNvSpPr>
            <a:spLocks noGrp="1"/>
          </p:cNvSpPr>
          <p:nvPr>
            <p:ph idx="1"/>
          </p:nvPr>
        </p:nvSpPr>
        <p:spPr>
          <a:xfrm>
            <a:off x="457200" y="1600201"/>
            <a:ext cx="8229600" cy="2900370"/>
          </a:xfrm>
        </p:spPr>
        <p:txBody>
          <a:bodyPr>
            <a:normAutofit/>
          </a:bodyPr>
          <a:lstStyle/>
          <a:p>
            <a:pPr>
              <a:buNone/>
            </a:pPr>
            <a:r>
              <a:rPr lang="ru-RU" sz="2000" dirty="0" smtClean="0">
                <a:latin typeface="Comic Sans MS" pitchFamily="66" charset="0"/>
              </a:rPr>
              <a:t>• </a:t>
            </a:r>
            <a:r>
              <a:rPr lang="ru-RU" sz="2000" i="1" u="sng" dirty="0" smtClean="0">
                <a:latin typeface="Comic Sans MS" pitchFamily="66" charset="0"/>
              </a:rPr>
              <a:t>за </a:t>
            </a:r>
            <a:r>
              <a:rPr lang="ru-RU" sz="2000" i="1" u="sng" dirty="0" err="1" smtClean="0">
                <a:latin typeface="Comic Sans MS" pitchFamily="66" charset="0"/>
              </a:rPr>
              <a:t>збитками</a:t>
            </a:r>
            <a:r>
              <a:rPr lang="ru-RU" sz="2000" i="1" u="sng" dirty="0" smtClean="0">
                <a:latin typeface="Comic Sans MS" pitchFamily="66" charset="0"/>
              </a:rPr>
              <a:t> </a:t>
            </a:r>
            <a:r>
              <a:rPr lang="ru-RU" sz="2000" dirty="0" smtClean="0">
                <a:latin typeface="Comic Sans MS" pitchFamily="66" charset="0"/>
              </a:rPr>
              <a:t>— </a:t>
            </a:r>
            <a:r>
              <a:rPr lang="ru-RU" sz="2000" dirty="0" err="1" smtClean="0">
                <a:latin typeface="Comic Sans MS" pitchFamily="66" charset="0"/>
              </a:rPr>
              <a:t>соціальна</a:t>
            </a:r>
            <a:r>
              <a:rPr lang="ru-RU" sz="2000" dirty="0" smtClean="0">
                <a:latin typeface="Comic Sans MS" pitchFamily="66" charset="0"/>
              </a:rPr>
              <a:t>, </a:t>
            </a:r>
            <a:r>
              <a:rPr lang="ru-RU" sz="2000" dirty="0" err="1" smtClean="0">
                <a:latin typeface="Comic Sans MS" pitchFamily="66" charset="0"/>
              </a:rPr>
              <a:t>технічна</a:t>
            </a:r>
            <a:r>
              <a:rPr lang="ru-RU" sz="2000" dirty="0" smtClean="0">
                <a:latin typeface="Comic Sans MS" pitchFamily="66" charset="0"/>
              </a:rPr>
              <a:t>, </a:t>
            </a:r>
            <a:r>
              <a:rPr lang="ru-RU" sz="2000" dirty="0" err="1" smtClean="0">
                <a:latin typeface="Comic Sans MS" pitchFamily="66" charset="0"/>
              </a:rPr>
              <a:t>екологічна</a:t>
            </a:r>
            <a:r>
              <a:rPr lang="ru-RU" sz="2000" dirty="0" smtClean="0">
                <a:latin typeface="Comic Sans MS" pitchFamily="66" charset="0"/>
              </a:rPr>
              <a:t>; </a:t>
            </a:r>
          </a:p>
          <a:p>
            <a:pPr>
              <a:buNone/>
            </a:pPr>
            <a:r>
              <a:rPr lang="ru-RU" sz="2000" dirty="0" smtClean="0">
                <a:latin typeface="Comic Sans MS" pitchFamily="66" charset="0"/>
              </a:rPr>
              <a:t>• </a:t>
            </a:r>
            <a:r>
              <a:rPr lang="ru-RU" sz="2000" i="1" u="sng" dirty="0" smtClean="0">
                <a:latin typeface="Comic Sans MS" pitchFamily="66" charset="0"/>
              </a:rPr>
              <a:t>за сферою </a:t>
            </a:r>
            <a:r>
              <a:rPr lang="ru-RU" sz="2000" i="1" u="sng" dirty="0" err="1" smtClean="0">
                <a:latin typeface="Comic Sans MS" pitchFamily="66" charset="0"/>
              </a:rPr>
              <a:t>прояву</a:t>
            </a:r>
            <a:r>
              <a:rPr lang="ru-RU" sz="2000" i="1" u="sng" dirty="0" smtClean="0">
                <a:latin typeface="Comic Sans MS" pitchFamily="66" charset="0"/>
              </a:rPr>
              <a:t> </a:t>
            </a:r>
            <a:r>
              <a:rPr lang="ru-RU" sz="2000" dirty="0" smtClean="0">
                <a:latin typeface="Comic Sans MS" pitchFamily="66" charset="0"/>
              </a:rPr>
              <a:t>— </a:t>
            </a:r>
            <a:r>
              <a:rPr lang="ru-RU" sz="2000" dirty="0" err="1" smtClean="0">
                <a:latin typeface="Comic Sans MS" pitchFamily="66" charset="0"/>
              </a:rPr>
              <a:t>побутова</a:t>
            </a:r>
            <a:r>
              <a:rPr lang="ru-RU" sz="2000" dirty="0" smtClean="0">
                <a:latin typeface="Comic Sans MS" pitchFamily="66" charset="0"/>
              </a:rPr>
              <a:t>, спортивна, </a:t>
            </a:r>
            <a:r>
              <a:rPr lang="ru-RU" sz="2000" dirty="0" err="1" smtClean="0">
                <a:latin typeface="Comic Sans MS" pitchFamily="66" charset="0"/>
              </a:rPr>
              <a:t>дорожньо-транспортна</a:t>
            </a:r>
            <a:r>
              <a:rPr lang="ru-RU" sz="2000" dirty="0" smtClean="0">
                <a:latin typeface="Comic Sans MS" pitchFamily="66" charset="0"/>
              </a:rPr>
              <a:t>, </a:t>
            </a:r>
            <a:r>
              <a:rPr lang="ru-RU" sz="2000" dirty="0" err="1" smtClean="0">
                <a:latin typeface="Comic Sans MS" pitchFamily="66" charset="0"/>
              </a:rPr>
              <a:t>виробнича</a:t>
            </a:r>
            <a:r>
              <a:rPr lang="ru-RU" sz="2000" dirty="0" smtClean="0">
                <a:latin typeface="Comic Sans MS" pitchFamily="66" charset="0"/>
              </a:rPr>
              <a:t>, </a:t>
            </a:r>
            <a:r>
              <a:rPr lang="ru-RU" sz="2000" dirty="0" err="1" smtClean="0">
                <a:latin typeface="Comic Sans MS" pitchFamily="66" charset="0"/>
              </a:rPr>
              <a:t>військова</a:t>
            </a:r>
            <a:r>
              <a:rPr lang="ru-RU" sz="2000" dirty="0" smtClean="0">
                <a:latin typeface="Comic Sans MS" pitchFamily="66" charset="0"/>
              </a:rPr>
              <a:t> та </a:t>
            </a:r>
            <a:r>
              <a:rPr lang="ru-RU" sz="2000" dirty="0" err="1" smtClean="0">
                <a:latin typeface="Comic Sans MS" pitchFamily="66" charset="0"/>
              </a:rPr>
              <a:t>ін</a:t>
            </a:r>
            <a:r>
              <a:rPr lang="ru-RU" sz="2000" dirty="0" smtClean="0">
                <a:latin typeface="Comic Sans MS" pitchFamily="66" charset="0"/>
              </a:rPr>
              <a:t>.; </a:t>
            </a:r>
          </a:p>
          <a:p>
            <a:pPr>
              <a:buNone/>
            </a:pPr>
            <a:r>
              <a:rPr lang="ru-RU" sz="2000" dirty="0" smtClean="0">
                <a:latin typeface="Comic Sans MS" pitchFamily="66" charset="0"/>
              </a:rPr>
              <a:t>• </a:t>
            </a:r>
            <a:r>
              <a:rPr lang="ru-RU" sz="2000" i="1" u="sng" dirty="0" smtClean="0">
                <a:latin typeface="Comic Sans MS" pitchFamily="66" charset="0"/>
              </a:rPr>
              <a:t>за структурою </a:t>
            </a:r>
            <a:r>
              <a:rPr lang="ru-RU" sz="2000" dirty="0" smtClean="0">
                <a:latin typeface="Comic Sans MS" pitchFamily="66" charset="0"/>
              </a:rPr>
              <a:t>— проста </a:t>
            </a:r>
            <a:r>
              <a:rPr lang="ru-RU" sz="2000" dirty="0" err="1" smtClean="0">
                <a:latin typeface="Comic Sans MS" pitchFamily="66" charset="0"/>
              </a:rPr>
              <a:t>і</a:t>
            </a:r>
            <a:r>
              <a:rPr lang="ru-RU" sz="2000" dirty="0" smtClean="0">
                <a:latin typeface="Comic Sans MS" pitchFamily="66" charset="0"/>
              </a:rPr>
              <a:t> </a:t>
            </a:r>
            <a:r>
              <a:rPr lang="ru-RU" sz="2000" dirty="0" err="1" smtClean="0">
                <a:latin typeface="Comic Sans MS" pitchFamily="66" charset="0"/>
              </a:rPr>
              <a:t>похідна</a:t>
            </a:r>
            <a:r>
              <a:rPr lang="ru-RU" sz="2000" dirty="0" smtClean="0">
                <a:latin typeface="Comic Sans MS" pitchFamily="66" charset="0"/>
              </a:rPr>
              <a:t> (</a:t>
            </a:r>
            <a:r>
              <a:rPr lang="ru-RU" sz="2000" dirty="0" err="1" smtClean="0">
                <a:latin typeface="Comic Sans MS" pitchFamily="66" charset="0"/>
              </a:rPr>
              <a:t>породжується</a:t>
            </a:r>
            <a:r>
              <a:rPr lang="ru-RU" sz="2000" dirty="0" smtClean="0">
                <a:latin typeface="Comic Sans MS" pitchFamily="66" charset="0"/>
              </a:rPr>
              <a:t> </a:t>
            </a:r>
            <a:r>
              <a:rPr lang="ru-RU" sz="2000" dirty="0" err="1" smtClean="0">
                <a:latin typeface="Comic Sans MS" pitchFamily="66" charset="0"/>
              </a:rPr>
              <a:t>взаємодією</a:t>
            </a:r>
            <a:r>
              <a:rPr lang="ru-RU" sz="2000" dirty="0" smtClean="0">
                <a:latin typeface="Comic Sans MS" pitchFamily="66" charset="0"/>
              </a:rPr>
              <a:t> </a:t>
            </a:r>
            <a:r>
              <a:rPr lang="ru-RU" sz="2000" dirty="0" err="1" smtClean="0">
                <a:latin typeface="Comic Sans MS" pitchFamily="66" charset="0"/>
              </a:rPr>
              <a:t>простих</a:t>
            </a:r>
            <a:r>
              <a:rPr lang="ru-RU" sz="2000" dirty="0" smtClean="0">
                <a:latin typeface="Comic Sans MS" pitchFamily="66" charset="0"/>
              </a:rPr>
              <a:t>); </a:t>
            </a:r>
          </a:p>
          <a:p>
            <a:pPr>
              <a:buNone/>
            </a:pPr>
            <a:r>
              <a:rPr lang="ru-RU" sz="2000" dirty="0" smtClean="0">
                <a:latin typeface="Comic Sans MS" pitchFamily="66" charset="0"/>
              </a:rPr>
              <a:t>• </a:t>
            </a:r>
            <a:r>
              <a:rPr lang="ru-RU" sz="2000" i="1" u="sng" dirty="0" smtClean="0">
                <a:latin typeface="Comic Sans MS" pitchFamily="66" charset="0"/>
              </a:rPr>
              <a:t>за характером </a:t>
            </a:r>
            <a:r>
              <a:rPr lang="ru-RU" sz="2000" i="1" u="sng" dirty="0" err="1" smtClean="0">
                <a:latin typeface="Comic Sans MS" pitchFamily="66" charset="0"/>
              </a:rPr>
              <a:t>дії</a:t>
            </a:r>
            <a:r>
              <a:rPr lang="ru-RU" sz="2000" i="1" u="sng" dirty="0" smtClean="0">
                <a:latin typeface="Comic Sans MS" pitchFamily="66" charset="0"/>
              </a:rPr>
              <a:t> на </a:t>
            </a:r>
            <a:r>
              <a:rPr lang="ru-RU" sz="2000" i="1" u="sng" dirty="0" err="1" smtClean="0">
                <a:latin typeface="Comic Sans MS" pitchFamily="66" charset="0"/>
              </a:rPr>
              <a:t>людину</a:t>
            </a:r>
            <a:r>
              <a:rPr lang="ru-RU" sz="2000" i="1" u="sng" dirty="0" smtClean="0">
                <a:latin typeface="Comic Sans MS" pitchFamily="66" charset="0"/>
              </a:rPr>
              <a:t> </a:t>
            </a:r>
            <a:r>
              <a:rPr lang="ru-RU" sz="2000" dirty="0" smtClean="0">
                <a:latin typeface="Comic Sans MS" pitchFamily="66" charset="0"/>
              </a:rPr>
              <a:t>— активна </a:t>
            </a:r>
            <a:r>
              <a:rPr lang="ru-RU" sz="2000" dirty="0" err="1" smtClean="0">
                <a:latin typeface="Comic Sans MS" pitchFamily="66" charset="0"/>
              </a:rPr>
              <a:t>і</a:t>
            </a:r>
            <a:r>
              <a:rPr lang="ru-RU" sz="2000" dirty="0" smtClean="0">
                <a:latin typeface="Comic Sans MS" pitchFamily="66" charset="0"/>
              </a:rPr>
              <a:t> </a:t>
            </a:r>
            <a:r>
              <a:rPr lang="ru-RU" sz="2000" dirty="0" err="1" smtClean="0">
                <a:latin typeface="Comic Sans MS" pitchFamily="66" charset="0"/>
              </a:rPr>
              <a:t>пасивна</a:t>
            </a:r>
            <a:r>
              <a:rPr lang="ru-RU" sz="2000" dirty="0" smtClean="0">
                <a:latin typeface="Comic Sans MS" pitchFamily="66" charset="0"/>
              </a:rPr>
              <a:t> (</a:t>
            </a:r>
            <a:r>
              <a:rPr lang="ru-RU" sz="2000" dirty="0" err="1" smtClean="0">
                <a:latin typeface="Comic Sans MS" pitchFamily="66" charset="0"/>
              </a:rPr>
              <a:t>утворюється</a:t>
            </a:r>
            <a:r>
              <a:rPr lang="ru-RU" sz="2000" dirty="0" smtClean="0">
                <a:latin typeface="Comic Sans MS" pitchFamily="66" charset="0"/>
              </a:rPr>
              <a:t> за </a:t>
            </a:r>
            <a:r>
              <a:rPr lang="ru-RU" sz="2000" dirty="0" err="1" smtClean="0">
                <a:latin typeface="Comic Sans MS" pitchFamily="66" charset="0"/>
              </a:rPr>
              <a:t>рахунок</a:t>
            </a:r>
            <a:r>
              <a:rPr lang="ru-RU" sz="2000" dirty="0" smtClean="0">
                <a:latin typeface="Comic Sans MS" pitchFamily="66" charset="0"/>
              </a:rPr>
              <a:t> </a:t>
            </a:r>
            <a:r>
              <a:rPr lang="ru-RU" sz="2000" dirty="0" err="1" smtClean="0">
                <a:latin typeface="Comic Sans MS" pitchFamily="66" charset="0"/>
              </a:rPr>
              <a:t>енергії</a:t>
            </a:r>
            <a:r>
              <a:rPr lang="ru-RU" sz="2000" dirty="0" smtClean="0">
                <a:latin typeface="Comic Sans MS" pitchFamily="66" charset="0"/>
              </a:rPr>
              <a:t> людини). </a:t>
            </a:r>
          </a:p>
          <a:p>
            <a:endParaRPr lang="ru-RU" dirty="0"/>
          </a:p>
        </p:txBody>
      </p:sp>
      <p:pic>
        <p:nvPicPr>
          <p:cNvPr id="4" name="Рисунок 3" descr="128.jpg"/>
          <p:cNvPicPr>
            <a:picLocks noChangeAspect="1"/>
          </p:cNvPicPr>
          <p:nvPr/>
        </p:nvPicPr>
        <p:blipFill>
          <a:blip r:embed="rId2"/>
          <a:stretch>
            <a:fillRect/>
          </a:stretch>
        </p:blipFill>
        <p:spPr>
          <a:xfrm>
            <a:off x="1142976" y="4143380"/>
            <a:ext cx="3346276" cy="2543170"/>
          </a:xfrm>
          <a:prstGeom prst="rect">
            <a:avLst/>
          </a:prstGeom>
        </p:spPr>
      </p:pic>
      <p:pic>
        <p:nvPicPr>
          <p:cNvPr id="5" name="Рисунок 4" descr="1817_preview.jpg"/>
          <p:cNvPicPr>
            <a:picLocks noChangeAspect="1"/>
          </p:cNvPicPr>
          <p:nvPr/>
        </p:nvPicPr>
        <p:blipFill>
          <a:blip r:embed="rId3"/>
          <a:stretch>
            <a:fillRect/>
          </a:stretch>
        </p:blipFill>
        <p:spPr>
          <a:xfrm>
            <a:off x="5143504" y="4143380"/>
            <a:ext cx="2643206" cy="252828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uk-UA" sz="2400" dirty="0">
                <a:latin typeface="Comic Sans MS" pitchFamily="66" charset="0"/>
              </a:rPr>
              <a:t>Найбільш слабкою з усіх можливих видів захисту є схильність бачити джерело всіх своїх лих і нещасть в інших людях або в обставинах, що не залежать від певної особи. Не випадково стародавня мудрість стверджує: </a:t>
            </a:r>
            <a:endParaRPr lang="uk-UA" sz="2400" dirty="0" smtClean="0">
              <a:latin typeface="Comic Sans MS" pitchFamily="66" charset="0"/>
            </a:endParaRPr>
          </a:p>
          <a:p>
            <a:pPr>
              <a:buNone/>
            </a:pPr>
            <a:endParaRPr lang="uk-UA" sz="2400" dirty="0" smtClean="0">
              <a:latin typeface="Comic Sans MS" pitchFamily="66" charset="0"/>
            </a:endParaRPr>
          </a:p>
          <a:p>
            <a:pPr algn="ctr">
              <a:buNone/>
            </a:pPr>
            <a:r>
              <a:rPr lang="uk-UA" sz="2800" dirty="0" smtClean="0">
                <a:latin typeface="Comic Sans MS" pitchFamily="66" charset="0"/>
              </a:rPr>
              <a:t>«</a:t>
            </a:r>
            <a:r>
              <a:rPr lang="uk-UA" sz="2800" dirty="0">
                <a:latin typeface="Comic Sans MS" pitchFamily="66" charset="0"/>
              </a:rPr>
              <a:t>Ніщо не може торкнутися людини, причиною чого не була б вона сама».</a:t>
            </a:r>
            <a:endParaRPr lang="ru-RU" sz="2800" dirty="0">
              <a:latin typeface="Comic Sans MS" pitchFamily="66" charset="0"/>
            </a:endParaRPr>
          </a:p>
          <a:p>
            <a:pPr>
              <a:buNone/>
            </a:pP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latin typeface="Comic Sans MS" pitchFamily="66" charset="0"/>
              </a:rPr>
              <a:t>З</a:t>
            </a:r>
            <a:r>
              <a:rPr lang="uk-UA" dirty="0" smtClean="0">
                <a:latin typeface="Comic Sans MS" pitchFamily="66" charset="0"/>
              </a:rPr>
              <a:t>ахист від небезпек </a:t>
            </a:r>
            <a:endParaRPr lang="ru-RU" dirty="0">
              <a:latin typeface="Comic Sans MS" pitchFamily="66" charset="0"/>
            </a:endParaRPr>
          </a:p>
        </p:txBody>
      </p:sp>
      <p:sp>
        <p:nvSpPr>
          <p:cNvPr id="3" name="Содержимое 2"/>
          <p:cNvSpPr>
            <a:spLocks noGrp="1"/>
          </p:cNvSpPr>
          <p:nvPr>
            <p:ph idx="1"/>
          </p:nvPr>
        </p:nvSpPr>
        <p:spPr/>
        <p:txBody>
          <a:bodyPr>
            <a:normAutofit fontScale="77500" lnSpcReduction="20000"/>
          </a:bodyPr>
          <a:lstStyle/>
          <a:p>
            <a:pPr>
              <a:buNone/>
            </a:pPr>
            <a:r>
              <a:rPr lang="uk-UA" sz="2900" dirty="0" smtClean="0">
                <a:latin typeface="Comic Sans MS" pitchFamily="66" charset="0"/>
              </a:rPr>
              <a:t>    Потужними </a:t>
            </a:r>
            <a:r>
              <a:rPr lang="uk-UA" sz="2900" dirty="0">
                <a:latin typeface="Comic Sans MS" pitchFamily="66" charset="0"/>
              </a:rPr>
              <a:t>засобами психологічного захисту від небезпечних </a:t>
            </a:r>
            <a:r>
              <a:rPr lang="uk-UA" sz="2900" dirty="0" smtClean="0">
                <a:latin typeface="Comic Sans MS" pitchFamily="66" charset="0"/>
              </a:rPr>
              <a:t>ситуацій </a:t>
            </a:r>
            <a:r>
              <a:rPr lang="uk-UA" sz="2900" dirty="0">
                <a:latin typeface="Comic Sans MS" pitchFamily="66" charset="0"/>
              </a:rPr>
              <a:t>є такі світоглядні настанови:</a:t>
            </a:r>
            <a:endParaRPr lang="ru-RU" sz="2900" dirty="0">
              <a:latin typeface="Comic Sans MS" pitchFamily="66" charset="0"/>
            </a:endParaRPr>
          </a:p>
          <a:p>
            <a:pPr>
              <a:buNone/>
            </a:pPr>
            <a:r>
              <a:rPr lang="uk-UA" sz="2900" dirty="0">
                <a:latin typeface="Comic Sans MS" pitchFamily="66" charset="0"/>
              </a:rPr>
              <a:t>- </a:t>
            </a:r>
            <a:r>
              <a:rPr lang="uk-UA" sz="2900" dirty="0" smtClean="0">
                <a:latin typeface="Comic Sans MS" pitchFamily="66" charset="0"/>
              </a:rPr>
              <a:t> навколишній </a:t>
            </a:r>
            <a:r>
              <a:rPr lang="uk-UA" sz="2900" dirty="0">
                <a:latin typeface="Comic Sans MS" pitchFamily="66" charset="0"/>
              </a:rPr>
              <a:t>світ не зловмисний і не має на меті завдавати </a:t>
            </a:r>
            <a:r>
              <a:rPr lang="uk-UA" sz="2900" dirty="0" smtClean="0">
                <a:latin typeface="Comic Sans MS" pitchFamily="66" charset="0"/>
              </a:rPr>
              <a:t>страждань</a:t>
            </a:r>
            <a:r>
              <a:rPr lang="uk-UA" sz="2900" dirty="0">
                <a:latin typeface="Comic Sans MS" pitchFamily="66" charset="0"/>
              </a:rPr>
              <a:t>;</a:t>
            </a:r>
            <a:endParaRPr lang="ru-RU" sz="2900" dirty="0">
              <a:latin typeface="Comic Sans MS" pitchFamily="66" charset="0"/>
            </a:endParaRPr>
          </a:p>
          <a:p>
            <a:pPr>
              <a:buNone/>
            </a:pPr>
            <a:r>
              <a:rPr lang="uk-UA" sz="2900" dirty="0">
                <a:latin typeface="Comic Sans MS" pitchFamily="66" charset="0"/>
              </a:rPr>
              <a:t>- </a:t>
            </a:r>
            <a:r>
              <a:rPr lang="uk-UA" sz="2900" dirty="0" smtClean="0">
                <a:latin typeface="Comic Sans MS" pitchFamily="66" charset="0"/>
              </a:rPr>
              <a:t> із </a:t>
            </a:r>
            <a:r>
              <a:rPr lang="uk-UA" sz="2900" dirty="0">
                <a:latin typeface="Comic Sans MS" pitchFamily="66" charset="0"/>
              </a:rPr>
              <a:t>жодною конкретною людиною не може статися нічого такого, що вже коли-небудь не ставалося з безліччю інших людей;</a:t>
            </a:r>
            <a:endParaRPr lang="ru-RU" sz="2900" dirty="0">
              <a:latin typeface="Comic Sans MS" pitchFamily="66" charset="0"/>
            </a:endParaRPr>
          </a:p>
          <a:p>
            <a:pPr>
              <a:buNone/>
            </a:pPr>
            <a:r>
              <a:rPr lang="uk-UA" sz="2900" dirty="0">
                <a:latin typeface="Comic Sans MS" pitchFamily="66" charset="0"/>
              </a:rPr>
              <a:t>- </a:t>
            </a:r>
            <a:r>
              <a:rPr lang="uk-UA" sz="2900" dirty="0" smtClean="0">
                <a:latin typeface="Comic Sans MS" pitchFamily="66" charset="0"/>
              </a:rPr>
              <a:t> із </a:t>
            </a:r>
            <a:r>
              <a:rPr lang="uk-UA" sz="2900" dirty="0">
                <a:latin typeface="Comic Sans MS" pitchFamily="66" charset="0"/>
              </a:rPr>
              <a:t>кожною конкретною людиною стається саме те, що має статися саме з нею, і не більше того;</a:t>
            </a:r>
            <a:endParaRPr lang="ru-RU" sz="2900" dirty="0">
              <a:latin typeface="Comic Sans MS" pitchFamily="66" charset="0"/>
            </a:endParaRPr>
          </a:p>
          <a:p>
            <a:pPr>
              <a:buNone/>
            </a:pPr>
            <a:r>
              <a:rPr lang="uk-UA" sz="2900" dirty="0">
                <a:latin typeface="Comic Sans MS" pitchFamily="66" charset="0"/>
              </a:rPr>
              <a:t>- </a:t>
            </a:r>
            <a:r>
              <a:rPr lang="uk-UA" sz="2900" dirty="0" smtClean="0">
                <a:latin typeface="Comic Sans MS" pitchFamily="66" charset="0"/>
              </a:rPr>
              <a:t> у </a:t>
            </a:r>
            <a:r>
              <a:rPr lang="uk-UA" sz="2900" dirty="0">
                <a:latin typeface="Comic Sans MS" pitchFamily="66" charset="0"/>
              </a:rPr>
              <a:t>будь-який і кожній конкретній ситуації людина опиняється не </a:t>
            </a:r>
            <a:r>
              <a:rPr lang="uk-UA" sz="2900" dirty="0" smtClean="0">
                <a:latin typeface="Comic Sans MS" pitchFamily="66" charset="0"/>
              </a:rPr>
              <a:t>випадково </a:t>
            </a:r>
            <a:r>
              <a:rPr lang="uk-UA" sz="2900" dirty="0">
                <a:latin typeface="Comic Sans MS" pitchFamily="66" charset="0"/>
              </a:rPr>
              <a:t>й не просто так, а з метою розв'язання певного життєвого завдання, хоча зрозуміти це завдання в більшості випадків украй складно.</a:t>
            </a:r>
            <a:endParaRPr lang="ru-RU" sz="2900" dirty="0">
              <a:latin typeface="Comic Sans MS" pitchFamily="66" charset="0"/>
            </a:endParaRP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Comic Sans MS" pitchFamily="66" charset="0"/>
              </a:rPr>
              <a:t>Забезпечення особистої безпеки</a:t>
            </a:r>
            <a:endParaRPr lang="ru-RU" dirty="0">
              <a:latin typeface="Comic Sans MS" pitchFamily="66" charset="0"/>
            </a:endParaRPr>
          </a:p>
        </p:txBody>
      </p:sp>
      <p:sp>
        <p:nvSpPr>
          <p:cNvPr id="3" name="Содержимое 2"/>
          <p:cNvSpPr>
            <a:spLocks noGrp="1"/>
          </p:cNvSpPr>
          <p:nvPr>
            <p:ph idx="1"/>
          </p:nvPr>
        </p:nvSpPr>
        <p:spPr>
          <a:xfrm>
            <a:off x="457200" y="1743076"/>
            <a:ext cx="5114932" cy="4614882"/>
          </a:xfrm>
        </p:spPr>
        <p:txBody>
          <a:bodyPr>
            <a:normAutofit/>
          </a:bodyPr>
          <a:lstStyle/>
          <a:p>
            <a:pPr>
              <a:buNone/>
            </a:pPr>
            <a:r>
              <a:rPr lang="uk-UA" sz="2400" dirty="0" smtClean="0">
                <a:latin typeface="Comic Sans MS" pitchFamily="66" charset="0"/>
              </a:rPr>
              <a:t>   </a:t>
            </a:r>
            <a:r>
              <a:rPr lang="uk-UA" sz="2400" dirty="0" smtClean="0">
                <a:latin typeface="Comic Sans MS" pitchFamily="66" charset="0"/>
              </a:rPr>
              <a:t> Для </a:t>
            </a:r>
            <a:r>
              <a:rPr lang="uk-UA" sz="2400" dirty="0">
                <a:latin typeface="Comic Sans MS" pitchFamily="66" charset="0"/>
              </a:rPr>
              <a:t>забезпечення безпеки людини створені міжнародні й вітчизняні організації, які спільно діють і здійснюють загальні проекти</a:t>
            </a:r>
            <a:r>
              <a:rPr lang="uk-UA" sz="2400" dirty="0" smtClean="0">
                <a:latin typeface="Comic Sans MS" pitchFamily="66" charset="0"/>
              </a:rPr>
              <a:t>.  Оцінюючи загрози, запобігаючи їм, можна створювати безпечні умови для життя, враховуючи індивідуальні особливості кожної людини.</a:t>
            </a:r>
            <a:endParaRPr lang="ru-RU" sz="2400" dirty="0">
              <a:latin typeface="Comic Sans MS" pitchFamily="66" charset="0"/>
            </a:endParaRPr>
          </a:p>
          <a:p>
            <a:pPr>
              <a:buNone/>
            </a:pPr>
            <a:endParaRPr lang="ru-RU" dirty="0"/>
          </a:p>
        </p:txBody>
      </p:sp>
      <p:pic>
        <p:nvPicPr>
          <p:cNvPr id="4" name="Рисунок 3" descr="f777f1ec647d.gif"/>
          <p:cNvPicPr>
            <a:picLocks noChangeAspect="1"/>
          </p:cNvPicPr>
          <p:nvPr/>
        </p:nvPicPr>
        <p:blipFill>
          <a:blip r:embed="rId2"/>
          <a:stretch>
            <a:fillRect/>
          </a:stretch>
        </p:blipFill>
        <p:spPr>
          <a:xfrm>
            <a:off x="5929322" y="2047887"/>
            <a:ext cx="2428876" cy="32385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53"/>
            <a:ext cx="8229600" cy="3429024"/>
          </a:xfrm>
        </p:spPr>
        <p:txBody>
          <a:bodyPr>
            <a:normAutofit/>
          </a:bodyPr>
          <a:lstStyle/>
          <a:p>
            <a:pPr algn="ctr">
              <a:buNone/>
            </a:pPr>
            <a:r>
              <a:rPr lang="uk-UA" dirty="0" smtClean="0"/>
              <a:t>   </a:t>
            </a:r>
            <a:r>
              <a:rPr lang="uk-UA" sz="2200" dirty="0" smtClean="0">
                <a:latin typeface="Comic Sans MS" pitchFamily="66" charset="0"/>
              </a:rPr>
              <a:t>Права </a:t>
            </a:r>
            <a:r>
              <a:rPr lang="uk-UA" sz="2200" dirty="0">
                <a:latin typeface="Comic Sans MS" pitchFamily="66" charset="0"/>
              </a:rPr>
              <a:t>людини є найвищою цінністю, що визнана світовою </a:t>
            </a:r>
            <a:r>
              <a:rPr lang="uk-UA" sz="2200" dirty="0" smtClean="0">
                <a:latin typeface="Comic Sans MS" pitchFamily="66" charset="0"/>
              </a:rPr>
              <a:t>спільнотою</a:t>
            </a:r>
            <a:r>
              <a:rPr lang="uk-UA" sz="2200" dirty="0">
                <a:latin typeface="Comic Sans MS" pitchFamily="66" charset="0"/>
              </a:rPr>
              <a:t>. </a:t>
            </a:r>
            <a:r>
              <a:rPr lang="uk-UA" sz="2200" dirty="0" smtClean="0">
                <a:latin typeface="Comic Sans MS" pitchFamily="66" charset="0"/>
              </a:rPr>
              <a:t>Кожній </a:t>
            </a:r>
            <a:r>
              <a:rPr lang="uk-UA" sz="2200" dirty="0">
                <a:latin typeface="Comic Sans MS" pitchFamily="66" charset="0"/>
              </a:rPr>
              <a:t>людині належать певні права без огляду на час і місце, в якому вона живе, а також віросповідання, колір шкіри, </a:t>
            </a:r>
            <a:r>
              <a:rPr lang="uk-UA" sz="2200" dirty="0" smtClean="0">
                <a:latin typeface="Comic Sans MS" pitchFamily="66" charset="0"/>
              </a:rPr>
              <a:t>походження</a:t>
            </a:r>
            <a:r>
              <a:rPr lang="uk-UA" sz="2200" dirty="0">
                <a:latin typeface="Comic Sans MS" pitchFamily="66" charset="0"/>
              </a:rPr>
              <a:t>, національність. </a:t>
            </a:r>
            <a:r>
              <a:rPr lang="uk-UA" sz="2200" dirty="0" smtClean="0">
                <a:latin typeface="Comic Sans MS" pitchFamily="66" charset="0"/>
              </a:rPr>
              <a:t>Кожна </a:t>
            </a:r>
            <a:r>
              <a:rPr lang="uk-UA" sz="2200" dirty="0">
                <a:latin typeface="Comic Sans MS" pitchFamily="66" charset="0"/>
              </a:rPr>
              <a:t>людина є вільною, тобто в демократичній державі їй дозволено все, чого не забороняє </a:t>
            </a:r>
            <a:r>
              <a:rPr lang="uk-UA" sz="2200" dirty="0" smtClean="0">
                <a:latin typeface="Comic Sans MS" pitchFamily="66" charset="0"/>
              </a:rPr>
              <a:t>закон </a:t>
            </a:r>
            <a:r>
              <a:rPr lang="uk-UA" sz="2200" dirty="0" smtClean="0">
                <a:latin typeface="Comic Sans MS" pitchFamily="66" charset="0"/>
              </a:rPr>
              <a:t>. </a:t>
            </a:r>
            <a:r>
              <a:rPr lang="uk-UA" sz="2200" dirty="0" smtClean="0">
                <a:latin typeface="Comic Sans MS" pitchFamily="66" charset="0"/>
              </a:rPr>
              <a:t>Права </a:t>
            </a:r>
            <a:r>
              <a:rPr lang="uk-UA" sz="2200" dirty="0">
                <a:latin typeface="Comic Sans MS" pitchFamily="66" charset="0"/>
              </a:rPr>
              <a:t>людини є непорушні, це означає, що жодна влада не може їх відібрати. </a:t>
            </a:r>
            <a:endParaRPr lang="ru-RU" sz="2200" dirty="0">
              <a:latin typeface="Comic Sans MS" pitchFamily="66" charset="0"/>
            </a:endParaRPr>
          </a:p>
        </p:txBody>
      </p:sp>
      <p:pic>
        <p:nvPicPr>
          <p:cNvPr id="4" name="Рисунок 3" descr="equality.jpg"/>
          <p:cNvPicPr>
            <a:picLocks noChangeAspect="1"/>
          </p:cNvPicPr>
          <p:nvPr/>
        </p:nvPicPr>
        <p:blipFill>
          <a:blip r:embed="rId2"/>
          <a:srcRect t="69019" r="-447"/>
          <a:stretch>
            <a:fillRect/>
          </a:stretch>
        </p:blipFill>
        <p:spPr>
          <a:xfrm>
            <a:off x="357158" y="3429000"/>
            <a:ext cx="3819544" cy="1285884"/>
          </a:xfrm>
          <a:prstGeom prst="rect">
            <a:avLst/>
          </a:prstGeom>
        </p:spPr>
      </p:pic>
      <p:pic>
        <p:nvPicPr>
          <p:cNvPr id="5" name="Рисунок 4" descr="equality.jpg"/>
          <p:cNvPicPr>
            <a:picLocks noChangeAspect="1"/>
          </p:cNvPicPr>
          <p:nvPr/>
        </p:nvPicPr>
        <p:blipFill>
          <a:blip r:embed="rId2"/>
          <a:srcRect r="-223" b="65338"/>
          <a:stretch>
            <a:fillRect/>
          </a:stretch>
        </p:blipFill>
        <p:spPr>
          <a:xfrm>
            <a:off x="4857752" y="3429000"/>
            <a:ext cx="3705236" cy="1398738"/>
          </a:xfrm>
          <a:prstGeom prst="rect">
            <a:avLst/>
          </a:prstGeom>
        </p:spPr>
      </p:pic>
      <p:pic>
        <p:nvPicPr>
          <p:cNvPr id="6" name="Рисунок 5" descr="equality.jpg"/>
          <p:cNvPicPr>
            <a:picLocks noChangeAspect="1"/>
          </p:cNvPicPr>
          <p:nvPr/>
        </p:nvPicPr>
        <p:blipFill>
          <a:blip r:embed="rId2"/>
          <a:srcRect t="33129" r="1450" b="31595"/>
          <a:stretch>
            <a:fillRect/>
          </a:stretch>
        </p:blipFill>
        <p:spPr>
          <a:xfrm>
            <a:off x="2928926" y="5072074"/>
            <a:ext cx="3357586" cy="131185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4554551"/>
          </a:xfrm>
        </p:spPr>
        <p:txBody>
          <a:bodyPr>
            <a:normAutofit/>
          </a:bodyPr>
          <a:lstStyle/>
          <a:p>
            <a:pPr>
              <a:buNone/>
            </a:pPr>
            <a:r>
              <a:rPr lang="uk-UA" sz="2400" dirty="0" smtClean="0">
                <a:latin typeface="Comic Sans MS" pitchFamily="66" charset="0"/>
              </a:rPr>
              <a:t>    Важливим </a:t>
            </a:r>
            <a:r>
              <a:rPr lang="uk-UA" sz="2400" dirty="0">
                <a:latin typeface="Comic Sans MS" pitchFamily="66" charset="0"/>
              </a:rPr>
              <a:t>засобом забезпечення особистої безпеки є знання психологічних закономірностей, що управляють поведінкою людей. Ці знання до­зволяють приймати правильні рішення й уникати небезпеки.</a:t>
            </a:r>
            <a:endParaRPr lang="ru-RU" sz="2400" dirty="0">
              <a:latin typeface="Comic Sans MS" pitchFamily="66" charset="0"/>
            </a:endParaRPr>
          </a:p>
          <a:p>
            <a:pPr>
              <a:buNone/>
            </a:pPr>
            <a:r>
              <a:rPr lang="uk-UA" sz="2400" dirty="0" smtClean="0">
                <a:latin typeface="Comic Sans MS" pitchFamily="66" charset="0"/>
              </a:rPr>
              <a:t>    Основними </a:t>
            </a:r>
            <a:r>
              <a:rPr lang="uk-UA" sz="2400" dirty="0">
                <a:latin typeface="Comic Sans MS" pitchFamily="66" charset="0"/>
              </a:rPr>
              <a:t>регуляторами поведінки людей є совість, сором, провина й відповідальність. Усі вони взаємопов'язані, але первинним і найбільш глибоким є почуття сорому. </a:t>
            </a:r>
            <a:endParaRPr lang="ru-RU" sz="2400" dirty="0">
              <a:latin typeface="Comic Sans MS" pitchFamily="66" charset="0"/>
            </a:endParaRPr>
          </a:p>
        </p:txBody>
      </p:sp>
      <p:pic>
        <p:nvPicPr>
          <p:cNvPr id="5" name="Рисунок 4" descr="stes_1.jpg"/>
          <p:cNvPicPr>
            <a:picLocks noChangeAspect="1"/>
          </p:cNvPicPr>
          <p:nvPr/>
        </p:nvPicPr>
        <p:blipFill>
          <a:blip r:embed="rId2"/>
          <a:stretch>
            <a:fillRect/>
          </a:stretch>
        </p:blipFill>
        <p:spPr>
          <a:xfrm>
            <a:off x="2571736" y="4000504"/>
            <a:ext cx="3520873" cy="235745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29600" cy="3829064"/>
          </a:xfrm>
        </p:spPr>
        <p:txBody>
          <a:bodyPr/>
          <a:lstStyle/>
          <a:p>
            <a:pPr>
              <a:buNone/>
            </a:pPr>
            <a:r>
              <a:rPr lang="uk-UA" dirty="0" smtClean="0"/>
              <a:t>    </a:t>
            </a:r>
            <a:r>
              <a:rPr lang="uk-UA" sz="2400" dirty="0" smtClean="0">
                <a:latin typeface="Comic Sans MS" pitchFamily="66" charset="0"/>
              </a:rPr>
              <a:t>Людина </a:t>
            </a:r>
            <a:r>
              <a:rPr lang="uk-UA" sz="2400" dirty="0">
                <a:latin typeface="Comic Sans MS" pitchFamily="66" charset="0"/>
              </a:rPr>
              <a:t>з дефектом почуття сорому або з його повною відсутністю непередбачувана у своїх вчинках та асоціальна. Для неї переживання провини й відповідальності не існують, а відповідні слова є порожнім звуком. Небезпека нерідко пов'язана саме з такими людьми.</a:t>
            </a:r>
            <a:endParaRPr lang="ru-RU" sz="2400" dirty="0">
              <a:latin typeface="Comic Sans MS" pitchFamily="66" charset="0"/>
            </a:endParaRPr>
          </a:p>
          <a:p>
            <a:endParaRPr lang="ru-RU" dirty="0"/>
          </a:p>
        </p:txBody>
      </p:sp>
      <p:pic>
        <p:nvPicPr>
          <p:cNvPr id="5" name="Рисунок 4" descr="3590_3.jpg"/>
          <p:cNvPicPr>
            <a:picLocks noChangeAspect="1"/>
          </p:cNvPicPr>
          <p:nvPr/>
        </p:nvPicPr>
        <p:blipFill>
          <a:blip r:embed="rId2"/>
          <a:stretch>
            <a:fillRect/>
          </a:stretch>
        </p:blipFill>
        <p:spPr>
          <a:xfrm>
            <a:off x="2928926" y="3214686"/>
            <a:ext cx="3714776" cy="278608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642918"/>
            <a:ext cx="8229600" cy="4954591"/>
          </a:xfrm>
        </p:spPr>
        <p:txBody>
          <a:bodyPr>
            <a:normAutofit fontScale="92500" lnSpcReduction="10000"/>
          </a:bodyPr>
          <a:lstStyle/>
          <a:p>
            <a:pPr>
              <a:buNone/>
            </a:pPr>
            <a:r>
              <a:rPr lang="ru-RU" dirty="0" smtClean="0"/>
              <a:t>    </a:t>
            </a:r>
            <a:r>
              <a:rPr lang="ru-RU" sz="3000" dirty="0" smtClean="0">
                <a:latin typeface="Comic Sans MS" pitchFamily="66" charset="0"/>
              </a:rPr>
              <a:t>Головна мета </a:t>
            </a:r>
            <a:r>
              <a:rPr lang="ru-RU" sz="3000" dirty="0" err="1" smtClean="0">
                <a:latin typeface="Comic Sans MS" pitchFamily="66" charset="0"/>
              </a:rPr>
              <a:t>безпеки</a:t>
            </a:r>
            <a:r>
              <a:rPr lang="ru-RU" sz="3000" dirty="0" smtClean="0">
                <a:latin typeface="Comic Sans MS" pitchFamily="66" charset="0"/>
              </a:rPr>
              <a:t> </a:t>
            </a:r>
            <a:r>
              <a:rPr lang="ru-RU" sz="3000" dirty="0" err="1" smtClean="0">
                <a:latin typeface="Comic Sans MS" pitchFamily="66" charset="0"/>
              </a:rPr>
              <a:t>життєдіяльності</a:t>
            </a:r>
            <a:r>
              <a:rPr lang="ru-RU" sz="3000" dirty="0" smtClean="0">
                <a:latin typeface="Comic Sans MS" pitchFamily="66" charset="0"/>
              </a:rPr>
              <a:t> </a:t>
            </a:r>
            <a:r>
              <a:rPr lang="ru-RU" sz="3000" dirty="0" err="1" smtClean="0">
                <a:latin typeface="Comic Sans MS" pitchFamily="66" charset="0"/>
              </a:rPr>
              <a:t>полягає</a:t>
            </a:r>
            <a:r>
              <a:rPr lang="ru-RU" sz="3000" dirty="0" smtClean="0">
                <a:latin typeface="Comic Sans MS" pitchFamily="66" charset="0"/>
              </a:rPr>
              <a:t> у тому, </a:t>
            </a:r>
            <a:r>
              <a:rPr lang="ru-RU" sz="3000" dirty="0" err="1" smtClean="0">
                <a:latin typeface="Comic Sans MS" pitchFamily="66" charset="0"/>
              </a:rPr>
              <a:t>щоб</a:t>
            </a:r>
            <a:r>
              <a:rPr lang="ru-RU" sz="3000" dirty="0" smtClean="0">
                <a:latin typeface="Comic Sans MS" pitchFamily="66" charset="0"/>
              </a:rPr>
              <a:t> </a:t>
            </a:r>
            <a:r>
              <a:rPr lang="ru-RU" sz="3000" dirty="0" err="1" smtClean="0">
                <a:latin typeface="Comic Sans MS" pitchFamily="66" charset="0"/>
              </a:rPr>
              <a:t>сформувати</a:t>
            </a:r>
            <a:r>
              <a:rPr lang="ru-RU" sz="3000" dirty="0" smtClean="0">
                <a:latin typeface="Comic Sans MS" pitchFamily="66" charset="0"/>
              </a:rPr>
              <a:t> в людини </a:t>
            </a:r>
            <a:r>
              <a:rPr lang="ru-RU" sz="3000" dirty="0" err="1" smtClean="0">
                <a:latin typeface="Comic Sans MS" pitchFamily="66" charset="0"/>
              </a:rPr>
              <a:t>свідоме</a:t>
            </a:r>
            <a:r>
              <a:rPr lang="ru-RU" sz="3000" dirty="0" smtClean="0">
                <a:latin typeface="Comic Sans MS" pitchFamily="66" charset="0"/>
              </a:rPr>
              <a:t> та </a:t>
            </a:r>
            <a:r>
              <a:rPr lang="ru-RU" sz="3000" dirty="0" err="1" smtClean="0">
                <a:latin typeface="Comic Sans MS" pitchFamily="66" charset="0"/>
              </a:rPr>
              <a:t>відповідальне</a:t>
            </a:r>
            <a:r>
              <a:rPr lang="ru-RU" sz="3000" dirty="0" smtClean="0">
                <a:latin typeface="Comic Sans MS" pitchFamily="66" charset="0"/>
              </a:rPr>
              <a:t> </a:t>
            </a:r>
            <a:r>
              <a:rPr lang="ru-RU" sz="3000" dirty="0" err="1" smtClean="0">
                <a:latin typeface="Comic Sans MS" pitchFamily="66" charset="0"/>
              </a:rPr>
              <a:t>ставлення</a:t>
            </a:r>
            <a:r>
              <a:rPr lang="ru-RU" sz="3000" dirty="0" smtClean="0">
                <a:latin typeface="Comic Sans MS" pitchFamily="66" charset="0"/>
              </a:rPr>
              <a:t> до </a:t>
            </a:r>
            <a:r>
              <a:rPr lang="ru-RU" sz="3000" dirty="0" err="1" smtClean="0">
                <a:latin typeface="Comic Sans MS" pitchFamily="66" charset="0"/>
              </a:rPr>
              <a:t>питань</a:t>
            </a:r>
            <a:r>
              <a:rPr lang="ru-RU" sz="3000" dirty="0" smtClean="0">
                <a:latin typeface="Comic Sans MS" pitchFamily="66" charset="0"/>
              </a:rPr>
              <a:t> </a:t>
            </a:r>
            <a:r>
              <a:rPr lang="ru-RU" sz="3000" dirty="0" err="1" smtClean="0">
                <a:latin typeface="Comic Sans MS" pitchFamily="66" charset="0"/>
              </a:rPr>
              <a:t>особистої</a:t>
            </a:r>
            <a:r>
              <a:rPr lang="ru-RU" sz="3000" dirty="0" smtClean="0">
                <a:latin typeface="Comic Sans MS" pitchFamily="66" charset="0"/>
              </a:rPr>
              <a:t> </a:t>
            </a:r>
            <a:r>
              <a:rPr lang="ru-RU" sz="3000" dirty="0" err="1" smtClean="0">
                <a:latin typeface="Comic Sans MS" pitchFamily="66" charset="0"/>
              </a:rPr>
              <a:t>безпеки</a:t>
            </a:r>
            <a:r>
              <a:rPr lang="ru-RU" sz="3000" dirty="0" smtClean="0">
                <a:latin typeface="Comic Sans MS" pitchFamily="66" charset="0"/>
              </a:rPr>
              <a:t> </a:t>
            </a:r>
            <a:r>
              <a:rPr lang="ru-RU" sz="3000" dirty="0" err="1" smtClean="0">
                <a:latin typeface="Comic Sans MS" pitchFamily="66" charset="0"/>
              </a:rPr>
              <a:t>й</a:t>
            </a:r>
            <a:r>
              <a:rPr lang="ru-RU" sz="3000" dirty="0" smtClean="0">
                <a:latin typeface="Comic Sans MS" pitchFamily="66" charset="0"/>
              </a:rPr>
              <a:t> </a:t>
            </a:r>
            <a:r>
              <a:rPr lang="ru-RU" sz="3000" dirty="0" err="1" smtClean="0">
                <a:latin typeface="Comic Sans MS" pitchFamily="66" charset="0"/>
              </a:rPr>
              <a:t>безпеки</a:t>
            </a:r>
            <a:r>
              <a:rPr lang="ru-RU" sz="3000" dirty="0" smtClean="0">
                <a:latin typeface="Comic Sans MS" pitchFamily="66" charset="0"/>
              </a:rPr>
              <a:t> тих, </a:t>
            </a:r>
            <a:r>
              <a:rPr lang="ru-RU" sz="3000" dirty="0" err="1" smtClean="0">
                <a:latin typeface="Comic Sans MS" pitchFamily="66" charset="0"/>
              </a:rPr>
              <a:t>хто</a:t>
            </a:r>
            <a:r>
              <a:rPr lang="ru-RU" sz="3000" dirty="0" smtClean="0">
                <a:latin typeface="Comic Sans MS" pitchFamily="66" charset="0"/>
              </a:rPr>
              <a:t> </a:t>
            </a:r>
            <a:r>
              <a:rPr lang="ru-RU" sz="3000" dirty="0" err="1" smtClean="0">
                <a:latin typeface="Comic Sans MS" pitchFamily="66" charset="0"/>
              </a:rPr>
              <a:t>її</a:t>
            </a:r>
            <a:r>
              <a:rPr lang="ru-RU" sz="3000" dirty="0" smtClean="0">
                <a:latin typeface="Comic Sans MS" pitchFamily="66" charset="0"/>
              </a:rPr>
              <a:t> </a:t>
            </a:r>
            <a:r>
              <a:rPr lang="ru-RU" sz="3000" dirty="0" err="1" smtClean="0">
                <a:latin typeface="Comic Sans MS" pitchFamily="66" charset="0"/>
              </a:rPr>
              <a:t>оточує</a:t>
            </a:r>
            <a:r>
              <a:rPr lang="ru-RU" sz="3000" dirty="0" smtClean="0">
                <a:latin typeface="Comic Sans MS" pitchFamily="66" charset="0"/>
              </a:rPr>
              <a:t>. </a:t>
            </a:r>
            <a:r>
              <a:rPr lang="ru-RU" sz="3000" dirty="0" err="1" smtClean="0">
                <a:latin typeface="Comic Sans MS" pitchFamily="66" charset="0"/>
              </a:rPr>
              <a:t>Навчити</a:t>
            </a:r>
            <a:r>
              <a:rPr lang="ru-RU" sz="3000" dirty="0" smtClean="0">
                <a:latin typeface="Comic Sans MS" pitchFamily="66" charset="0"/>
              </a:rPr>
              <a:t> </a:t>
            </a:r>
            <a:r>
              <a:rPr lang="ru-RU" sz="3000" dirty="0" err="1" smtClean="0">
                <a:latin typeface="Comic Sans MS" pitchFamily="66" charset="0"/>
              </a:rPr>
              <a:t>людину</a:t>
            </a:r>
            <a:r>
              <a:rPr lang="ru-RU" sz="3000" dirty="0" smtClean="0">
                <a:latin typeface="Comic Sans MS" pitchFamily="66" charset="0"/>
              </a:rPr>
              <a:t> </a:t>
            </a:r>
            <a:r>
              <a:rPr lang="ru-RU" sz="3000" dirty="0" err="1" smtClean="0">
                <a:latin typeface="Comic Sans MS" pitchFamily="66" charset="0"/>
              </a:rPr>
              <a:t>розпізнавати</a:t>
            </a:r>
            <a:r>
              <a:rPr lang="ru-RU" sz="3000" dirty="0" smtClean="0">
                <a:latin typeface="Comic Sans MS" pitchFamily="66" charset="0"/>
              </a:rPr>
              <a:t> </a:t>
            </a:r>
            <a:r>
              <a:rPr lang="ru-RU" sz="3000" dirty="0" err="1" smtClean="0">
                <a:latin typeface="Comic Sans MS" pitchFamily="66" charset="0"/>
              </a:rPr>
              <a:t>й</a:t>
            </a:r>
            <a:r>
              <a:rPr lang="ru-RU" sz="3000" dirty="0" smtClean="0">
                <a:latin typeface="Comic Sans MS" pitchFamily="66" charset="0"/>
              </a:rPr>
              <a:t> </a:t>
            </a:r>
            <a:r>
              <a:rPr lang="ru-RU" sz="3000" dirty="0" err="1" smtClean="0">
                <a:latin typeface="Comic Sans MS" pitchFamily="66" charset="0"/>
              </a:rPr>
              <a:t>оцінювати</a:t>
            </a:r>
            <a:r>
              <a:rPr lang="ru-RU" sz="3000" dirty="0" smtClean="0">
                <a:latin typeface="Comic Sans MS" pitchFamily="66" charset="0"/>
              </a:rPr>
              <a:t> </a:t>
            </a:r>
            <a:r>
              <a:rPr lang="ru-RU" sz="3000" dirty="0" err="1" smtClean="0">
                <a:latin typeface="Comic Sans MS" pitchFamily="66" charset="0"/>
              </a:rPr>
              <a:t>потенційні</a:t>
            </a:r>
            <a:r>
              <a:rPr lang="ru-RU" sz="3000" dirty="0" smtClean="0">
                <a:latin typeface="Comic Sans MS" pitchFamily="66" charset="0"/>
              </a:rPr>
              <a:t> </a:t>
            </a:r>
            <a:r>
              <a:rPr lang="ru-RU" sz="3000" dirty="0" err="1" smtClean="0">
                <a:latin typeface="Comic Sans MS" pitchFamily="66" charset="0"/>
              </a:rPr>
              <a:t>небезпеки</a:t>
            </a:r>
            <a:r>
              <a:rPr lang="ru-RU" sz="3000" dirty="0" smtClean="0">
                <a:latin typeface="Comic Sans MS" pitchFamily="66" charset="0"/>
              </a:rPr>
              <a:t>, </a:t>
            </a:r>
            <a:r>
              <a:rPr lang="ru-RU" sz="3000" dirty="0" err="1" smtClean="0">
                <a:latin typeface="Comic Sans MS" pitchFamily="66" charset="0"/>
              </a:rPr>
              <a:t>визначати</a:t>
            </a:r>
            <a:r>
              <a:rPr lang="ru-RU" sz="3000" dirty="0" smtClean="0">
                <a:latin typeface="Comic Sans MS" pitchFamily="66" charset="0"/>
              </a:rPr>
              <a:t> шлях </a:t>
            </a:r>
            <a:r>
              <a:rPr lang="ru-RU" sz="3000" dirty="0" err="1" smtClean="0">
                <a:latin typeface="Comic Sans MS" pitchFamily="66" charset="0"/>
              </a:rPr>
              <a:t>надійного</a:t>
            </a:r>
            <a:r>
              <a:rPr lang="ru-RU" sz="3000" dirty="0" smtClean="0">
                <a:latin typeface="Comic Sans MS" pitchFamily="66" charset="0"/>
              </a:rPr>
              <a:t> </a:t>
            </a:r>
            <a:r>
              <a:rPr lang="ru-RU" sz="3000" dirty="0" err="1" smtClean="0">
                <a:latin typeface="Comic Sans MS" pitchFamily="66" charset="0"/>
              </a:rPr>
              <a:t>захисту</a:t>
            </a:r>
            <a:r>
              <a:rPr lang="ru-RU" sz="3000" dirty="0" smtClean="0">
                <a:latin typeface="Comic Sans MS" pitchFamily="66" charset="0"/>
              </a:rPr>
              <a:t> </a:t>
            </a:r>
            <a:r>
              <a:rPr lang="ru-RU" sz="3000" dirty="0" err="1" smtClean="0">
                <a:latin typeface="Comic Sans MS" pitchFamily="66" charset="0"/>
              </a:rPr>
              <a:t>від</a:t>
            </a:r>
            <a:r>
              <a:rPr lang="ru-RU" sz="3000" dirty="0" smtClean="0">
                <a:latin typeface="Comic Sans MS" pitchFamily="66" charset="0"/>
              </a:rPr>
              <a:t> них, </a:t>
            </a:r>
            <a:r>
              <a:rPr lang="ru-RU" sz="3000" dirty="0" err="1" smtClean="0">
                <a:latin typeface="Comic Sans MS" pitchFamily="66" charset="0"/>
              </a:rPr>
              <a:t>уміти</a:t>
            </a:r>
            <a:r>
              <a:rPr lang="ru-RU" sz="3000" dirty="0" smtClean="0">
                <a:latin typeface="Comic Sans MS" pitchFamily="66" charset="0"/>
              </a:rPr>
              <a:t> </a:t>
            </a:r>
            <a:r>
              <a:rPr lang="ru-RU" sz="3000" dirty="0" err="1" smtClean="0">
                <a:latin typeface="Comic Sans MS" pitchFamily="66" charset="0"/>
              </a:rPr>
              <a:t>надавати</a:t>
            </a:r>
            <a:r>
              <a:rPr lang="ru-RU" sz="3000" dirty="0" smtClean="0">
                <a:latin typeface="Comic Sans MS" pitchFamily="66" charset="0"/>
              </a:rPr>
              <a:t> </a:t>
            </a:r>
            <a:r>
              <a:rPr lang="ru-RU" sz="3000" dirty="0" err="1" smtClean="0">
                <a:latin typeface="Comic Sans MS" pitchFamily="66" charset="0"/>
              </a:rPr>
              <a:t>допомогу</a:t>
            </a:r>
            <a:r>
              <a:rPr lang="ru-RU" sz="3000" dirty="0" smtClean="0">
                <a:latin typeface="Comic Sans MS" pitchFamily="66" charset="0"/>
              </a:rPr>
              <a:t> в </a:t>
            </a:r>
            <a:r>
              <a:rPr lang="ru-RU" sz="3000" dirty="0" err="1" smtClean="0">
                <a:latin typeface="Comic Sans MS" pitchFamily="66" charset="0"/>
              </a:rPr>
              <a:t>разі</a:t>
            </a:r>
            <a:r>
              <a:rPr lang="ru-RU" sz="3000" dirty="0" smtClean="0">
                <a:latin typeface="Comic Sans MS" pitchFamily="66" charset="0"/>
              </a:rPr>
              <a:t> потреби </a:t>
            </a:r>
            <a:r>
              <a:rPr lang="ru-RU" sz="3000" dirty="0" err="1" smtClean="0">
                <a:latin typeface="Comic Sans MS" pitchFamily="66" charset="0"/>
              </a:rPr>
              <a:t>собі</a:t>
            </a:r>
            <a:r>
              <a:rPr lang="ru-RU" sz="3000" dirty="0" smtClean="0">
                <a:latin typeface="Comic Sans MS" pitchFamily="66" charset="0"/>
              </a:rPr>
              <a:t> та </a:t>
            </a:r>
            <a:r>
              <a:rPr lang="ru-RU" sz="3000" dirty="0" err="1" smtClean="0">
                <a:latin typeface="Comic Sans MS" pitchFamily="66" charset="0"/>
              </a:rPr>
              <a:t>іншим</a:t>
            </a:r>
            <a:r>
              <a:rPr lang="ru-RU" sz="3000" dirty="0" smtClean="0">
                <a:latin typeface="Comic Sans MS" pitchFamily="66" charset="0"/>
              </a:rPr>
              <a:t>, а </a:t>
            </a:r>
            <a:r>
              <a:rPr lang="ru-RU" sz="3000" dirty="0" err="1" smtClean="0">
                <a:latin typeface="Comic Sans MS" pitchFamily="66" charset="0"/>
              </a:rPr>
              <a:t>також</a:t>
            </a:r>
            <a:r>
              <a:rPr lang="ru-RU" sz="3000" dirty="0" smtClean="0">
                <a:latin typeface="Comic Sans MS" pitchFamily="66" charset="0"/>
              </a:rPr>
              <a:t> оперативно </a:t>
            </a:r>
            <a:r>
              <a:rPr lang="ru-RU" sz="3000" dirty="0" err="1" smtClean="0">
                <a:latin typeface="Comic Sans MS" pitchFamily="66" charset="0"/>
              </a:rPr>
              <a:t>ліквідовувати</a:t>
            </a:r>
            <a:r>
              <a:rPr lang="ru-RU" sz="3000" dirty="0" smtClean="0">
                <a:latin typeface="Comic Sans MS" pitchFamily="66" charset="0"/>
              </a:rPr>
              <a:t> </a:t>
            </a:r>
            <a:r>
              <a:rPr lang="ru-RU" sz="3000" dirty="0" err="1" smtClean="0">
                <a:latin typeface="Comic Sans MS" pitchFamily="66" charset="0"/>
              </a:rPr>
              <a:t>наслідки</a:t>
            </a:r>
            <a:r>
              <a:rPr lang="ru-RU" sz="3000" dirty="0" smtClean="0">
                <a:latin typeface="Comic Sans MS" pitchFamily="66" charset="0"/>
              </a:rPr>
              <a:t> </a:t>
            </a:r>
            <a:r>
              <a:rPr lang="ru-RU" sz="3000" dirty="0" err="1" smtClean="0">
                <a:latin typeface="Comic Sans MS" pitchFamily="66" charset="0"/>
              </a:rPr>
              <a:t>прояву</a:t>
            </a:r>
            <a:r>
              <a:rPr lang="ru-RU" sz="3000" dirty="0" smtClean="0">
                <a:latin typeface="Comic Sans MS" pitchFamily="66" charset="0"/>
              </a:rPr>
              <a:t> </a:t>
            </a:r>
            <a:r>
              <a:rPr lang="ru-RU" sz="3000" dirty="0" err="1" smtClean="0">
                <a:latin typeface="Comic Sans MS" pitchFamily="66" charset="0"/>
              </a:rPr>
              <a:t>небезпек</a:t>
            </a:r>
            <a:r>
              <a:rPr lang="ru-RU" sz="3000" dirty="0" smtClean="0">
                <a:latin typeface="Comic Sans MS" pitchFamily="66" charset="0"/>
              </a:rPr>
              <a:t> у </a:t>
            </a:r>
            <a:r>
              <a:rPr lang="ru-RU" sz="3000" dirty="0" err="1" smtClean="0">
                <a:latin typeface="Comic Sans MS" pitchFamily="66" charset="0"/>
              </a:rPr>
              <a:t>різноманітних</a:t>
            </a:r>
            <a:r>
              <a:rPr lang="ru-RU" sz="3000" dirty="0" smtClean="0">
                <a:latin typeface="Comic Sans MS" pitchFamily="66" charset="0"/>
              </a:rPr>
              <a:t> сферах </a:t>
            </a:r>
            <a:r>
              <a:rPr lang="ru-RU" sz="3000" dirty="0" err="1" smtClean="0">
                <a:latin typeface="Comic Sans MS" pitchFamily="66" charset="0"/>
              </a:rPr>
              <a:t>людської</a:t>
            </a:r>
            <a:r>
              <a:rPr lang="ru-RU" sz="3000" dirty="0" smtClean="0">
                <a:latin typeface="Comic Sans MS" pitchFamily="66" charset="0"/>
              </a:rPr>
              <a:t> </a:t>
            </a:r>
            <a:r>
              <a:rPr lang="ru-RU" sz="3000" dirty="0" err="1" smtClean="0">
                <a:latin typeface="Comic Sans MS" pitchFamily="66" charset="0"/>
              </a:rPr>
              <a:t>діяльності</a:t>
            </a:r>
            <a:r>
              <a:rPr lang="ru-RU" sz="3000" dirty="0" smtClean="0">
                <a:latin typeface="Comic Sans MS" pitchFamily="66" charset="0"/>
              </a:rPr>
              <a:t>.</a:t>
            </a:r>
            <a:br>
              <a:rPr lang="ru-RU" sz="3000" dirty="0" smtClean="0">
                <a:latin typeface="Comic Sans MS" pitchFamily="66" charset="0"/>
              </a:rPr>
            </a:br>
            <a:endParaRPr lang="ru-RU" sz="3000" dirty="0">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g_1198828037.gif"/>
          <p:cNvPicPr>
            <a:picLocks noChangeAspect="1"/>
          </p:cNvPicPr>
          <p:nvPr/>
        </p:nvPicPr>
        <p:blipFill>
          <a:blip r:embed="rId2"/>
          <a:srcRect r="1492" b="28639"/>
          <a:stretch>
            <a:fillRect/>
          </a:stretch>
        </p:blipFill>
        <p:spPr>
          <a:xfrm>
            <a:off x="2054239" y="1714488"/>
            <a:ext cx="5018091" cy="2857520"/>
          </a:xfrm>
          <a:prstGeom prst="roundRect">
            <a:avLst>
              <a:gd name="adj" fmla="val 19927"/>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00562" y="1000108"/>
            <a:ext cx="4186238" cy="5340369"/>
          </a:xfrm>
        </p:spPr>
        <p:txBody>
          <a:bodyPr>
            <a:normAutofit/>
          </a:bodyPr>
          <a:lstStyle/>
          <a:p>
            <a:pPr algn="ctr">
              <a:buNone/>
            </a:pPr>
            <a:r>
              <a:rPr lang="uk-UA" sz="2400" dirty="0">
                <a:latin typeface="Comic Sans MS" pitchFamily="66" charset="0"/>
              </a:rPr>
              <a:t>Кожна людина має право на життя й право на честь і гідність </a:t>
            </a:r>
            <a:r>
              <a:rPr lang="uk-UA" sz="2400" dirty="0" smtClean="0">
                <a:latin typeface="Comic Sans MS" pitchFamily="66" charset="0"/>
              </a:rPr>
              <a:t>особистості</a:t>
            </a:r>
            <a:r>
              <a:rPr lang="uk-UA" sz="2400" dirty="0">
                <a:latin typeface="Comic Sans MS" pitchFamily="66" charset="0"/>
              </a:rPr>
              <a:t>, право на свободу й особисту недоторканність, право на охорону приватного життя, свободу думки, совісті, релігії, право на рівність перед законом та інші права. </a:t>
            </a:r>
            <a:endParaRPr lang="ru-RU" sz="2400" dirty="0">
              <a:latin typeface="Comic Sans MS" pitchFamily="66" charset="0"/>
            </a:endParaRPr>
          </a:p>
        </p:txBody>
      </p:sp>
      <p:pic>
        <p:nvPicPr>
          <p:cNvPr id="4" name="Рисунок 3" descr="003.jpg"/>
          <p:cNvPicPr>
            <a:picLocks noChangeAspect="1"/>
          </p:cNvPicPr>
          <p:nvPr/>
        </p:nvPicPr>
        <p:blipFill>
          <a:blip r:embed="rId2">
            <a:clrChange>
              <a:clrFrom>
                <a:srgbClr val="FDF8FE"/>
              </a:clrFrom>
              <a:clrTo>
                <a:srgbClr val="FDF8FE">
                  <a:alpha val="0"/>
                </a:srgbClr>
              </a:clrTo>
            </a:clrChange>
          </a:blip>
          <a:stretch>
            <a:fillRect/>
          </a:stretch>
        </p:blipFill>
        <p:spPr>
          <a:xfrm>
            <a:off x="142844" y="857232"/>
            <a:ext cx="4246972" cy="47466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00438"/>
            <a:ext cx="8229600" cy="4525963"/>
          </a:xfrm>
        </p:spPr>
        <p:txBody>
          <a:bodyPr>
            <a:normAutofit/>
          </a:bodyPr>
          <a:lstStyle/>
          <a:p>
            <a:pPr algn="ctr">
              <a:buNone/>
            </a:pPr>
            <a:r>
              <a:rPr lang="uk-UA" sz="2400" dirty="0">
                <a:latin typeface="Comic Sans MS" pitchFamily="66" charset="0"/>
              </a:rPr>
              <a:t>В юридичній літературі поряд зі словами «права людини» ви можете зустріти поняття «</a:t>
            </a:r>
            <a:r>
              <a:rPr lang="uk-UA" sz="2400" b="1" dirty="0">
                <a:latin typeface="Comic Sans MS" pitchFamily="66" charset="0"/>
              </a:rPr>
              <a:t>свободи</a:t>
            </a:r>
            <a:r>
              <a:rPr lang="uk-UA" sz="2400" dirty="0">
                <a:latin typeface="Comic Sans MS" pitchFamily="66" charset="0"/>
              </a:rPr>
              <a:t>», наприклад свобода слова, свобода думки тощо. Право є тим, реалізацію чого держава гарантує, свобода ж є простором, в який державі не можна втручатися. Свобода – необхідна умова розвитку особистості. Тому кажуть «права і свободи людини». </a:t>
            </a:r>
            <a:endParaRPr lang="ru-RU" sz="2400" dirty="0">
              <a:latin typeface="Comic Sans MS" pitchFamily="66" charset="0"/>
            </a:endParaRPr>
          </a:p>
          <a:p>
            <a:endParaRPr lang="ru-RU" dirty="0"/>
          </a:p>
        </p:txBody>
      </p:sp>
      <p:pic>
        <p:nvPicPr>
          <p:cNvPr id="4" name="Рисунок 3" descr="33168984_3e461e9ee2440cf107fbe145657b99fe_full.jpg"/>
          <p:cNvPicPr>
            <a:picLocks noChangeAspect="1"/>
          </p:cNvPicPr>
          <p:nvPr/>
        </p:nvPicPr>
        <p:blipFill>
          <a:blip r:embed="rId2"/>
          <a:stretch>
            <a:fillRect/>
          </a:stretch>
        </p:blipFill>
        <p:spPr>
          <a:xfrm>
            <a:off x="2357422" y="357166"/>
            <a:ext cx="4131602" cy="27765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48" y="785794"/>
            <a:ext cx="4657700" cy="4929222"/>
          </a:xfrm>
        </p:spPr>
        <p:txBody>
          <a:bodyPr>
            <a:normAutofit/>
          </a:bodyPr>
          <a:lstStyle/>
          <a:p>
            <a:pPr algn="ctr">
              <a:buNone/>
            </a:pPr>
            <a:r>
              <a:rPr lang="uk-UA" sz="2400" b="1" dirty="0">
                <a:latin typeface="Comic Sans MS" pitchFamily="66" charset="0"/>
              </a:rPr>
              <a:t>Безпека людини</a:t>
            </a:r>
            <a:r>
              <a:rPr lang="uk-UA" sz="2400" dirty="0">
                <a:latin typeface="Comic Sans MS" pitchFamily="66" charset="0"/>
              </a:rPr>
              <a:t> – це забезпечення захисту фундаментальних прав і свобод, що становлять основу життя людини. Поняття «безпека» визначається як захищеність суспільства, особистості, держави від небезпек,  загроз та надзвичайних ситуацій</a:t>
            </a:r>
            <a:r>
              <a:rPr lang="uk-UA" sz="2400" dirty="0" smtClean="0">
                <a:latin typeface="Comic Sans MS" pitchFamily="66" charset="0"/>
              </a:rPr>
              <a:t>.</a:t>
            </a:r>
          </a:p>
          <a:p>
            <a:endParaRPr lang="ru-RU" dirty="0"/>
          </a:p>
          <a:p>
            <a:endParaRPr lang="ru-RU" dirty="0"/>
          </a:p>
        </p:txBody>
      </p:sp>
      <p:pic>
        <p:nvPicPr>
          <p:cNvPr id="5" name="Рисунок 4" descr="safework.gif"/>
          <p:cNvPicPr>
            <a:picLocks noChangeAspect="1"/>
          </p:cNvPicPr>
          <p:nvPr/>
        </p:nvPicPr>
        <p:blipFill>
          <a:blip r:embed="rId2"/>
          <a:stretch>
            <a:fillRect/>
          </a:stretch>
        </p:blipFill>
        <p:spPr>
          <a:xfrm>
            <a:off x="214282" y="1214422"/>
            <a:ext cx="4306235" cy="3486844"/>
          </a:xfrm>
          <a:prstGeom prst="rect">
            <a:avLst/>
          </a:prstGeom>
        </p:spPr>
      </p:pic>
      <p:sp>
        <p:nvSpPr>
          <p:cNvPr id="6" name="TextBox 5"/>
          <p:cNvSpPr txBox="1"/>
          <p:nvPr/>
        </p:nvSpPr>
        <p:spPr>
          <a:xfrm>
            <a:off x="0" y="5857892"/>
            <a:ext cx="9001124" cy="738664"/>
          </a:xfrm>
          <a:prstGeom prst="rect">
            <a:avLst/>
          </a:prstGeom>
          <a:noFill/>
        </p:spPr>
        <p:txBody>
          <a:bodyPr wrap="square" rtlCol="0">
            <a:spAutoFit/>
          </a:bodyPr>
          <a:lstStyle/>
          <a:p>
            <a:r>
              <a:rPr lang="uk-UA" sz="2400" b="1" dirty="0" smtClean="0">
                <a:latin typeface="Comic Sans MS" pitchFamily="66" charset="0"/>
              </a:rPr>
              <a:t>Безпека людини </a:t>
            </a:r>
            <a:r>
              <a:rPr lang="uk-UA" sz="2400" dirty="0" smtClean="0">
                <a:latin typeface="Comic Sans MS" pitchFamily="66" charset="0"/>
              </a:rPr>
              <a:t>— це найважливіший аспект якості життя</a:t>
            </a:r>
            <a:endParaRPr lang="ru-RU" sz="2400" dirty="0" smtClean="0">
              <a:latin typeface="Comic Sans MS" pitchFamily="66" charset="0"/>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214422"/>
            <a:ext cx="8643998" cy="4525963"/>
          </a:xfrm>
        </p:spPr>
        <p:txBody>
          <a:bodyPr>
            <a:normAutofit lnSpcReduction="10000"/>
          </a:bodyPr>
          <a:lstStyle/>
          <a:p>
            <a:pPr algn="ctr">
              <a:buNone/>
            </a:pPr>
            <a:r>
              <a:rPr lang="uk-UA" sz="2800" dirty="0">
                <a:latin typeface="Comic Sans MS" pitchFamily="66" charset="0"/>
              </a:rPr>
              <a:t>Поняття безпека людини</a:t>
            </a:r>
            <a:r>
              <a:rPr lang="uk-UA" sz="2800" i="1" dirty="0">
                <a:latin typeface="Comic Sans MS" pitchFamily="66" charset="0"/>
              </a:rPr>
              <a:t> </a:t>
            </a:r>
            <a:r>
              <a:rPr lang="uk-UA" sz="2800" dirty="0">
                <a:latin typeface="Comic Sans MS" pitchFamily="66" charset="0"/>
              </a:rPr>
              <a:t>означає забезпечення захисту </a:t>
            </a:r>
            <a:r>
              <a:rPr lang="uk-UA" sz="2800" dirty="0" smtClean="0">
                <a:latin typeface="Comic Sans MS" pitchFamily="66" charset="0"/>
              </a:rPr>
              <a:t>фундаментальних </a:t>
            </a:r>
            <a:r>
              <a:rPr lang="uk-UA" sz="2800" dirty="0">
                <a:latin typeface="Comic Sans MS" pitchFamily="66" charset="0"/>
              </a:rPr>
              <a:t>прав і свобод, що становлять основу життя людини. Це означає також і забезпечення захисту людей від надзвичайних і широко розповсюджених загроз або ситуацій. Безпека людини передбачає створення політичних, соціальних, природоохоронних, економічних і культурних систем, які допомагають вижити в критичних ситуаціях і забезпечують благополуччя та гідне повсякденне життя людей.</a:t>
            </a:r>
            <a:endParaRPr lang="ru-RU" sz="2800" dirty="0">
              <a:latin typeface="Comic Sans MS" pitchFamily="66"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4525963"/>
          </a:xfrm>
        </p:spPr>
        <p:txBody>
          <a:bodyPr/>
          <a:lstStyle/>
          <a:p>
            <a:pPr algn="ctr">
              <a:buNone/>
            </a:pPr>
            <a:r>
              <a:rPr lang="uk-UA" sz="2400" dirty="0">
                <a:latin typeface="Comic Sans MS" pitchFamily="66" charset="0"/>
              </a:rPr>
              <a:t>Безпека передбачає, що розвиток людства служить інтересам </a:t>
            </a:r>
            <a:r>
              <a:rPr lang="uk-UA" sz="2400" dirty="0" smtClean="0">
                <a:latin typeface="Comic Sans MS" pitchFamily="66" charset="0"/>
              </a:rPr>
              <a:t>людини </a:t>
            </a:r>
            <a:r>
              <a:rPr lang="uk-UA" sz="2400" dirty="0">
                <a:latin typeface="Comic Sans MS" pitchFamily="66" charset="0"/>
              </a:rPr>
              <a:t>й розширенню її можливостей як учасника процесу розвитку. Розвиток людини - це процес розширення свободи вибору. Це можливість вибрати довге й здорове життя, здобувати знання й мати доступ до ресурсів, </a:t>
            </a:r>
            <a:r>
              <a:rPr lang="uk-UA" sz="2400" dirty="0" smtClean="0">
                <a:latin typeface="Comic Sans MS" pitchFamily="66" charset="0"/>
              </a:rPr>
              <a:t>необхідних </a:t>
            </a:r>
            <a:r>
              <a:rPr lang="uk-UA" sz="2400" dirty="0">
                <a:latin typeface="Comic Sans MS" pitchFamily="66" charset="0"/>
              </a:rPr>
              <a:t>для підтримки гідного рівня життя.</a:t>
            </a:r>
            <a:endParaRPr lang="ru-RU" sz="2400" dirty="0">
              <a:latin typeface="Comic Sans MS" pitchFamily="66" charset="0"/>
            </a:endParaRPr>
          </a:p>
          <a:p>
            <a:endParaRPr lang="ru-RU" dirty="0"/>
          </a:p>
        </p:txBody>
      </p:sp>
      <p:pic>
        <p:nvPicPr>
          <p:cNvPr id="4" name="Рисунок 3" descr="31744390.jpg"/>
          <p:cNvPicPr>
            <a:picLocks noChangeAspect="1"/>
          </p:cNvPicPr>
          <p:nvPr/>
        </p:nvPicPr>
        <p:blipFill>
          <a:blip r:embed="rId2"/>
          <a:stretch>
            <a:fillRect/>
          </a:stretch>
        </p:blipFill>
        <p:spPr>
          <a:xfrm>
            <a:off x="2714612" y="3357562"/>
            <a:ext cx="3643338" cy="32189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715436" cy="3857652"/>
          </a:xfrm>
        </p:spPr>
        <p:txBody>
          <a:bodyPr>
            <a:normAutofit/>
          </a:bodyPr>
          <a:lstStyle/>
          <a:p>
            <a:pPr>
              <a:buNone/>
            </a:pPr>
            <a:r>
              <a:rPr lang="uk-UA" dirty="0" smtClean="0">
                <a:latin typeface="Comic Sans MS" pitchFamily="66" charset="0"/>
              </a:rPr>
              <a:t>    Отже</a:t>
            </a:r>
            <a:r>
              <a:rPr lang="uk-UA" dirty="0">
                <a:latin typeface="Comic Sans MS" pitchFamily="66" charset="0"/>
              </a:rPr>
              <a:t>, можна виділити такі найважливіші аспекти безпеки людини</a:t>
            </a:r>
            <a:r>
              <a:rPr lang="uk-UA" dirty="0" smtClean="0">
                <a:latin typeface="Comic Sans MS" pitchFamily="66" charset="0"/>
              </a:rPr>
              <a:t>:</a:t>
            </a:r>
          </a:p>
          <a:p>
            <a:pPr>
              <a:buNone/>
            </a:pPr>
            <a:endParaRPr lang="ru-RU" dirty="0">
              <a:latin typeface="Comic Sans MS" pitchFamily="66" charset="0"/>
            </a:endParaRPr>
          </a:p>
          <a:p>
            <a:pPr lvl="0"/>
            <a:r>
              <a:rPr lang="uk-UA" sz="2400" i="1" u="sng" dirty="0">
                <a:latin typeface="Comic Sans MS" pitchFamily="66" charset="0"/>
              </a:rPr>
              <a:t>Екологічна безпека </a:t>
            </a:r>
            <a:r>
              <a:rPr lang="uk-UA" sz="2400" dirty="0">
                <a:latin typeface="Comic Sans MS" pitchFamily="66" charset="0"/>
              </a:rPr>
              <a:t>передбачає захист від екологічних катастроф та екологічного забруднення, наявність чистого повітря й води; можливість проживання в екологічно чистому середовищі й придбання екологічно безпечної їжі.</a:t>
            </a:r>
            <a:endParaRPr lang="ru-RU" sz="2400" dirty="0">
              <a:latin typeface="Comic Sans MS" pitchFamily="66" charset="0"/>
            </a:endParaRPr>
          </a:p>
          <a:p>
            <a:pPr>
              <a:buNone/>
            </a:pPr>
            <a:endParaRPr lang="ru-RU" dirty="0">
              <a:latin typeface="Comic Sans MS" pitchFamily="66" charset="0"/>
            </a:endParaRPr>
          </a:p>
        </p:txBody>
      </p:sp>
      <p:pic>
        <p:nvPicPr>
          <p:cNvPr id="4" name="Рисунок 3" descr="tem-19102009-1.jpg"/>
          <p:cNvPicPr>
            <a:picLocks noChangeAspect="1"/>
          </p:cNvPicPr>
          <p:nvPr/>
        </p:nvPicPr>
        <p:blipFill>
          <a:blip r:embed="rId2"/>
          <a:stretch>
            <a:fillRect/>
          </a:stretch>
        </p:blipFill>
        <p:spPr>
          <a:xfrm>
            <a:off x="2357422" y="3929066"/>
            <a:ext cx="4214842" cy="280989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TotalTime>
  <Words>1846</Words>
  <Application>Microsoft Office PowerPoint</Application>
  <PresentationFormat>Экран (4:3)</PresentationFormat>
  <Paragraphs>83</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Безпека людини . Право.</vt:lpstr>
      <vt:lpstr>Слайд 2</vt:lpstr>
      <vt:lpstr>Слайд 3</vt:lpstr>
      <vt:lpstr>Слайд 4</vt:lpstr>
      <vt:lpstr>Слайд 5</vt:lpstr>
      <vt:lpstr>Слайд 6</vt:lpstr>
      <vt:lpstr>Слайд 7</vt:lpstr>
      <vt:lpstr>Слайд 8</vt:lpstr>
      <vt:lpstr>Слайд 9</vt:lpstr>
      <vt:lpstr>Аспекти безпеки :</vt:lpstr>
      <vt:lpstr>Аспекти безпеки :</vt:lpstr>
      <vt:lpstr>Аспекти безпеки :</vt:lpstr>
      <vt:lpstr>Слайд 13</vt:lpstr>
      <vt:lpstr>Загроза </vt:lpstr>
      <vt:lpstr>Загрози бувають :</vt:lpstr>
      <vt:lpstr>Загрози :</vt:lpstr>
      <vt:lpstr>Загрози :</vt:lpstr>
      <vt:lpstr>Слайд 18</vt:lpstr>
      <vt:lpstr>Моніторинг безпеки людини :</vt:lpstr>
      <vt:lpstr>Слайд 20</vt:lpstr>
      <vt:lpstr>Ризик </vt:lpstr>
      <vt:lpstr>Слайд 22</vt:lpstr>
      <vt:lpstr>Небезпеки </vt:lpstr>
      <vt:lpstr>Розуміння небезпеки людиною</vt:lpstr>
      <vt:lpstr>Небезпека поділяється на :</vt:lpstr>
      <vt:lpstr>Небезпека поділяється на :</vt:lpstr>
      <vt:lpstr>Слайд 27</vt:lpstr>
      <vt:lpstr>Захист від небезпек </vt:lpstr>
      <vt:lpstr>Забезпечення особистої безпеки</vt:lpstr>
      <vt:lpstr>Слайд 30</vt:lpstr>
      <vt:lpstr>Слайд 31</vt:lpstr>
      <vt:lpstr>Слайд 32</vt:lpstr>
      <vt:lpstr>Слайд 33</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Безпека людини . Право.</dc:title>
  <dc:creator>Garbuz</dc:creator>
  <cp:lastModifiedBy>Garbuz</cp:lastModifiedBy>
  <cp:revision>91</cp:revision>
  <dcterms:created xsi:type="dcterms:W3CDTF">2012-03-18T11:24:06Z</dcterms:created>
  <dcterms:modified xsi:type="dcterms:W3CDTF">2012-03-18T19:01:22Z</dcterms:modified>
</cp:coreProperties>
</file>