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C8A4C-F7E0-474E-90A6-48A19019CB25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B7847-3D82-4C10-8812-B5D60570A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7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7847-3D82-4C10-8812-B5D60570A7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43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7847-3D82-4C10-8812-B5D60570A7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4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980728"/>
            <a:ext cx="5724128" cy="3955896"/>
          </a:xfrm>
        </p:spPr>
        <p:txBody>
          <a:bodyPr>
            <a:noAutofit/>
          </a:bodyPr>
          <a:lstStyle/>
          <a:p>
            <a:pPr algn="ctr"/>
            <a:r>
              <a:rPr lang="uk-UA" sz="5400" i="1" dirty="0" err="1" smtClean="0">
                <a:solidFill>
                  <a:schemeClr val="tx1"/>
                </a:solidFill>
              </a:rPr>
              <a:t>Хореографія-</a:t>
            </a:r>
            <a:r>
              <a:rPr lang="uk-UA" sz="5400" i="1" dirty="0" smtClean="0">
                <a:solidFill>
                  <a:schemeClr val="tx1"/>
                </a:solidFill>
              </a:rPr>
              <a:t/>
            </a:r>
            <a:br>
              <a:rPr lang="uk-UA" sz="5400" i="1" dirty="0" smtClean="0">
                <a:solidFill>
                  <a:schemeClr val="tx1"/>
                </a:solidFill>
              </a:rPr>
            </a:br>
            <a:r>
              <a:rPr lang="uk-UA" sz="5400" i="1" dirty="0" smtClean="0">
                <a:solidFill>
                  <a:schemeClr val="tx1"/>
                </a:solidFill>
              </a:rPr>
              <a:t>вид</a:t>
            </a:r>
            <a:br>
              <a:rPr lang="uk-UA" sz="5400" i="1" dirty="0" smtClean="0">
                <a:solidFill>
                  <a:schemeClr val="tx1"/>
                </a:solidFill>
              </a:rPr>
            </a:br>
            <a:r>
              <a:rPr lang="uk-UA" sz="5400" i="1" dirty="0" smtClean="0">
                <a:solidFill>
                  <a:schemeClr val="tx1"/>
                </a:solidFill>
              </a:rPr>
              <a:t>сценічного</a:t>
            </a:r>
            <a:br>
              <a:rPr lang="uk-UA" sz="5400" i="1" dirty="0" smtClean="0">
                <a:solidFill>
                  <a:schemeClr val="tx1"/>
                </a:solidFill>
              </a:rPr>
            </a:br>
            <a:r>
              <a:rPr lang="uk-UA" sz="5400" i="1" dirty="0" smtClean="0">
                <a:solidFill>
                  <a:schemeClr val="tx1"/>
                </a:solidFill>
              </a:rPr>
              <a:t>мистецтва</a:t>
            </a:r>
            <a:endParaRPr lang="en-US" sz="4800" i="1" dirty="0">
              <a:solidFill>
                <a:schemeClr val="tx1"/>
              </a:solidFill>
              <a:latin typeface="Vivaldi" panose="0302060205050609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4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591550" cy="3947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7030A0"/>
                </a:solidFill>
              </a:rPr>
              <a:t>Танець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споконвіку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допомагав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спілкуванню</a:t>
            </a:r>
            <a:r>
              <a:rPr lang="ru-RU" dirty="0">
                <a:solidFill>
                  <a:srgbClr val="7030A0"/>
                </a:solidFill>
              </a:rPr>
              <a:t> людей: весело </a:t>
            </a:r>
            <a:r>
              <a:rPr lang="ru-RU" dirty="0" err="1">
                <a:solidFill>
                  <a:srgbClr val="7030A0"/>
                </a:solidFill>
              </a:rPr>
              <a:t>проводити</a:t>
            </a:r>
            <a:r>
              <a:rPr lang="ru-RU" dirty="0">
                <a:solidFill>
                  <a:srgbClr val="7030A0"/>
                </a:solidFill>
              </a:rPr>
              <a:t> час з </a:t>
            </a:r>
            <a:r>
              <a:rPr lang="ru-RU" dirty="0" err="1">
                <a:solidFill>
                  <a:srgbClr val="7030A0"/>
                </a:solidFill>
              </a:rPr>
              <a:t>друзями</a:t>
            </a:r>
            <a:r>
              <a:rPr lang="ru-RU" dirty="0">
                <a:solidFill>
                  <a:srgbClr val="7030A0"/>
                </a:solidFill>
              </a:rPr>
              <a:t>, а </a:t>
            </a:r>
            <a:r>
              <a:rPr lang="ru-RU" dirty="0" err="1">
                <a:solidFill>
                  <a:srgbClr val="7030A0"/>
                </a:solidFill>
              </a:rPr>
              <a:t>молоді</a:t>
            </a:r>
            <a:r>
              <a:rPr lang="ru-RU" dirty="0">
                <a:solidFill>
                  <a:srgbClr val="7030A0"/>
                </a:solidFill>
              </a:rPr>
              <a:t> - </a:t>
            </a:r>
            <a:r>
              <a:rPr lang="ru-RU" dirty="0" err="1">
                <a:solidFill>
                  <a:srgbClr val="7030A0"/>
                </a:solidFill>
              </a:rPr>
              <a:t>знайомитися</a:t>
            </a:r>
            <a:r>
              <a:rPr lang="ru-RU" dirty="0">
                <a:solidFill>
                  <a:srgbClr val="7030A0"/>
                </a:solidFill>
              </a:rPr>
              <a:t> та </a:t>
            </a:r>
            <a:r>
              <a:rPr lang="ru-RU" dirty="0" err="1">
                <a:solidFill>
                  <a:srgbClr val="7030A0"/>
                </a:solidFill>
              </a:rPr>
              <a:t>зустрічатися</a:t>
            </a:r>
            <a:r>
              <a:rPr lang="ru-RU" dirty="0">
                <a:solidFill>
                  <a:srgbClr val="7030A0"/>
                </a:solidFill>
              </a:rPr>
              <a:t>: на </a:t>
            </a:r>
            <a:r>
              <a:rPr lang="ru-RU" dirty="0" err="1">
                <a:solidFill>
                  <a:srgbClr val="7030A0"/>
                </a:solidFill>
              </a:rPr>
              <a:t>сільських</a:t>
            </a:r>
            <a:r>
              <a:rPr lang="ru-RU" dirty="0">
                <a:solidFill>
                  <a:srgbClr val="7030A0"/>
                </a:solidFill>
              </a:rPr>
              <a:t> майданах, на балах, на </a:t>
            </a:r>
            <a:r>
              <a:rPr lang="ru-RU" dirty="0" err="1">
                <a:solidFill>
                  <a:srgbClr val="7030A0"/>
                </a:solidFill>
              </a:rPr>
              <a:t>вечірках</a:t>
            </a:r>
            <a:r>
              <a:rPr lang="ru-RU" dirty="0">
                <a:solidFill>
                  <a:srgbClr val="7030A0"/>
                </a:solidFill>
              </a:rPr>
              <a:t>, у клубах, на дансингах, дискотеках та в </a:t>
            </a:r>
            <a:r>
              <a:rPr lang="ru-RU" dirty="0" err="1">
                <a:solidFill>
                  <a:srgbClr val="7030A0"/>
                </a:solidFill>
              </a:rPr>
              <a:t>нічних</a:t>
            </a:r>
            <a:r>
              <a:rPr lang="ru-RU" dirty="0">
                <a:solidFill>
                  <a:srgbClr val="7030A0"/>
                </a:solidFill>
              </a:rPr>
              <a:t> клубах. </a:t>
            </a:r>
            <a:r>
              <a:rPr lang="ru-RU" dirty="0" err="1">
                <a:solidFill>
                  <a:srgbClr val="7030A0"/>
                </a:solidFill>
              </a:rPr>
              <a:t>Спілкуванню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служать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здебільшого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парні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танці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що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виникли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насамперед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із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цією</a:t>
            </a:r>
            <a:r>
              <a:rPr lang="ru-RU" dirty="0">
                <a:solidFill>
                  <a:srgbClr val="7030A0"/>
                </a:solidFill>
              </a:rPr>
              <a:t> метою.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33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00B050"/>
                </a:solidFill>
              </a:rPr>
              <a:t>Дискотека</a:t>
            </a:r>
            <a:endParaRPr lang="en-US" sz="6000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" y="1268760"/>
            <a:ext cx="9135438" cy="558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6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91550" cy="5112567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rgbClr val="FF0000"/>
                </a:solidFill>
              </a:rPr>
              <a:t>Історичними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танцями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називають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здебільшого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європейські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танці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популярні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певну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епоху</a:t>
            </a:r>
            <a:r>
              <a:rPr lang="ru-RU" dirty="0">
                <a:solidFill>
                  <a:srgbClr val="FF0000"/>
                </a:solidFill>
              </a:rPr>
              <a:t> на балах </a:t>
            </a:r>
            <a:r>
              <a:rPr lang="ru-RU" dirty="0" err="1">
                <a:solidFill>
                  <a:srgbClr val="FF0000"/>
                </a:solidFill>
              </a:rPr>
              <a:t>знаті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Багато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цих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танців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виросли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народних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однак</a:t>
            </a:r>
            <a:r>
              <a:rPr lang="ru-RU" dirty="0">
                <a:solidFill>
                  <a:srgbClr val="FF0000"/>
                </a:solidFill>
              </a:rPr>
              <a:t> набрали </a:t>
            </a:r>
            <a:r>
              <a:rPr lang="ru-RU" dirty="0" err="1">
                <a:solidFill>
                  <a:srgbClr val="FF0000"/>
                </a:solidFill>
              </a:rPr>
              <a:t>вишуканого</a:t>
            </a:r>
            <a:r>
              <a:rPr lang="ru-RU" dirty="0">
                <a:solidFill>
                  <a:srgbClr val="FF0000"/>
                </a:solidFill>
              </a:rPr>
              <a:t> культурного стилю. </a:t>
            </a:r>
            <a:r>
              <a:rPr lang="ru-RU" dirty="0" err="1">
                <a:solidFill>
                  <a:srgbClr val="FF0000"/>
                </a:solidFill>
              </a:rPr>
              <a:t>Популярні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історичні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танці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змінювалися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епохами</a:t>
            </a:r>
            <a:r>
              <a:rPr lang="ru-RU" dirty="0">
                <a:solidFill>
                  <a:srgbClr val="FF0000"/>
                </a:solidFill>
              </a:rPr>
              <a:t>. До них належать </a:t>
            </a:r>
            <a:r>
              <a:rPr lang="ru-RU" dirty="0" err="1">
                <a:solidFill>
                  <a:srgbClr val="FF0000"/>
                </a:solidFill>
              </a:rPr>
              <a:t>павана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гальярда</a:t>
            </a:r>
            <a:r>
              <a:rPr lang="ru-RU" dirty="0">
                <a:solidFill>
                  <a:srgbClr val="FF0000"/>
                </a:solidFill>
              </a:rPr>
              <a:t>, контрданс, </a:t>
            </a:r>
            <a:r>
              <a:rPr lang="ru-RU" dirty="0" err="1">
                <a:solidFill>
                  <a:srgbClr val="FF0000"/>
                </a:solidFill>
              </a:rPr>
              <a:t>менует</a:t>
            </a:r>
            <a:r>
              <a:rPr lang="ru-RU" dirty="0">
                <a:solidFill>
                  <a:srgbClr val="FF0000"/>
                </a:solidFill>
              </a:rPr>
              <a:t>, мазурка, полонез, кадриль та </a:t>
            </a:r>
            <a:r>
              <a:rPr lang="ru-RU" dirty="0" err="1">
                <a:solidFill>
                  <a:srgbClr val="FF0000"/>
                </a:solidFill>
              </a:rPr>
              <a:t>інші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2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4752528" cy="5400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80728"/>
            <a:ext cx="367240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611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76872"/>
            <a:ext cx="8784976" cy="2552328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/>
              <a:t>Бальні</a:t>
            </a:r>
            <a:r>
              <a:rPr lang="ru-RU" sz="3200" dirty="0"/>
              <a:t> </a:t>
            </a:r>
            <a:r>
              <a:rPr lang="ru-RU" sz="3200" dirty="0" err="1"/>
              <a:t>танці</a:t>
            </a:r>
            <a:r>
              <a:rPr lang="ru-RU" sz="3200" dirty="0"/>
              <a:t> - </a:t>
            </a:r>
            <a:r>
              <a:rPr lang="ru-RU" sz="3200" dirty="0" err="1"/>
              <a:t>різновид</a:t>
            </a:r>
            <a:r>
              <a:rPr lang="ru-RU" sz="3200" dirty="0"/>
              <a:t> </a:t>
            </a:r>
            <a:r>
              <a:rPr lang="ru-RU" sz="3200" dirty="0" err="1"/>
              <a:t>танців</a:t>
            </a:r>
            <a:r>
              <a:rPr lang="ru-RU" sz="3200" dirty="0"/>
              <a:t> </a:t>
            </a:r>
            <a:r>
              <a:rPr lang="ru-RU" sz="3200" dirty="0" err="1"/>
              <a:t>із</a:t>
            </a:r>
            <a:r>
              <a:rPr lang="ru-RU" sz="3200" dirty="0"/>
              <a:t> партнером,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танцюють</a:t>
            </a:r>
            <a:r>
              <a:rPr lang="ru-RU" sz="3200" dirty="0"/>
              <a:t> як для </a:t>
            </a:r>
            <a:r>
              <a:rPr lang="ru-RU" sz="3200" dirty="0" err="1"/>
              <a:t>задоволення</a:t>
            </a:r>
            <a:r>
              <a:rPr lang="ru-RU" sz="3200" dirty="0"/>
              <a:t> на балах та </a:t>
            </a:r>
            <a:r>
              <a:rPr lang="ru-RU" sz="3200" dirty="0" err="1"/>
              <a:t>вечірках</a:t>
            </a:r>
            <a:r>
              <a:rPr lang="ru-RU" sz="3200" dirty="0"/>
              <a:t>, так і на </a:t>
            </a:r>
            <a:r>
              <a:rPr lang="ru-RU" sz="3200" dirty="0" err="1"/>
              <a:t>танцювальних</a:t>
            </a:r>
            <a:r>
              <a:rPr lang="ru-RU" sz="3200" dirty="0"/>
              <a:t> </a:t>
            </a:r>
            <a:r>
              <a:rPr lang="ru-RU" sz="3200" dirty="0" err="1"/>
              <a:t>змаганнях</a:t>
            </a:r>
            <a:r>
              <a:rPr lang="ru-RU" sz="3200" dirty="0"/>
              <a:t>.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До </a:t>
            </a:r>
            <a:r>
              <a:rPr lang="ru-RU" sz="3200" dirty="0" err="1"/>
              <a:t>програми</a:t>
            </a:r>
            <a:r>
              <a:rPr lang="ru-RU" sz="3200" dirty="0"/>
              <a:t> </a:t>
            </a:r>
            <a:r>
              <a:rPr lang="ru-RU" sz="3200" dirty="0" err="1"/>
              <a:t>міжнародних</a:t>
            </a:r>
            <a:r>
              <a:rPr lang="ru-RU" sz="3200" dirty="0"/>
              <a:t> </a:t>
            </a:r>
            <a:r>
              <a:rPr lang="ru-RU" sz="3200" dirty="0" err="1"/>
              <a:t>спортивних</a:t>
            </a:r>
            <a:r>
              <a:rPr lang="ru-RU" sz="3200" dirty="0"/>
              <a:t> </a:t>
            </a:r>
            <a:r>
              <a:rPr lang="ru-RU" sz="3200" dirty="0" err="1"/>
              <a:t>змагань</a:t>
            </a:r>
            <a:r>
              <a:rPr lang="ru-RU" sz="3200" dirty="0"/>
              <a:t> </a:t>
            </a:r>
            <a:r>
              <a:rPr lang="ru-RU" sz="3200" dirty="0" err="1"/>
              <a:t>входять</a:t>
            </a:r>
            <a:r>
              <a:rPr lang="ru-RU" sz="3200" dirty="0"/>
              <a:t> десять </a:t>
            </a:r>
            <a:r>
              <a:rPr lang="ru-RU" sz="3200" dirty="0" err="1"/>
              <a:t>танців</a:t>
            </a:r>
            <a:r>
              <a:rPr lang="ru-RU" sz="3200" dirty="0"/>
              <a:t>, </a:t>
            </a:r>
            <a:r>
              <a:rPr lang="ru-RU" sz="3200" dirty="0" err="1"/>
              <a:t>розділених</a:t>
            </a:r>
            <a:r>
              <a:rPr lang="ru-RU" sz="3200" dirty="0"/>
              <a:t> на </a:t>
            </a:r>
            <a:r>
              <a:rPr lang="ru-RU" sz="3200" dirty="0" err="1"/>
              <a:t>дві</a:t>
            </a:r>
            <a:r>
              <a:rPr lang="ru-RU" sz="3200" dirty="0"/>
              <a:t> </a:t>
            </a:r>
            <a:r>
              <a:rPr lang="ru-RU" sz="3200" dirty="0" err="1"/>
              <a:t>програми</a:t>
            </a:r>
            <a:r>
              <a:rPr lang="ru-RU" sz="3200" dirty="0"/>
              <a:t> - </a:t>
            </a:r>
            <a:r>
              <a:rPr lang="ru-RU" sz="3200" dirty="0" err="1"/>
              <a:t>стандартну</a:t>
            </a:r>
            <a:r>
              <a:rPr lang="ru-RU" sz="3200" dirty="0"/>
              <a:t> і </a:t>
            </a:r>
            <a:r>
              <a:rPr lang="ru-RU" sz="3200" dirty="0" err="1"/>
              <a:t>латиноамериканську</a:t>
            </a:r>
            <a:r>
              <a:rPr lang="ru-RU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7316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3"/>
            <a:ext cx="4464496" cy="57053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442798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9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8601"/>
            <a:ext cx="8928992" cy="1760239"/>
          </a:xfrm>
        </p:spPr>
        <p:txBody>
          <a:bodyPr>
            <a:noAutofit/>
          </a:bodyPr>
          <a:lstStyle/>
          <a:p>
            <a:r>
              <a:rPr lang="ru-RU" sz="2000" dirty="0" err="1"/>
              <a:t>Свінгові</a:t>
            </a:r>
            <a:r>
              <a:rPr lang="ru-RU" sz="2000" dirty="0"/>
              <a:t> </a:t>
            </a:r>
            <a:r>
              <a:rPr lang="ru-RU" sz="2000" dirty="0" err="1"/>
              <a:t>танці</a:t>
            </a:r>
            <a:r>
              <a:rPr lang="ru-RU" sz="2000" dirty="0"/>
              <a:t> </a:t>
            </a:r>
            <a:r>
              <a:rPr lang="ru-RU" sz="2000" dirty="0" err="1"/>
              <a:t>увійшли</a:t>
            </a:r>
            <a:r>
              <a:rPr lang="ru-RU" sz="2000" dirty="0"/>
              <a:t> в моду в 20-х роках 20 ст. разом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музикою</a:t>
            </a:r>
            <a:r>
              <a:rPr lang="ru-RU" sz="2000" dirty="0"/>
              <a:t> в </a:t>
            </a:r>
            <a:r>
              <a:rPr lang="ru-RU" sz="2000" dirty="0" err="1"/>
              <a:t>стилі</a:t>
            </a:r>
            <a:r>
              <a:rPr lang="ru-RU" sz="2000" dirty="0"/>
              <a:t> </a:t>
            </a:r>
            <a:r>
              <a:rPr lang="ru-RU" sz="2000" dirty="0" err="1"/>
              <a:t>свінг</a:t>
            </a:r>
            <a:r>
              <a:rPr lang="ru-RU" sz="2000" dirty="0"/>
              <a:t>, </a:t>
            </a:r>
            <a:r>
              <a:rPr lang="ru-RU" sz="2000" dirty="0" err="1"/>
              <a:t>однак</a:t>
            </a:r>
            <a:r>
              <a:rPr lang="ru-RU" sz="2000" dirty="0"/>
              <a:t> </a:t>
            </a:r>
            <a:r>
              <a:rPr lang="ru-RU" sz="2000" dirty="0" err="1"/>
              <a:t>своїм</a:t>
            </a:r>
            <a:r>
              <a:rPr lang="ru-RU" sz="2000" dirty="0"/>
              <a:t> </a:t>
            </a:r>
            <a:r>
              <a:rPr lang="ru-RU" sz="2000" dirty="0" err="1"/>
              <a:t>корінням</a:t>
            </a:r>
            <a:r>
              <a:rPr lang="ru-RU" sz="2000" dirty="0"/>
              <a:t> вони </a:t>
            </a:r>
            <a:r>
              <a:rPr lang="ru-RU" sz="2000" dirty="0" err="1"/>
              <a:t>завдячують</a:t>
            </a:r>
            <a:r>
              <a:rPr lang="ru-RU" sz="2000" dirty="0"/>
              <a:t> </a:t>
            </a:r>
            <a:r>
              <a:rPr lang="ru-RU" sz="2000" dirty="0" err="1"/>
              <a:t>танцям</a:t>
            </a:r>
            <a:r>
              <a:rPr lang="ru-RU" sz="2000" dirty="0"/>
              <a:t> </a:t>
            </a:r>
            <a:r>
              <a:rPr lang="ru-RU" sz="2000" dirty="0" err="1"/>
              <a:t>американців</a:t>
            </a:r>
            <a:r>
              <a:rPr lang="ru-RU" sz="2000" dirty="0"/>
              <a:t> </a:t>
            </a:r>
            <a:r>
              <a:rPr lang="ru-RU" sz="2000" dirty="0" err="1"/>
              <a:t>африканського</a:t>
            </a:r>
            <a:r>
              <a:rPr lang="ru-RU" sz="2000" dirty="0"/>
              <a:t> </a:t>
            </a:r>
            <a:r>
              <a:rPr lang="ru-RU" sz="2000" dirty="0" err="1"/>
              <a:t>походження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танцювалися</a:t>
            </a:r>
            <a:r>
              <a:rPr lang="ru-RU" sz="2000" dirty="0"/>
              <a:t> на </a:t>
            </a:r>
            <a:r>
              <a:rPr lang="ru-RU" sz="2000" dirty="0" err="1"/>
              <a:t>плантаціях</a:t>
            </a:r>
            <a:r>
              <a:rPr lang="ru-RU" sz="2000" dirty="0"/>
              <a:t> США </a:t>
            </a:r>
            <a:r>
              <a:rPr lang="ru-RU" sz="2000" dirty="0" err="1"/>
              <a:t>ще</a:t>
            </a:r>
            <a:r>
              <a:rPr lang="ru-RU" sz="2000" dirty="0"/>
              <a:t> в 19 ст. </a:t>
            </a:r>
            <a:r>
              <a:rPr lang="ru-RU" sz="2000" dirty="0" err="1"/>
              <a:t>Помилково</a:t>
            </a:r>
            <a:r>
              <a:rPr lang="ru-RU" sz="2000" dirty="0"/>
              <a:t> </a:t>
            </a:r>
            <a:r>
              <a:rPr lang="ru-RU" sz="2000" dirty="0" err="1"/>
              <a:t>вважається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для </a:t>
            </a:r>
            <a:r>
              <a:rPr lang="ru-RU" sz="2000" dirty="0" err="1"/>
              <a:t>цих</a:t>
            </a:r>
            <a:r>
              <a:rPr lang="ru-RU" sz="2000" dirty="0"/>
              <a:t> </a:t>
            </a:r>
            <a:r>
              <a:rPr lang="ru-RU" sz="2000" dirty="0" err="1"/>
              <a:t>танців</a:t>
            </a:r>
            <a:r>
              <a:rPr lang="ru-RU" sz="2000" dirty="0"/>
              <a:t> </a:t>
            </a:r>
            <a:r>
              <a:rPr lang="ru-RU" sz="2000" dirty="0" err="1"/>
              <a:t>характерний</a:t>
            </a:r>
            <a:r>
              <a:rPr lang="ru-RU" sz="2000" dirty="0"/>
              <a:t> </a:t>
            </a:r>
            <a:r>
              <a:rPr lang="ru-RU" sz="2000" dirty="0" err="1"/>
              <a:t>високий</a:t>
            </a:r>
            <a:r>
              <a:rPr lang="ru-RU" sz="2000" dirty="0"/>
              <a:t> темп та </a:t>
            </a:r>
            <a:r>
              <a:rPr lang="ru-RU" sz="2000" dirty="0" err="1"/>
              <a:t>швидка</a:t>
            </a:r>
            <a:r>
              <a:rPr lang="ru-RU" sz="2000" dirty="0"/>
              <a:t> робота </a:t>
            </a:r>
            <a:r>
              <a:rPr lang="ru-RU" sz="2000" dirty="0" err="1"/>
              <a:t>ніг</a:t>
            </a:r>
            <a:r>
              <a:rPr lang="ru-RU" sz="2000" dirty="0"/>
              <a:t>, </a:t>
            </a:r>
            <a:r>
              <a:rPr lang="ru-RU" sz="2000" dirty="0" err="1"/>
              <a:t>насправді</a:t>
            </a:r>
            <a:r>
              <a:rPr lang="ru-RU" sz="2000" dirty="0"/>
              <a:t> вони </a:t>
            </a:r>
            <a:r>
              <a:rPr lang="ru-RU" sz="2000" dirty="0" err="1"/>
              <a:t>охоплюють</a:t>
            </a:r>
            <a:r>
              <a:rPr lang="ru-RU" sz="2000" dirty="0"/>
              <a:t> </a:t>
            </a:r>
            <a:r>
              <a:rPr lang="ru-RU" sz="2000" dirty="0" err="1"/>
              <a:t>майже</a:t>
            </a:r>
            <a:r>
              <a:rPr lang="ru-RU" sz="2000" dirty="0"/>
              <a:t> </a:t>
            </a:r>
            <a:r>
              <a:rPr lang="ru-RU" sz="2000" dirty="0" err="1"/>
              <a:t>усі</a:t>
            </a:r>
            <a:r>
              <a:rPr lang="ru-RU" sz="2000" dirty="0"/>
              <a:t> </a:t>
            </a:r>
            <a:r>
              <a:rPr lang="ru-RU" sz="2000" dirty="0" err="1"/>
              <a:t>музичні</a:t>
            </a:r>
            <a:r>
              <a:rPr lang="ru-RU" sz="2000" dirty="0"/>
              <a:t> </a:t>
            </a:r>
            <a:r>
              <a:rPr lang="ru-RU" sz="2000" dirty="0" err="1"/>
              <a:t>темпи</a:t>
            </a:r>
            <a:r>
              <a:rPr lang="ru-RU" sz="2000" dirty="0"/>
              <a:t>.</a:t>
            </a:r>
            <a:endParaRPr lang="en-US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60848"/>
            <a:ext cx="3810000" cy="465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5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544215"/>
          </a:xfrm>
        </p:spPr>
        <p:txBody>
          <a:bodyPr>
            <a:noAutofit/>
          </a:bodyPr>
          <a:lstStyle/>
          <a:p>
            <a:r>
              <a:rPr lang="ru-RU" sz="2400" dirty="0" err="1"/>
              <a:t>Загальна</a:t>
            </a:r>
            <a:r>
              <a:rPr lang="ru-RU" sz="2400" dirty="0"/>
              <a:t> </a:t>
            </a:r>
            <a:r>
              <a:rPr lang="ru-RU" sz="2400" dirty="0" err="1"/>
              <a:t>назва</a:t>
            </a:r>
            <a:r>
              <a:rPr lang="ru-RU" sz="2400" dirty="0"/>
              <a:t> </a:t>
            </a:r>
            <a:r>
              <a:rPr lang="ru-RU" sz="2400" dirty="0" err="1"/>
              <a:t>вуличний</a:t>
            </a:r>
            <a:r>
              <a:rPr lang="ru-RU" sz="2400" dirty="0"/>
              <a:t> </a:t>
            </a:r>
            <a:r>
              <a:rPr lang="ru-RU" sz="2400" dirty="0" err="1"/>
              <a:t>танець</a:t>
            </a:r>
            <a:r>
              <a:rPr lang="ru-RU" sz="2400" dirty="0"/>
              <a:t> </a:t>
            </a:r>
            <a:r>
              <a:rPr lang="ru-RU" sz="2400" dirty="0" err="1"/>
              <a:t>обіймає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стилі</a:t>
            </a:r>
            <a:r>
              <a:rPr lang="ru-RU" sz="2400" dirty="0"/>
              <a:t> </a:t>
            </a:r>
            <a:r>
              <a:rPr lang="ru-RU" sz="2400" dirty="0" err="1"/>
              <a:t>сучасного</a:t>
            </a:r>
            <a:r>
              <a:rPr lang="ru-RU" sz="2400" dirty="0"/>
              <a:t> </a:t>
            </a:r>
            <a:r>
              <a:rPr lang="ru-RU" sz="2400" dirty="0" err="1"/>
              <a:t>танцю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розвинулися</a:t>
            </a:r>
            <a:r>
              <a:rPr lang="ru-RU" sz="2400" dirty="0"/>
              <a:t> за межами </a:t>
            </a:r>
            <a:r>
              <a:rPr lang="ru-RU" sz="2400" dirty="0" err="1"/>
              <a:t>танцювальних</a:t>
            </a:r>
            <a:r>
              <a:rPr lang="ru-RU" sz="2400" dirty="0"/>
              <a:t> </a:t>
            </a:r>
            <a:r>
              <a:rPr lang="ru-RU" sz="2400" dirty="0" err="1"/>
              <a:t>студій</a:t>
            </a:r>
            <a:r>
              <a:rPr lang="ru-RU" sz="2400" dirty="0"/>
              <a:t> та </a:t>
            </a:r>
            <a:r>
              <a:rPr lang="ru-RU" sz="2400" dirty="0" err="1"/>
              <a:t>шкіл</a:t>
            </a:r>
            <a:r>
              <a:rPr lang="ru-RU" sz="2400" dirty="0"/>
              <a:t>: на </a:t>
            </a:r>
            <a:r>
              <a:rPr lang="ru-RU" sz="2400" dirty="0" err="1"/>
              <a:t>вулицях</a:t>
            </a:r>
            <a:r>
              <a:rPr lang="ru-RU" sz="2400" dirty="0"/>
              <a:t>, </a:t>
            </a:r>
            <a:r>
              <a:rPr lang="ru-RU" sz="2400" dirty="0" err="1"/>
              <a:t>шкільних</a:t>
            </a:r>
            <a:r>
              <a:rPr lang="ru-RU" sz="2400" dirty="0"/>
              <a:t> </a:t>
            </a:r>
            <a:r>
              <a:rPr lang="ru-RU" sz="2400" dirty="0" err="1"/>
              <a:t>подвір'ях</a:t>
            </a:r>
            <a:r>
              <a:rPr lang="ru-RU" sz="2400" dirty="0"/>
              <a:t>, у </a:t>
            </a:r>
            <a:r>
              <a:rPr lang="ru-RU" sz="2400" dirty="0" err="1"/>
              <a:t>нічних</a:t>
            </a:r>
            <a:r>
              <a:rPr lang="ru-RU" sz="2400" dirty="0"/>
              <a:t> клубах. </a:t>
            </a:r>
            <a:r>
              <a:rPr lang="ru-RU" sz="2400" dirty="0" err="1"/>
              <a:t>Вуличні</a:t>
            </a:r>
            <a:r>
              <a:rPr lang="ru-RU" sz="2400" dirty="0"/>
              <a:t> </a:t>
            </a:r>
            <a:r>
              <a:rPr lang="ru-RU" sz="2400" dirty="0" err="1"/>
              <a:t>танці</a:t>
            </a:r>
            <a:r>
              <a:rPr lang="ru-RU" sz="2400" dirty="0"/>
              <a:t> часто </a:t>
            </a:r>
            <a:r>
              <a:rPr lang="ru-RU" sz="2400" dirty="0" err="1"/>
              <a:t>імпровізаційні</a:t>
            </a:r>
            <a:r>
              <a:rPr lang="ru-RU" sz="2400" dirty="0"/>
              <a:t> та </a:t>
            </a:r>
            <a:r>
              <a:rPr lang="ru-RU" sz="2400" dirty="0" err="1"/>
              <a:t>соціальні</a:t>
            </a:r>
            <a:r>
              <a:rPr lang="ru-RU" sz="2400" dirty="0"/>
              <a:t> за </a:t>
            </a:r>
            <a:r>
              <a:rPr lang="ru-RU" sz="2400" dirty="0" err="1"/>
              <a:t>своїм</a:t>
            </a:r>
            <a:r>
              <a:rPr lang="ru-RU" sz="2400" dirty="0"/>
              <a:t> </a:t>
            </a:r>
            <a:r>
              <a:rPr lang="ru-RU" sz="2400" dirty="0" err="1"/>
              <a:t>призначенням</a:t>
            </a:r>
            <a:r>
              <a:rPr lang="ru-RU" sz="2400" dirty="0"/>
              <a:t>.</a:t>
            </a:r>
            <a:endParaRPr lang="en-US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104456" cy="49685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57711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5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591550" cy="1066800"/>
          </a:xfrm>
        </p:spPr>
        <p:txBody>
          <a:bodyPr>
            <a:noAutofit/>
          </a:bodyPr>
          <a:lstStyle/>
          <a:p>
            <a:pPr algn="ctr"/>
            <a:r>
              <a:rPr lang="uk-UA" sz="8800" dirty="0" smtClean="0"/>
              <a:t>Дякую за увагу!!!!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73347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72816"/>
            <a:ext cx="5184575" cy="35283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84784"/>
            <a:ext cx="3096344" cy="4709160"/>
          </a:xfr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Підготувала: учениця </a:t>
            </a:r>
            <a:r>
              <a:rPr lang="uk-UA" dirty="0" smtClean="0"/>
              <a:t>9- </a:t>
            </a:r>
            <a:r>
              <a:rPr lang="uk-UA" dirty="0" smtClean="0"/>
              <a:t>Б </a:t>
            </a:r>
            <a:r>
              <a:rPr lang="uk-UA" dirty="0" smtClean="0"/>
              <a:t>класу</a:t>
            </a:r>
          </a:p>
          <a:p>
            <a:r>
              <a:rPr lang="uk-UA" dirty="0"/>
              <a:t> </a:t>
            </a:r>
            <a:r>
              <a:rPr lang="uk-UA" dirty="0" smtClean="0"/>
              <a:t>                    Пилипенко Тетяна</a:t>
            </a:r>
            <a:endParaRPr lang="uk-UA" dirty="0" smtClean="0"/>
          </a:p>
          <a:p>
            <a:r>
              <a:rPr lang="uk-UA" dirty="0"/>
              <a:t>Вчителю</a:t>
            </a:r>
            <a:r>
              <a:rPr lang="uk-UA" dirty="0" smtClean="0"/>
              <a:t>:  </a:t>
            </a:r>
            <a:r>
              <a:rPr lang="uk-UA" dirty="0" err="1" smtClean="0"/>
              <a:t>Новіковій</a:t>
            </a:r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       </a:t>
            </a:r>
            <a:r>
              <a:rPr lang="uk-UA" dirty="0" smtClean="0"/>
              <a:t>Надії Валентинівні</a:t>
            </a:r>
            <a:endParaRPr lang="uk-UA" dirty="0" smtClean="0"/>
          </a:p>
          <a:p>
            <a:r>
              <a:rPr lang="uk-U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5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0"/>
            <a:ext cx="8546152" cy="16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2400" dirty="0" smtClean="0">
                <a:solidFill>
                  <a:srgbClr val="00B050"/>
                </a:solidFill>
              </a:rPr>
              <a:t>Танець</a:t>
            </a:r>
            <a:r>
              <a:rPr lang="vi-VN" sz="2400" dirty="0">
                <a:solidFill>
                  <a:srgbClr val="00B050"/>
                </a:solidFill>
              </a:rPr>
              <a:t>, танок — вид мистецтва, де художні образи створюються засобами пластичних рухів людського тіла. В танці відображається емоційно-образний зміст музичних творів.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01" y="1484784"/>
            <a:ext cx="565219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08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4664"/>
            <a:ext cx="3888431" cy="6192688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512" y="116632"/>
            <a:ext cx="3096344" cy="6131768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rgbClr val="002060"/>
                </a:solidFill>
              </a:rPr>
              <a:t>Танець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існував</a:t>
            </a:r>
            <a:r>
              <a:rPr lang="ru-RU" sz="2800" dirty="0">
                <a:solidFill>
                  <a:srgbClr val="002060"/>
                </a:solidFill>
              </a:rPr>
              <a:t> та </a:t>
            </a:r>
            <a:r>
              <a:rPr lang="ru-RU" sz="2800" dirty="0" err="1">
                <a:solidFill>
                  <a:srgbClr val="002060"/>
                </a:solidFill>
              </a:rPr>
              <a:t>існує</a:t>
            </a:r>
            <a:r>
              <a:rPr lang="ru-RU" sz="2800" dirty="0">
                <a:solidFill>
                  <a:srgbClr val="002060"/>
                </a:solidFill>
              </a:rPr>
              <a:t> в </a:t>
            </a:r>
            <a:r>
              <a:rPr lang="ru-RU" sz="2800" dirty="0" err="1">
                <a:solidFill>
                  <a:srgbClr val="002060"/>
                </a:solidFill>
              </a:rPr>
              <a:t>культурних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традиціях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всього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людства</a:t>
            </a:r>
            <a:r>
              <a:rPr lang="ru-RU" sz="2800" dirty="0">
                <a:solidFill>
                  <a:srgbClr val="002060"/>
                </a:solidFill>
              </a:rPr>
              <a:t> й </a:t>
            </a:r>
            <a:r>
              <a:rPr lang="ru-RU" sz="2800" dirty="0" err="1">
                <a:solidFill>
                  <a:srgbClr val="002060"/>
                </a:solidFill>
              </a:rPr>
              <a:t>людських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спільнот</a:t>
            </a:r>
            <a:r>
              <a:rPr lang="ru-RU" sz="2800" dirty="0">
                <a:solidFill>
                  <a:srgbClr val="002060"/>
                </a:solidFill>
              </a:rPr>
              <a:t>. За </a:t>
            </a:r>
            <a:r>
              <a:rPr lang="ru-RU" sz="2800" dirty="0" err="1">
                <a:solidFill>
                  <a:srgbClr val="002060"/>
                </a:solidFill>
              </a:rPr>
              <a:t>довгу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історію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людства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танець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змінювався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відображаючи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культурний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розвиток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  <a:r>
              <a:rPr lang="ru-RU" sz="2800" dirty="0" err="1">
                <a:solidFill>
                  <a:srgbClr val="002060"/>
                </a:solidFill>
              </a:rPr>
              <a:t>Існує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дуже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багато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видів</a:t>
            </a:r>
            <a:r>
              <a:rPr lang="ru-RU" sz="2800" dirty="0">
                <a:solidFill>
                  <a:srgbClr val="002060"/>
                </a:solidFill>
              </a:rPr>
              <a:t> і форм </a:t>
            </a:r>
            <a:r>
              <a:rPr lang="ru-RU" sz="2800" dirty="0" err="1">
                <a:solidFill>
                  <a:srgbClr val="002060"/>
                </a:solidFill>
              </a:rPr>
              <a:t>танцю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2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24744"/>
            <a:ext cx="5400599" cy="48245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3096344" cy="6059760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rgbClr val="FFC000"/>
                </a:solidFill>
              </a:rPr>
              <a:t>Народний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танець</a:t>
            </a:r>
            <a:r>
              <a:rPr lang="ru-RU" sz="2800" dirty="0">
                <a:solidFill>
                  <a:srgbClr val="FFC000"/>
                </a:solidFill>
              </a:rPr>
              <a:t> — </a:t>
            </a:r>
            <a:r>
              <a:rPr lang="ru-RU" sz="2800" dirty="0" err="1">
                <a:solidFill>
                  <a:srgbClr val="FFC000"/>
                </a:solidFill>
              </a:rPr>
              <a:t>яскраве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вираження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менталітету</a:t>
            </a:r>
            <a:r>
              <a:rPr lang="ru-RU" sz="2800" dirty="0">
                <a:solidFill>
                  <a:srgbClr val="FFC000"/>
                </a:solidFill>
              </a:rPr>
              <a:t> і </a:t>
            </a:r>
            <a:r>
              <a:rPr lang="ru-RU" sz="2800" dirty="0" err="1">
                <a:solidFill>
                  <a:srgbClr val="FFC000"/>
                </a:solidFill>
              </a:rPr>
              <a:t>творчості</a:t>
            </a:r>
            <a:r>
              <a:rPr lang="ru-RU" sz="2800" dirty="0">
                <a:solidFill>
                  <a:srgbClr val="FFC000"/>
                </a:solidFill>
              </a:rPr>
              <a:t> кожного народу, </a:t>
            </a:r>
            <a:r>
              <a:rPr lang="ru-RU" sz="2800" dirty="0" err="1">
                <a:solidFill>
                  <a:srgbClr val="FFC000"/>
                </a:solidFill>
              </a:rPr>
              <a:t>віддзеркалення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традицій</a:t>
            </a:r>
            <a:r>
              <a:rPr lang="ru-RU" sz="2800" dirty="0">
                <a:solidFill>
                  <a:srgbClr val="FFC000"/>
                </a:solidFill>
              </a:rPr>
              <a:t>, </a:t>
            </a:r>
            <a:r>
              <a:rPr lang="ru-RU" sz="2800" dirty="0" err="1">
                <a:solidFill>
                  <a:srgbClr val="FFC000"/>
                </a:solidFill>
              </a:rPr>
              <a:t>хореографічної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мови</a:t>
            </a:r>
            <a:r>
              <a:rPr lang="ru-RU" sz="2800" dirty="0">
                <a:solidFill>
                  <a:srgbClr val="FFC000"/>
                </a:solidFill>
              </a:rPr>
              <a:t>, </a:t>
            </a:r>
            <a:r>
              <a:rPr lang="ru-RU" sz="2800" dirty="0" err="1">
                <a:solidFill>
                  <a:srgbClr val="FFC000"/>
                </a:solidFill>
              </a:rPr>
              <a:t>пластичної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виразності</a:t>
            </a:r>
            <a:r>
              <a:rPr lang="ru-RU" sz="2800" dirty="0">
                <a:solidFill>
                  <a:srgbClr val="FFC000"/>
                </a:solidFill>
              </a:rPr>
              <a:t> у </a:t>
            </a:r>
            <a:r>
              <a:rPr lang="ru-RU" sz="2800" dirty="0" err="1">
                <a:solidFill>
                  <a:srgbClr val="FFC000"/>
                </a:solidFill>
              </a:rPr>
              <a:t>співвідношенні</a:t>
            </a:r>
            <a:r>
              <a:rPr lang="ru-RU" sz="2800" dirty="0">
                <a:solidFill>
                  <a:srgbClr val="FFC000"/>
                </a:solidFill>
              </a:rPr>
              <a:t> з </a:t>
            </a:r>
            <a:r>
              <a:rPr lang="ru-RU" sz="2800" dirty="0" err="1">
                <a:solidFill>
                  <a:srgbClr val="FFC000"/>
                </a:solidFill>
              </a:rPr>
              <a:t>музикою</a:t>
            </a:r>
            <a:r>
              <a:rPr lang="ru-RU" sz="2800" dirty="0">
                <a:solidFill>
                  <a:srgbClr val="FFC000"/>
                </a:solidFill>
              </a:rPr>
              <a:t>.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58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12776"/>
            <a:ext cx="5544616" cy="46805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6224" y="332656"/>
            <a:ext cx="2834640" cy="5915744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rgbClr val="00B050"/>
                </a:solidFill>
              </a:rPr>
              <a:t>Класичний</a:t>
            </a:r>
            <a:r>
              <a:rPr lang="ru-RU" sz="3200" dirty="0">
                <a:solidFill>
                  <a:srgbClr val="00B050"/>
                </a:solidFill>
              </a:rPr>
              <a:t> </a:t>
            </a:r>
            <a:r>
              <a:rPr lang="ru-RU" sz="3200" dirty="0" err="1">
                <a:solidFill>
                  <a:srgbClr val="00B050"/>
                </a:solidFill>
              </a:rPr>
              <a:t>танець</a:t>
            </a:r>
            <a:r>
              <a:rPr lang="ru-RU" sz="3200" dirty="0">
                <a:solidFill>
                  <a:srgbClr val="00B050"/>
                </a:solidFill>
              </a:rPr>
              <a:t> є основою </a:t>
            </a:r>
            <a:r>
              <a:rPr lang="ru-RU" sz="3200" dirty="0" err="1">
                <a:solidFill>
                  <a:srgbClr val="00B050"/>
                </a:solidFill>
              </a:rPr>
              <a:t>мистецтва</a:t>
            </a:r>
            <a:r>
              <a:rPr lang="ru-RU" sz="3200" dirty="0">
                <a:solidFill>
                  <a:srgbClr val="00B050"/>
                </a:solidFill>
              </a:rPr>
              <a:t> балету, </a:t>
            </a:r>
            <a:r>
              <a:rPr lang="ru-RU" sz="3200" dirty="0" err="1">
                <a:solidFill>
                  <a:srgbClr val="00B050"/>
                </a:solidFill>
              </a:rPr>
              <a:t>започаткованого</a:t>
            </a:r>
            <a:r>
              <a:rPr lang="ru-RU" sz="3200" dirty="0">
                <a:solidFill>
                  <a:srgbClr val="00B050"/>
                </a:solidFill>
              </a:rPr>
              <a:t> </a:t>
            </a:r>
            <a:r>
              <a:rPr lang="ru-RU" sz="3200" dirty="0" err="1">
                <a:solidFill>
                  <a:srgbClr val="00B050"/>
                </a:solidFill>
              </a:rPr>
              <a:t>наприкінці</a:t>
            </a:r>
            <a:r>
              <a:rPr lang="ru-RU" sz="3200" dirty="0">
                <a:solidFill>
                  <a:srgbClr val="00B050"/>
                </a:solidFill>
              </a:rPr>
              <a:t> XVI </a:t>
            </a:r>
            <a:r>
              <a:rPr lang="ru-RU" sz="3200" dirty="0" err="1">
                <a:solidFill>
                  <a:srgbClr val="00B050"/>
                </a:solidFill>
              </a:rPr>
              <a:t>століття</a:t>
            </a:r>
            <a:r>
              <a:rPr lang="ru-RU" sz="3200" dirty="0">
                <a:solidFill>
                  <a:srgbClr val="00B050"/>
                </a:solidFill>
              </a:rPr>
              <a:t>, і </a:t>
            </a:r>
            <a:r>
              <a:rPr lang="ru-RU" sz="3200" dirty="0" err="1">
                <a:solidFill>
                  <a:srgbClr val="00B050"/>
                </a:solidFill>
              </a:rPr>
              <a:t>вимагає</a:t>
            </a:r>
            <a:r>
              <a:rPr lang="ru-RU" sz="3200" dirty="0">
                <a:solidFill>
                  <a:srgbClr val="00B050"/>
                </a:solidFill>
              </a:rPr>
              <a:t> </a:t>
            </a:r>
            <a:r>
              <a:rPr lang="ru-RU" sz="3200" dirty="0" err="1">
                <a:solidFill>
                  <a:srgbClr val="00B050"/>
                </a:solidFill>
              </a:rPr>
              <a:t>спеціальної</a:t>
            </a:r>
            <a:r>
              <a:rPr lang="ru-RU" sz="3200" dirty="0">
                <a:solidFill>
                  <a:srgbClr val="00B050"/>
                </a:solidFill>
              </a:rPr>
              <a:t> </a:t>
            </a:r>
            <a:r>
              <a:rPr lang="ru-RU" sz="3200" dirty="0" err="1">
                <a:solidFill>
                  <a:srgbClr val="00B050"/>
                </a:solidFill>
              </a:rPr>
              <a:t>підготовки</a:t>
            </a:r>
            <a:r>
              <a:rPr lang="ru-RU" sz="3200" dirty="0">
                <a:solidFill>
                  <a:srgbClr val="00B050"/>
                </a:solidFill>
              </a:rPr>
              <a:t>.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90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1268760"/>
            <a:ext cx="5472608" cy="453650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6224" y="260648"/>
            <a:ext cx="2834640" cy="5987752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rgbClr val="00B0F0"/>
                </a:solidFill>
              </a:rPr>
              <a:t>Естрадний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танець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має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власну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специфіку</a:t>
            </a:r>
            <a:r>
              <a:rPr lang="ru-RU" sz="3200" dirty="0">
                <a:solidFill>
                  <a:srgbClr val="00B0F0"/>
                </a:solidFill>
              </a:rPr>
              <a:t> та </a:t>
            </a:r>
            <a:r>
              <a:rPr lang="ru-RU" sz="3200" dirty="0" err="1">
                <a:solidFill>
                  <a:srgbClr val="00B0F0"/>
                </a:solidFill>
              </a:rPr>
              <a:t>підпорядкований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завданням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підтримки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виступу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певного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естрадного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співака</a:t>
            </a:r>
            <a:r>
              <a:rPr lang="ru-RU" sz="3200" dirty="0">
                <a:solidFill>
                  <a:srgbClr val="00B0F0"/>
                </a:solidFill>
              </a:rPr>
              <a:t>.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6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2656"/>
            <a:ext cx="4176464" cy="62646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6224" y="332656"/>
            <a:ext cx="2834640" cy="591574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9DC"/>
                </a:solidFill>
              </a:rPr>
              <a:t>За </a:t>
            </a:r>
            <a:r>
              <a:rPr lang="ru-RU" sz="2400" dirty="0" err="1">
                <a:solidFill>
                  <a:srgbClr val="FF09DC"/>
                </a:solidFill>
              </a:rPr>
              <a:t>кількістю</a:t>
            </a:r>
            <a:r>
              <a:rPr lang="ru-RU" sz="2400" dirty="0">
                <a:solidFill>
                  <a:srgbClr val="FF09DC"/>
                </a:solidFill>
              </a:rPr>
              <a:t> </a:t>
            </a:r>
            <a:r>
              <a:rPr lang="ru-RU" sz="2400" dirty="0" err="1">
                <a:solidFill>
                  <a:srgbClr val="FF09DC"/>
                </a:solidFill>
              </a:rPr>
              <a:t>учасників</a:t>
            </a:r>
            <a:r>
              <a:rPr lang="ru-RU" sz="2400" dirty="0">
                <a:solidFill>
                  <a:srgbClr val="FF09DC"/>
                </a:solidFill>
              </a:rPr>
              <a:t> </a:t>
            </a:r>
            <a:r>
              <a:rPr lang="ru-RU" sz="2400" dirty="0" err="1">
                <a:solidFill>
                  <a:srgbClr val="FF09DC"/>
                </a:solidFill>
              </a:rPr>
              <a:t>танці</a:t>
            </a:r>
            <a:r>
              <a:rPr lang="ru-RU" sz="2400" dirty="0">
                <a:solidFill>
                  <a:srgbClr val="FF09DC"/>
                </a:solidFill>
              </a:rPr>
              <a:t> </a:t>
            </a:r>
            <a:r>
              <a:rPr lang="ru-RU" sz="2400" dirty="0" err="1">
                <a:solidFill>
                  <a:srgbClr val="FF09DC"/>
                </a:solidFill>
              </a:rPr>
              <a:t>поділяються</a:t>
            </a:r>
            <a:r>
              <a:rPr lang="ru-RU" sz="2400" dirty="0">
                <a:solidFill>
                  <a:srgbClr val="FF09DC"/>
                </a:solidFill>
              </a:rPr>
              <a:t> на </a:t>
            </a:r>
            <a:r>
              <a:rPr lang="ru-RU" sz="2400" dirty="0" err="1">
                <a:solidFill>
                  <a:srgbClr val="FF09DC"/>
                </a:solidFill>
              </a:rPr>
              <a:t>сольні</a:t>
            </a:r>
            <a:r>
              <a:rPr lang="ru-RU" sz="2400" dirty="0">
                <a:solidFill>
                  <a:srgbClr val="FF09DC"/>
                </a:solidFill>
              </a:rPr>
              <a:t> </a:t>
            </a:r>
            <a:r>
              <a:rPr lang="ru-RU" sz="2400" dirty="0" err="1">
                <a:solidFill>
                  <a:srgbClr val="FF09DC"/>
                </a:solidFill>
              </a:rPr>
              <a:t>танці</a:t>
            </a:r>
            <a:r>
              <a:rPr lang="ru-RU" sz="2400" dirty="0">
                <a:solidFill>
                  <a:srgbClr val="FF09DC"/>
                </a:solidFill>
              </a:rPr>
              <a:t>, </a:t>
            </a:r>
            <a:r>
              <a:rPr lang="ru-RU" sz="2400" dirty="0" err="1">
                <a:solidFill>
                  <a:srgbClr val="FF09DC"/>
                </a:solidFill>
              </a:rPr>
              <a:t>парні</a:t>
            </a:r>
            <a:r>
              <a:rPr lang="ru-RU" sz="2400" dirty="0">
                <a:solidFill>
                  <a:srgbClr val="FF09DC"/>
                </a:solidFill>
              </a:rPr>
              <a:t> </a:t>
            </a:r>
            <a:r>
              <a:rPr lang="ru-RU" sz="2400" dirty="0" err="1">
                <a:solidFill>
                  <a:srgbClr val="FF09DC"/>
                </a:solidFill>
              </a:rPr>
              <a:t>танці</a:t>
            </a:r>
            <a:r>
              <a:rPr lang="ru-RU" sz="2400" dirty="0">
                <a:solidFill>
                  <a:srgbClr val="FF09DC"/>
                </a:solidFill>
              </a:rPr>
              <a:t> та </a:t>
            </a:r>
            <a:r>
              <a:rPr lang="ru-RU" sz="2400" dirty="0" err="1">
                <a:solidFill>
                  <a:srgbClr val="FF09DC"/>
                </a:solidFill>
              </a:rPr>
              <a:t>групові</a:t>
            </a:r>
            <a:r>
              <a:rPr lang="ru-RU" sz="2400" dirty="0">
                <a:solidFill>
                  <a:srgbClr val="FF09DC"/>
                </a:solidFill>
              </a:rPr>
              <a:t> </a:t>
            </a:r>
            <a:r>
              <a:rPr lang="ru-RU" sz="2400" dirty="0" err="1">
                <a:solidFill>
                  <a:srgbClr val="FF09DC"/>
                </a:solidFill>
              </a:rPr>
              <a:t>танці</a:t>
            </a:r>
            <a:r>
              <a:rPr lang="ru-RU" sz="2400" dirty="0">
                <a:solidFill>
                  <a:srgbClr val="FF09DC"/>
                </a:solidFill>
              </a:rPr>
              <a:t>.</a:t>
            </a:r>
          </a:p>
          <a:p>
            <a:endParaRPr lang="ru-RU" sz="2400" dirty="0">
              <a:solidFill>
                <a:srgbClr val="FF09DC"/>
              </a:solidFill>
            </a:endParaRPr>
          </a:p>
          <a:p>
            <a:r>
              <a:rPr lang="ru-RU" sz="2400" dirty="0">
                <a:solidFill>
                  <a:srgbClr val="FF09DC"/>
                </a:solidFill>
              </a:rPr>
              <a:t>За </a:t>
            </a:r>
            <a:r>
              <a:rPr lang="ru-RU" sz="2400" dirty="0" err="1">
                <a:solidFill>
                  <a:srgbClr val="FF09DC"/>
                </a:solidFill>
              </a:rPr>
              <a:t>призначенням</a:t>
            </a:r>
            <a:r>
              <a:rPr lang="ru-RU" sz="2400" dirty="0">
                <a:solidFill>
                  <a:srgbClr val="FF09DC"/>
                </a:solidFill>
              </a:rPr>
              <a:t> </a:t>
            </a:r>
            <a:r>
              <a:rPr lang="ru-RU" sz="2400" dirty="0" err="1">
                <a:solidFill>
                  <a:srgbClr val="FF09DC"/>
                </a:solidFill>
              </a:rPr>
              <a:t>танці</a:t>
            </a:r>
            <a:r>
              <a:rPr lang="ru-RU" sz="2400" dirty="0">
                <a:solidFill>
                  <a:srgbClr val="FF09DC"/>
                </a:solidFill>
              </a:rPr>
              <a:t> </a:t>
            </a:r>
            <a:r>
              <a:rPr lang="ru-RU" sz="2400" dirty="0" err="1">
                <a:solidFill>
                  <a:srgbClr val="FF09DC"/>
                </a:solidFill>
              </a:rPr>
              <a:t>поділяються</a:t>
            </a:r>
            <a:r>
              <a:rPr lang="ru-RU" sz="2400" dirty="0">
                <a:solidFill>
                  <a:srgbClr val="FF09DC"/>
                </a:solidFill>
              </a:rPr>
              <a:t> на </a:t>
            </a:r>
            <a:r>
              <a:rPr lang="ru-RU" sz="2400" dirty="0" err="1">
                <a:solidFill>
                  <a:srgbClr val="FF09DC"/>
                </a:solidFill>
              </a:rPr>
              <a:t>соціальні</a:t>
            </a:r>
            <a:r>
              <a:rPr lang="ru-RU" sz="2400" dirty="0">
                <a:solidFill>
                  <a:srgbClr val="FF09DC"/>
                </a:solidFill>
              </a:rPr>
              <a:t>, </a:t>
            </a:r>
            <a:r>
              <a:rPr lang="ru-RU" sz="2400" dirty="0" err="1">
                <a:solidFill>
                  <a:srgbClr val="FF09DC"/>
                </a:solidFill>
              </a:rPr>
              <a:t>обрядові</a:t>
            </a:r>
            <a:r>
              <a:rPr lang="ru-RU" sz="2400" dirty="0">
                <a:solidFill>
                  <a:srgbClr val="FF09DC"/>
                </a:solidFill>
              </a:rPr>
              <a:t>, </a:t>
            </a:r>
            <a:r>
              <a:rPr lang="ru-RU" sz="2400" dirty="0" err="1">
                <a:solidFill>
                  <a:srgbClr val="FF09DC"/>
                </a:solidFill>
              </a:rPr>
              <a:t>сценічні</a:t>
            </a:r>
            <a:r>
              <a:rPr lang="ru-RU" sz="2400" dirty="0">
                <a:solidFill>
                  <a:srgbClr val="FF09DC"/>
                </a:solidFill>
              </a:rPr>
              <a:t>, </a:t>
            </a:r>
            <a:r>
              <a:rPr lang="ru-RU" sz="2400" dirty="0" err="1">
                <a:solidFill>
                  <a:srgbClr val="FF09DC"/>
                </a:solidFill>
              </a:rPr>
              <a:t>еротичні</a:t>
            </a:r>
            <a:r>
              <a:rPr lang="ru-RU" sz="2400" dirty="0">
                <a:solidFill>
                  <a:srgbClr val="FF09DC"/>
                </a:solidFill>
              </a:rPr>
              <a:t> </a:t>
            </a:r>
            <a:r>
              <a:rPr lang="ru-RU" sz="2400" dirty="0" err="1">
                <a:solidFill>
                  <a:srgbClr val="FF09DC"/>
                </a:solidFill>
              </a:rPr>
              <a:t>тощо</a:t>
            </a:r>
            <a:r>
              <a:rPr lang="ru-RU" sz="2400" dirty="0">
                <a:solidFill>
                  <a:srgbClr val="FF09DC"/>
                </a:solidFill>
              </a:rPr>
              <a:t>.</a:t>
            </a:r>
          </a:p>
          <a:p>
            <a:endParaRPr lang="ru-RU" sz="2400" dirty="0">
              <a:solidFill>
                <a:srgbClr val="FF09DC"/>
              </a:solidFill>
            </a:endParaRPr>
          </a:p>
          <a:p>
            <a:r>
              <a:rPr lang="ru-RU" sz="2400" dirty="0">
                <a:solidFill>
                  <a:srgbClr val="FF09DC"/>
                </a:solidFill>
              </a:rPr>
              <a:t>Музою </a:t>
            </a:r>
            <a:r>
              <a:rPr lang="ru-RU" sz="2400" dirty="0" err="1">
                <a:solidFill>
                  <a:srgbClr val="FF09DC"/>
                </a:solidFill>
              </a:rPr>
              <a:t>танцю</a:t>
            </a:r>
            <a:r>
              <a:rPr lang="ru-RU" sz="2400" dirty="0">
                <a:solidFill>
                  <a:srgbClr val="FF09DC"/>
                </a:solidFill>
              </a:rPr>
              <a:t> </a:t>
            </a:r>
            <a:r>
              <a:rPr lang="ru-RU" sz="2400" dirty="0" err="1">
                <a:solidFill>
                  <a:srgbClr val="FF09DC"/>
                </a:solidFill>
              </a:rPr>
              <a:t>була</a:t>
            </a:r>
            <a:r>
              <a:rPr lang="ru-RU" sz="2400" dirty="0">
                <a:solidFill>
                  <a:srgbClr val="FF09DC"/>
                </a:solidFill>
              </a:rPr>
              <a:t> </a:t>
            </a:r>
            <a:r>
              <a:rPr lang="ru-RU" sz="2400" dirty="0" err="1">
                <a:solidFill>
                  <a:srgbClr val="FF09DC"/>
                </a:solidFill>
              </a:rPr>
              <a:t>Терпсіхора</a:t>
            </a:r>
            <a:r>
              <a:rPr lang="ru-RU" sz="2400" dirty="0">
                <a:solidFill>
                  <a:srgbClr val="FF09DC"/>
                </a:solidFill>
              </a:rPr>
              <a:t>.</a:t>
            </a:r>
            <a:endParaRPr lang="en-US" sz="2400" dirty="0">
              <a:solidFill>
                <a:srgbClr val="FF09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53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>
                <a:solidFill>
                  <a:srgbClr val="0070C0"/>
                </a:solidFill>
              </a:rPr>
              <a:t>Танець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здебільшого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виконується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під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музику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або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спів</a:t>
            </a:r>
            <a:r>
              <a:rPr lang="ru-RU" sz="2800" dirty="0">
                <a:solidFill>
                  <a:srgbClr val="0070C0"/>
                </a:solidFill>
              </a:rPr>
              <a:t>, і </a:t>
            </a:r>
            <a:r>
              <a:rPr lang="ru-RU" sz="2800" dirty="0" err="1">
                <a:solidFill>
                  <a:srgbClr val="0070C0"/>
                </a:solidFill>
              </a:rPr>
              <a:t>розвиток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різних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видів</a:t>
            </a:r>
            <a:r>
              <a:rPr lang="ru-RU" sz="2800" dirty="0">
                <a:solidFill>
                  <a:srgbClr val="0070C0"/>
                </a:solidFill>
              </a:rPr>
              <a:t> і </a:t>
            </a:r>
            <a:r>
              <a:rPr lang="ru-RU" sz="2800" dirty="0" err="1">
                <a:solidFill>
                  <a:srgbClr val="0070C0"/>
                </a:solidFill>
              </a:rPr>
              <a:t>напрямків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танцю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відбувався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водночас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із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розвитком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відповідних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музичних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жанрів</a:t>
            </a:r>
            <a:r>
              <a:rPr lang="ru-RU" sz="2800" dirty="0">
                <a:solidFill>
                  <a:srgbClr val="0070C0"/>
                </a:solidFill>
              </a:rPr>
              <a:t> та </a:t>
            </a:r>
            <a:r>
              <a:rPr lang="ru-RU" sz="2800" dirty="0" err="1">
                <a:solidFill>
                  <a:srgbClr val="0070C0"/>
                </a:solidFill>
              </a:rPr>
              <a:t>музичних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стилів</a:t>
            </a:r>
            <a:r>
              <a:rPr lang="ru-RU" sz="2800" dirty="0">
                <a:solidFill>
                  <a:srgbClr val="0070C0"/>
                </a:solidFill>
              </a:rPr>
              <a:t>. Для </a:t>
            </a:r>
            <a:r>
              <a:rPr lang="ru-RU" sz="2800" dirty="0" err="1">
                <a:solidFill>
                  <a:srgbClr val="0070C0"/>
                </a:solidFill>
              </a:rPr>
              <a:t>танцювальної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музики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здебільшого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характерний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чіткий</a:t>
            </a:r>
            <a:r>
              <a:rPr lang="ru-RU" sz="2800" dirty="0">
                <a:solidFill>
                  <a:srgbClr val="0070C0"/>
                </a:solidFill>
              </a:rPr>
              <a:t> ритм. </a:t>
            </a:r>
            <a:r>
              <a:rPr lang="ru-RU" sz="2800" dirty="0" err="1">
                <a:solidFill>
                  <a:srgbClr val="0070C0"/>
                </a:solidFill>
              </a:rPr>
              <a:t>Іноді</a:t>
            </a:r>
            <a:r>
              <a:rPr lang="ru-RU" sz="2800" dirty="0">
                <a:solidFill>
                  <a:srgbClr val="0070C0"/>
                </a:solidFill>
              </a:rPr>
              <a:t>, як у </a:t>
            </a:r>
            <a:r>
              <a:rPr lang="ru-RU" sz="2800" dirty="0" err="1">
                <a:solidFill>
                  <a:srgbClr val="0070C0"/>
                </a:solidFill>
              </a:rPr>
              <a:t>випадку</a:t>
            </a:r>
            <a:r>
              <a:rPr lang="ru-RU" sz="2800" dirty="0">
                <a:solidFill>
                  <a:srgbClr val="0070C0"/>
                </a:solidFill>
              </a:rPr>
              <a:t> степу </a:t>
            </a:r>
            <a:r>
              <a:rPr lang="ru-RU" sz="2800" dirty="0" err="1">
                <a:solidFill>
                  <a:srgbClr val="0070C0"/>
                </a:solidFill>
              </a:rPr>
              <a:t>чи</a:t>
            </a:r>
            <a:r>
              <a:rPr lang="ru-RU" sz="2800" dirty="0">
                <a:solidFill>
                  <a:srgbClr val="0070C0"/>
                </a:solidFill>
              </a:rPr>
              <a:t> фламенко, </a:t>
            </a:r>
            <a:r>
              <a:rPr lang="ru-RU" sz="2800" dirty="0" err="1">
                <a:solidFill>
                  <a:srgbClr val="0070C0"/>
                </a:solidFill>
              </a:rPr>
              <a:t>танцюрист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або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танцюристи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самі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створюють</a:t>
            </a:r>
            <a:r>
              <a:rPr lang="ru-RU" sz="2800" dirty="0">
                <a:solidFill>
                  <a:srgbClr val="0070C0"/>
                </a:solidFill>
              </a:rPr>
              <a:t> для себе </a:t>
            </a:r>
            <a:r>
              <a:rPr lang="ru-RU" sz="2800" dirty="0" err="1">
                <a:solidFill>
                  <a:srgbClr val="0070C0"/>
                </a:solidFill>
              </a:rPr>
              <a:t>музичний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супровід</a:t>
            </a:r>
            <a:r>
              <a:rPr lang="ru-RU" sz="2800" dirty="0">
                <a:solidFill>
                  <a:srgbClr val="0070C0"/>
                </a:solidFill>
              </a:rPr>
              <a:t>, </a:t>
            </a:r>
            <a:r>
              <a:rPr lang="ru-RU" sz="2800" dirty="0" err="1">
                <a:solidFill>
                  <a:srgbClr val="0070C0"/>
                </a:solidFill>
              </a:rPr>
              <a:t>відбиваючи</a:t>
            </a:r>
            <a:r>
              <a:rPr lang="ru-RU" sz="2800" dirty="0">
                <a:solidFill>
                  <a:srgbClr val="0070C0"/>
                </a:solidFill>
              </a:rPr>
              <a:t> ритм </a:t>
            </a:r>
            <a:r>
              <a:rPr lang="ru-RU" sz="2800" dirty="0" err="1">
                <a:solidFill>
                  <a:srgbClr val="0070C0"/>
                </a:solidFill>
              </a:rPr>
              <a:t>підборами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або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використовуючи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додаткові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засоби</a:t>
            </a:r>
            <a:r>
              <a:rPr lang="ru-RU" sz="2800" dirty="0">
                <a:solidFill>
                  <a:srgbClr val="0070C0"/>
                </a:solidFill>
              </a:rPr>
              <a:t> на </a:t>
            </a:r>
            <a:r>
              <a:rPr lang="ru-RU" sz="2800" dirty="0" err="1">
                <a:solidFill>
                  <a:srgbClr val="0070C0"/>
                </a:solidFill>
              </a:rPr>
              <a:t>зразок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кастаньєт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чи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маракасів</a:t>
            </a:r>
            <a:r>
              <a:rPr lang="ru-RU" sz="2800" dirty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0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4176464" cy="554461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2736"/>
            <a:ext cx="4306028" cy="554461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23528" y="404664"/>
            <a:ext cx="4248150" cy="5095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Фламенко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5"/>
          </p:nvPr>
        </p:nvSpPr>
        <p:spPr>
          <a:xfrm>
            <a:off x="4712797" y="397902"/>
            <a:ext cx="4248150" cy="509587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rgbClr val="00B050"/>
                </a:solidFill>
              </a:rPr>
              <a:t>Степ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04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762</TotalTime>
  <Words>471</Words>
  <Application>Microsoft Office PowerPoint</Application>
  <PresentationFormat>Экран (4:3)</PresentationFormat>
  <Paragraphs>38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Soho</vt:lpstr>
      <vt:lpstr>Хореографія- вид сценічного мистецтва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Танець споконвіку допомагав спілкуванню людей: весело проводити час з друзями, а молоді - знайомитися та зустрічатися: на сільських майданах, на балах, на вечірках, у клубах, на дансингах, дискотеках та в нічних клубах. Спілкуванню служать здебільшого парні танці, що виникли насамперед із цією метою.</vt:lpstr>
      <vt:lpstr>Дискотека</vt:lpstr>
      <vt:lpstr>Історичними танцями називають здебільшого європейські танці, популярні в певну епоху на балах знаті. Багато з цих танців виросли з народних, однак набрали вишуканого культурного стилю. Популярні історичні танці змінювалися з епохами. До них належать павана, гальярда, контрданс, менует, мазурка, полонез, кадриль та інші.</vt:lpstr>
      <vt:lpstr>Презентация PowerPoint</vt:lpstr>
      <vt:lpstr>Бальні танці - різновид танців із партнером, які танцюють як для задоволення на балах та вечірках, так і на танцювальних змаганнях.  До програми міжнародних спортивних змагань входять десять танців, розділених на дві програми - стандартну і латиноамериканську.</vt:lpstr>
      <vt:lpstr>Презентация PowerPoint</vt:lpstr>
      <vt:lpstr>Свінгові танці увійшли в моду в 20-х роках 20 ст. разом із музикою в стилі свінг, однак своїм корінням вони завдячують танцям американців африканського походження, що танцювалися на плантаціях США ще в 19 ст. Помилково вважається, що для цих танців характерний високий темп та швидка робота ніг, насправді вони охоплюють майже усі музичні темпи.</vt:lpstr>
      <vt:lpstr>Загальна назва вуличний танець обіймає всі стилі сучасного танцю, що розвинулися за межами танцювальних студій та шкіл: на вулицях, шкільних подвір'ях, у нічних клубах. Вуличні танці часто імпровізаційні та соціальні за своїм призначенням.</vt:lpstr>
      <vt:lpstr>Дякую за увагу!!!!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танЦІ НАРОДІВ СВІТУ</dc:title>
  <dc:creator>Таня</dc:creator>
  <cp:lastModifiedBy>Таня</cp:lastModifiedBy>
  <cp:revision>9</cp:revision>
  <dcterms:created xsi:type="dcterms:W3CDTF">2014-11-18T17:48:55Z</dcterms:created>
  <dcterms:modified xsi:type="dcterms:W3CDTF">2014-11-27T05:37:40Z</dcterms:modified>
</cp:coreProperties>
</file>