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7772400" cy="1374775"/>
          </a:xfrm>
        </p:spPr>
        <p:txBody>
          <a:bodyPr>
            <a:normAutofit fontScale="90000"/>
          </a:bodyPr>
          <a:lstStyle/>
          <a:p>
            <a:r>
              <a:rPr lang="uk-UA" sz="5300" dirty="0" smtClean="0"/>
              <a:t>Йоганн Себастьян Бах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724400" cy="620236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Йоганн</a:t>
            </a:r>
            <a:r>
              <a:rPr lang="ru-RU" sz="2000" dirty="0" smtClean="0"/>
              <a:t> Себастьян Бах 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 в маленькому </a:t>
            </a:r>
            <a:r>
              <a:rPr lang="ru-RU" sz="2000" dirty="0" err="1" smtClean="0"/>
              <a:t>містечку</a:t>
            </a:r>
            <a:r>
              <a:rPr lang="ru-RU" sz="2000" dirty="0" smtClean="0"/>
              <a:t> </a:t>
            </a:r>
            <a:r>
              <a:rPr lang="ru-RU" sz="2000" dirty="0" err="1" smtClean="0"/>
              <a:t>Айзенах</a:t>
            </a:r>
            <a:r>
              <a:rPr lang="ru-RU" sz="2000" dirty="0" smtClean="0"/>
              <a:t> 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шостою</a:t>
            </a:r>
            <a:r>
              <a:rPr lang="ru-RU" sz="2000" dirty="0" smtClean="0"/>
              <a:t> </a:t>
            </a:r>
            <a:r>
              <a:rPr lang="ru-RU" sz="2000" dirty="0" err="1" smtClean="0"/>
              <a:t>дитиною</a:t>
            </a:r>
            <a:r>
              <a:rPr lang="ru-RU" sz="2000" dirty="0" smtClean="0"/>
              <a:t> </a:t>
            </a:r>
            <a:r>
              <a:rPr lang="ru-RU" sz="2000" dirty="0" err="1" smtClean="0"/>
              <a:t>скрипаля</a:t>
            </a:r>
            <a:r>
              <a:rPr lang="ru-RU" sz="2000" dirty="0" smtClean="0"/>
              <a:t> </a:t>
            </a:r>
            <a:r>
              <a:rPr lang="ru-RU" sz="2000" dirty="0" err="1" smtClean="0"/>
              <a:t>Йоганна</a:t>
            </a:r>
            <a:r>
              <a:rPr lang="ru-RU" sz="2000" dirty="0" smtClean="0"/>
              <a:t> </a:t>
            </a:r>
            <a:r>
              <a:rPr lang="ru-RU" sz="2000" dirty="0" err="1" smtClean="0"/>
              <a:t>Амвросія</a:t>
            </a:r>
            <a:r>
              <a:rPr lang="ru-RU" sz="2000" dirty="0" smtClean="0"/>
              <a:t> Баха. </a:t>
            </a:r>
            <a:r>
              <a:rPr lang="ru-RU" sz="2000" dirty="0" err="1" smtClean="0"/>
              <a:t>Усі</a:t>
            </a:r>
            <a:r>
              <a:rPr lang="ru-RU" sz="2000" dirty="0" smtClean="0"/>
              <a:t> Бахи жили у </a:t>
            </a:r>
            <a:r>
              <a:rPr lang="ru-RU" sz="2000" dirty="0" err="1" smtClean="0"/>
              <a:t>гірській</a:t>
            </a:r>
            <a:r>
              <a:rPr lang="ru-RU" sz="2000" dirty="0" smtClean="0"/>
              <a:t> </a:t>
            </a:r>
            <a:r>
              <a:rPr lang="ru-RU" sz="2000" dirty="0" err="1" smtClean="0"/>
              <a:t>Тюрінгії</a:t>
            </a:r>
            <a:r>
              <a:rPr lang="ru-RU" sz="2000" dirty="0" smtClean="0"/>
              <a:t>. З початку </a:t>
            </a:r>
            <a:r>
              <a:rPr lang="en-US" sz="2000" dirty="0" smtClean="0"/>
              <a:t>XVI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 в </a:t>
            </a:r>
            <a:r>
              <a:rPr lang="ru-RU" sz="2000" dirty="0" err="1" smtClean="0"/>
              <a:t>родині</a:t>
            </a:r>
            <a:r>
              <a:rPr lang="ru-RU" sz="2000" dirty="0" smtClean="0"/>
              <a:t> Баха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флейтисти</a:t>
            </a:r>
            <a:r>
              <a:rPr lang="ru-RU" sz="2000" dirty="0" smtClean="0"/>
              <a:t>, </a:t>
            </a:r>
            <a:r>
              <a:rPr lang="ru-RU" sz="2000" dirty="0" err="1" smtClean="0"/>
              <a:t>сурмачі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органісти</a:t>
            </a:r>
            <a:r>
              <a:rPr lang="ru-RU" sz="2000" dirty="0" smtClean="0"/>
              <a:t>, </a:t>
            </a:r>
            <a:r>
              <a:rPr lang="ru-RU" sz="2000" dirty="0" err="1" smtClean="0"/>
              <a:t>скрипалі</a:t>
            </a:r>
            <a:r>
              <a:rPr lang="ru-RU" sz="2000" dirty="0" smtClean="0"/>
              <a:t>, </a:t>
            </a:r>
            <a:r>
              <a:rPr lang="ru-RU" sz="2000" dirty="0" err="1" smtClean="0"/>
              <a:t>капельмейстери</a:t>
            </a:r>
            <a:r>
              <a:rPr lang="ru-RU" sz="2000" dirty="0" smtClean="0"/>
              <a:t>. </a:t>
            </a:r>
            <a:r>
              <a:rPr lang="ru-RU" sz="2000" dirty="0" err="1" smtClean="0"/>
              <a:t>Їхнє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обдарування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покоління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покоління</a:t>
            </a:r>
            <a:r>
              <a:rPr lang="ru-RU" sz="2000" dirty="0" smtClean="0"/>
              <a:t>. Коли </a:t>
            </a:r>
            <a:r>
              <a:rPr lang="ru-RU" sz="2000" dirty="0" err="1" smtClean="0"/>
              <a:t>Йогану</a:t>
            </a:r>
            <a:r>
              <a:rPr lang="ru-RU" sz="2000" dirty="0" smtClean="0"/>
              <a:t> Себастьяну </a:t>
            </a:r>
            <a:r>
              <a:rPr lang="ru-RU" sz="2000" dirty="0" err="1" smtClean="0"/>
              <a:t>виповнилося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п'ять</a:t>
            </a:r>
            <a:r>
              <a:rPr lang="ru-RU" sz="2000" dirty="0" smtClean="0"/>
              <a:t>, </a:t>
            </a:r>
            <a:r>
              <a:rPr lang="ru-RU" sz="2000" dirty="0" err="1" smtClean="0"/>
              <a:t>батько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подарував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скрипку. </a:t>
            </a:r>
            <a:r>
              <a:rPr lang="ru-RU" sz="2000" dirty="0" err="1" smtClean="0"/>
              <a:t>Йоганн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вивчився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грати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музика</a:t>
            </a:r>
            <a:r>
              <a:rPr lang="ru-RU" sz="2000" dirty="0" smtClean="0"/>
              <a:t> стала </a:t>
            </a:r>
            <a:r>
              <a:rPr lang="ru-RU" sz="2000" dirty="0" err="1" smtClean="0"/>
              <a:t>невід'ємною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Содержимое 3" descr="Young_Bach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0" y="838200"/>
            <a:ext cx="3602678" cy="492998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2000" cy="5973762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Творча</a:t>
            </a:r>
            <a:r>
              <a:rPr lang="ru-RU" sz="3200" dirty="0" smtClean="0"/>
              <a:t> </a:t>
            </a:r>
            <a:r>
              <a:rPr lang="ru-RU" sz="3200" dirty="0" err="1" smtClean="0"/>
              <a:t>спадщина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Йоганна</a:t>
            </a:r>
            <a:r>
              <a:rPr lang="ru-RU" sz="3200" dirty="0" smtClean="0"/>
              <a:t> Себастьяна Баха </a:t>
            </a:r>
            <a:r>
              <a:rPr lang="ru-RU" sz="3200" dirty="0" err="1" smtClean="0"/>
              <a:t>надзвичайно</a:t>
            </a:r>
            <a:r>
              <a:rPr lang="ru-RU" sz="3200" dirty="0" smtClean="0"/>
              <a:t> велика, </a:t>
            </a:r>
            <a:r>
              <a:rPr lang="ru-RU" sz="3200" dirty="0" err="1" smtClean="0"/>
              <a:t>охоплює</a:t>
            </a:r>
            <a:r>
              <a:rPr lang="ru-RU" sz="3200" dirty="0" smtClean="0"/>
              <a:t> </a:t>
            </a:r>
            <a:r>
              <a:rPr lang="ru-RU" sz="3200" dirty="0" err="1" smtClean="0"/>
              <a:t>понад</a:t>
            </a:r>
            <a:r>
              <a:rPr lang="ru-RU" sz="3200" dirty="0" smtClean="0"/>
              <a:t> 1000 </a:t>
            </a:r>
            <a:r>
              <a:rPr lang="ru-RU" sz="3200" dirty="0" err="1" smtClean="0"/>
              <a:t>композицій</a:t>
            </a:r>
            <a:r>
              <a:rPr lang="ru-RU" sz="3200" dirty="0" smtClean="0"/>
              <a:t>, </a:t>
            </a:r>
            <a:r>
              <a:rPr lang="ru-RU" sz="3200" dirty="0" err="1" smtClean="0"/>
              <a:t>з</a:t>
            </a:r>
            <a:r>
              <a:rPr lang="ru-RU" sz="3200" dirty="0" smtClean="0"/>
              <a:t> них 320 </a:t>
            </a:r>
            <a:r>
              <a:rPr lang="ru-RU" sz="3200" dirty="0" err="1" smtClean="0"/>
              <a:t>світських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духовних</a:t>
            </a:r>
            <a:r>
              <a:rPr lang="ru-RU" sz="3200" dirty="0" smtClean="0"/>
              <a:t> кантат,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 </a:t>
            </a:r>
            <a:r>
              <a:rPr lang="ru-RU" sz="3200" dirty="0" err="1" smtClean="0"/>
              <a:t>мес</a:t>
            </a:r>
            <a:r>
              <a:rPr lang="ru-RU" sz="3200" dirty="0" smtClean="0"/>
              <a:t>, «</a:t>
            </a:r>
            <a:r>
              <a:rPr lang="ru-RU" sz="3200" dirty="0" err="1" smtClean="0"/>
              <a:t>Різдвяна</a:t>
            </a:r>
            <a:r>
              <a:rPr lang="ru-RU" sz="3200" dirty="0" smtClean="0"/>
              <a:t>» </a:t>
            </a:r>
            <a:r>
              <a:rPr lang="ru-RU" sz="3200" dirty="0" err="1" smtClean="0"/>
              <a:t>й</a:t>
            </a:r>
            <a:r>
              <a:rPr lang="ru-RU" sz="3200" dirty="0" smtClean="0"/>
              <a:t> «</a:t>
            </a:r>
            <a:r>
              <a:rPr lang="ru-RU" sz="3200" dirty="0" err="1" smtClean="0"/>
              <a:t>Великодня</a:t>
            </a:r>
            <a:r>
              <a:rPr lang="ru-RU" sz="3200" dirty="0" smtClean="0"/>
              <a:t>» </a:t>
            </a:r>
            <a:r>
              <a:rPr lang="ru-RU" sz="3200" dirty="0" err="1" smtClean="0"/>
              <a:t>ораторії</a:t>
            </a:r>
            <a:r>
              <a:rPr lang="ru-RU" sz="3200" dirty="0" smtClean="0"/>
              <a:t>, </a:t>
            </a:r>
            <a:r>
              <a:rPr lang="ru-RU" sz="3200" dirty="0" err="1" smtClean="0"/>
              <a:t>численні</a:t>
            </a:r>
            <a:r>
              <a:rPr lang="ru-RU" sz="3200" dirty="0" smtClean="0"/>
              <a:t> </a:t>
            </a:r>
            <a:r>
              <a:rPr lang="ru-RU" sz="3200" dirty="0" err="1" smtClean="0"/>
              <a:t>хорали</a:t>
            </a:r>
            <a:r>
              <a:rPr lang="ru-RU" sz="3200" dirty="0" smtClean="0"/>
              <a:t>, </a:t>
            </a:r>
            <a:r>
              <a:rPr lang="ru-RU" sz="3200" dirty="0" err="1" smtClean="0"/>
              <a:t>мотети</a:t>
            </a:r>
            <a:r>
              <a:rPr lang="ru-RU" sz="3200" dirty="0" smtClean="0"/>
              <a:t>, </a:t>
            </a:r>
            <a:r>
              <a:rPr lang="ru-RU" sz="3200" dirty="0" err="1" smtClean="0"/>
              <a:t>інструментальні</a:t>
            </a:r>
            <a:r>
              <a:rPr lang="ru-RU" sz="3200" dirty="0" smtClean="0"/>
              <a:t> твори та </a:t>
            </a:r>
            <a:r>
              <a:rPr lang="ru-RU" sz="3200" dirty="0" err="1" smtClean="0"/>
              <a:t>інші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Содержимое 3" descr="Bachsiegel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67400" y="1524000"/>
            <a:ext cx="2580687" cy="326775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5486400" cy="582136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Бах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відомий</a:t>
            </a:r>
            <a:r>
              <a:rPr lang="ru-RU" sz="2000" dirty="0" smtClean="0"/>
              <a:t> як </a:t>
            </a:r>
            <a:r>
              <a:rPr lang="ru-RU" sz="2000" dirty="0" err="1" smtClean="0"/>
              <a:t>першокласний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органіст</a:t>
            </a:r>
            <a:r>
              <a:rPr lang="ru-RU" sz="2000" dirty="0" smtClean="0"/>
              <a:t>, </a:t>
            </a:r>
            <a:r>
              <a:rPr lang="ru-RU" sz="2000" dirty="0" err="1" smtClean="0"/>
              <a:t>викладач</a:t>
            </a:r>
            <a:r>
              <a:rPr lang="ru-RU" sz="2000" dirty="0" smtClean="0"/>
              <a:t> та композитор </a:t>
            </a:r>
            <a:r>
              <a:rPr lang="ru-RU" sz="2000" dirty="0" err="1" smtClean="0"/>
              <a:t>органної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.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працював</a:t>
            </a:r>
            <a:r>
              <a:rPr lang="ru-RU" sz="2000" dirty="0" smtClean="0"/>
              <a:t> як у </a:t>
            </a:r>
            <a:r>
              <a:rPr lang="ru-RU" sz="2000" dirty="0" err="1" smtClean="0"/>
              <a:t>традиційних</a:t>
            </a:r>
            <a:r>
              <a:rPr lang="ru-RU" sz="2000" dirty="0" smtClean="0"/>
              <a:t> для того часу «</a:t>
            </a:r>
            <a:r>
              <a:rPr lang="ru-RU" sz="2000" dirty="0" err="1" smtClean="0"/>
              <a:t>вільних</a:t>
            </a:r>
            <a:r>
              <a:rPr lang="ru-RU" sz="2000" dirty="0" smtClean="0"/>
              <a:t>» жанрах, таких як </a:t>
            </a:r>
            <a:r>
              <a:rPr lang="ru-RU" sz="2000" dirty="0" err="1" smtClean="0"/>
              <a:t>прелюдія</a:t>
            </a:r>
            <a:r>
              <a:rPr lang="ru-RU" sz="2000" dirty="0" smtClean="0"/>
              <a:t>, </a:t>
            </a:r>
            <a:r>
              <a:rPr lang="ru-RU" sz="2000" dirty="0" err="1" smtClean="0"/>
              <a:t>фантазія</a:t>
            </a:r>
            <a:r>
              <a:rPr lang="ru-RU" sz="2000" dirty="0" smtClean="0"/>
              <a:t>, </a:t>
            </a:r>
            <a:r>
              <a:rPr lang="ru-RU" sz="2000" dirty="0" err="1" smtClean="0"/>
              <a:t>токата</a:t>
            </a:r>
            <a:r>
              <a:rPr lang="ru-RU" sz="2000" dirty="0" smtClean="0"/>
              <a:t>, </a:t>
            </a:r>
            <a:r>
              <a:rPr lang="ru-RU" sz="2000" dirty="0" err="1" smtClean="0"/>
              <a:t>пасакалія</a:t>
            </a:r>
            <a:r>
              <a:rPr lang="ru-RU" sz="2000" dirty="0" smtClean="0"/>
              <a:t>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у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строгих формах — </a:t>
            </a:r>
            <a:r>
              <a:rPr lang="ru-RU" sz="2000" dirty="0" err="1" smtClean="0"/>
              <a:t>хоральної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прелюдії</a:t>
            </a:r>
            <a:r>
              <a:rPr lang="ru-RU" sz="2000" dirty="0" smtClean="0"/>
              <a:t> та </a:t>
            </a:r>
            <a:r>
              <a:rPr lang="ru-RU" sz="2000" dirty="0" smtClean="0"/>
              <a:t>фуги</a:t>
            </a:r>
            <a:r>
              <a:rPr lang="en-US" sz="2000" dirty="0" smtClean="0"/>
              <a:t>.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плідного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органної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періоду</a:t>
            </a:r>
            <a:r>
              <a:rPr lang="ru-RU" sz="2000" dirty="0" smtClean="0"/>
              <a:t> (1708–1714) </a:t>
            </a:r>
            <a:r>
              <a:rPr lang="ru-RU" sz="2000" dirty="0" err="1" smtClean="0"/>
              <a:t>Йоганн</a:t>
            </a:r>
            <a:r>
              <a:rPr lang="ru-RU" sz="2000" dirty="0" smtClean="0"/>
              <a:t> Себастьян не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написав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пар </a:t>
            </a:r>
            <a:r>
              <a:rPr lang="ru-RU" sz="2000" dirty="0" err="1" smtClean="0"/>
              <a:t>прелюдій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фуг та </a:t>
            </a:r>
            <a:r>
              <a:rPr lang="ru-RU" sz="2000" dirty="0" err="1" smtClean="0"/>
              <a:t>токат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фуг,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вигадав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незакінчену</a:t>
            </a:r>
            <a:r>
              <a:rPr lang="ru-RU" sz="2000" dirty="0" smtClean="0"/>
              <a:t> </a:t>
            </a:r>
            <a:r>
              <a:rPr lang="ru-RU" sz="2000" dirty="0" err="1" smtClean="0"/>
              <a:t>Органну</a:t>
            </a:r>
            <a:r>
              <a:rPr lang="ru-RU" sz="2000" dirty="0" smtClean="0"/>
              <a:t> книжечку — </a:t>
            </a:r>
            <a:r>
              <a:rPr lang="ru-RU" sz="2000" dirty="0" err="1" smtClean="0"/>
              <a:t>збірку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46 коротких </a:t>
            </a:r>
            <a:r>
              <a:rPr lang="ru-RU" sz="2000" dirty="0" err="1" smtClean="0"/>
              <a:t>хоральних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прелюдій</a:t>
            </a:r>
            <a:r>
              <a:rPr lang="ru-RU" sz="2000" dirty="0" smtClean="0"/>
              <a:t>, у 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демонструвалися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підходи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 на </a:t>
            </a:r>
            <a:r>
              <a:rPr lang="ru-RU" sz="2000" dirty="0" err="1" smtClean="0"/>
              <a:t>хоральні</a:t>
            </a:r>
            <a:r>
              <a:rPr lang="ru-RU" sz="2000" dirty="0" smtClean="0"/>
              <a:t> теми.</a:t>
            </a:r>
            <a:endParaRPr lang="ru-RU" sz="2000" dirty="0"/>
          </a:p>
        </p:txBody>
      </p:sp>
      <p:pic>
        <p:nvPicPr>
          <p:cNvPr id="4" name="Содержимое 3" descr="518px-Deutsche_Bundespost_-_Bedeutende_Deutsche_-_Johann_Sebastian_Bach_-_20_Pfenn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9800" y="1524000"/>
            <a:ext cx="2895793" cy="335420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627856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Бах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написав ряд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 для клавесина,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виконувати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на </a:t>
            </a:r>
            <a:r>
              <a:rPr lang="ru-RU" sz="2400" dirty="0" err="1" smtClean="0"/>
              <a:t>клавікорді</a:t>
            </a:r>
            <a:r>
              <a:rPr lang="ru-RU" sz="2400" dirty="0" smtClean="0"/>
              <a:t>.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творінь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енциклопедичними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збірниками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демонструють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прийоми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поліфонічних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. </a:t>
            </a:r>
            <a:r>
              <a:rPr lang="ru-RU" sz="2400" dirty="0" err="1" smtClean="0"/>
              <a:t>Більшість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клавірних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 Баха, </a:t>
            </a:r>
            <a:r>
              <a:rPr lang="ru-RU" sz="2400" dirty="0" err="1" smtClean="0"/>
              <a:t>виданих</a:t>
            </a:r>
            <a:r>
              <a:rPr lang="ru-RU" sz="2400" dirty="0" smtClean="0"/>
              <a:t> за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містилися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збірках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назвою</a:t>
            </a:r>
            <a:r>
              <a:rPr lang="ru-RU" sz="2400" dirty="0" smtClean="0"/>
              <a:t> </a:t>
            </a:r>
            <a:r>
              <a:rPr lang="ru-RU" sz="2400" i="1" dirty="0" smtClean="0"/>
              <a:t>«</a:t>
            </a:r>
            <a:r>
              <a:rPr lang="en-US" sz="2400" i="1" dirty="0" smtClean="0"/>
              <a:t>Clavier-</a:t>
            </a:r>
            <a:r>
              <a:rPr lang="en-US" sz="2400" i="1" dirty="0" err="1" smtClean="0"/>
              <a:t>Übung</a:t>
            </a:r>
            <a:r>
              <a:rPr lang="en-US" sz="2400" i="1" dirty="0" smtClean="0"/>
              <a:t>»</a:t>
            </a:r>
            <a:r>
              <a:rPr lang="en-US" sz="2400" dirty="0" smtClean="0"/>
              <a:t> («</a:t>
            </a:r>
            <a:r>
              <a:rPr lang="ru-RU" sz="2400" dirty="0" err="1" smtClean="0"/>
              <a:t>клавірні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вправи</a:t>
            </a:r>
            <a:r>
              <a:rPr lang="ru-RU" sz="2400" dirty="0" smtClean="0"/>
              <a:t>»).</a:t>
            </a:r>
            <a:endParaRPr lang="ru-RU" sz="2400" dirty="0"/>
          </a:p>
        </p:txBody>
      </p:sp>
      <p:pic>
        <p:nvPicPr>
          <p:cNvPr id="4" name="Содержимое 3" descr="JSBac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0" y="914400"/>
            <a:ext cx="3429000" cy="488061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5257800" cy="5821362"/>
          </a:xfrm>
        </p:spPr>
        <p:txBody>
          <a:bodyPr>
            <a:noAutofit/>
          </a:bodyPr>
          <a:lstStyle/>
          <a:p>
            <a:r>
              <a:rPr lang="ru-RU" sz="2000" dirty="0" smtClean="0"/>
              <a:t>Бах писав </a:t>
            </a:r>
            <a:r>
              <a:rPr lang="ru-RU" sz="2000" dirty="0" err="1" smtClean="0"/>
              <a:t>музику</a:t>
            </a:r>
            <a:r>
              <a:rPr lang="ru-RU" sz="2000" dirty="0" smtClean="0"/>
              <a:t> як для </a:t>
            </a:r>
            <a:r>
              <a:rPr lang="ru-RU" sz="2000" dirty="0" err="1" smtClean="0"/>
              <a:t>окремих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інструментів</a:t>
            </a:r>
            <a:r>
              <a:rPr lang="ru-RU" sz="2000" dirty="0" smtClean="0"/>
              <a:t>, 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ансамблів</a:t>
            </a:r>
            <a:r>
              <a:rPr lang="ru-RU" sz="2000" dirty="0" smtClean="0"/>
              <a:t>.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твори для </a:t>
            </a:r>
            <a:r>
              <a:rPr lang="ru-RU" sz="2000" dirty="0" err="1" smtClean="0"/>
              <a:t>інструментів</a:t>
            </a:r>
            <a:r>
              <a:rPr lang="ru-RU" sz="2000" dirty="0" smtClean="0"/>
              <a:t> соло — 6 сонат та </a:t>
            </a:r>
            <a:r>
              <a:rPr lang="ru-RU" sz="2000" dirty="0" err="1" smtClean="0"/>
              <a:t>партії</a:t>
            </a:r>
            <a:r>
              <a:rPr lang="ru-RU" sz="2000" dirty="0" smtClean="0"/>
              <a:t> для скрипки </a:t>
            </a:r>
            <a:r>
              <a:rPr lang="ru-RU" sz="2000" dirty="0" smtClean="0"/>
              <a:t>соло</a:t>
            </a:r>
            <a:r>
              <a:rPr lang="en-US" sz="2000" dirty="0" smtClean="0"/>
              <a:t>, </a:t>
            </a:r>
            <a:r>
              <a:rPr lang="en-US" sz="2000" dirty="0" smtClean="0"/>
              <a:t>6 </a:t>
            </a:r>
            <a:r>
              <a:rPr lang="ru-RU" sz="2000" dirty="0" err="1" smtClean="0"/>
              <a:t>сюїт</a:t>
            </a:r>
            <a:r>
              <a:rPr lang="ru-RU" sz="2000" dirty="0" smtClean="0"/>
              <a:t> для </a:t>
            </a:r>
            <a:r>
              <a:rPr lang="ru-RU" sz="2000" dirty="0" err="1" smtClean="0"/>
              <a:t>віолончелі</a:t>
            </a:r>
            <a:r>
              <a:rPr lang="ru-RU" sz="2000" dirty="0" smtClean="0"/>
              <a:t>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Бах написав </a:t>
            </a:r>
            <a:r>
              <a:rPr lang="ru-RU" sz="2000" dirty="0" err="1" smtClean="0"/>
              <a:t>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 для </a:t>
            </a:r>
            <a:r>
              <a:rPr lang="ru-RU" sz="2000" dirty="0" err="1" smtClean="0"/>
              <a:t>лютні</a:t>
            </a:r>
            <a:r>
              <a:rPr lang="ru-RU" sz="2000" dirty="0" smtClean="0"/>
              <a:t> соло. Писав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 </a:t>
            </a:r>
            <a:r>
              <a:rPr lang="ru-RU" sz="2000" dirty="0" err="1" smtClean="0"/>
              <a:t>тріо-сонати</a:t>
            </a:r>
            <a:r>
              <a:rPr lang="ru-RU" sz="2000" dirty="0" smtClean="0"/>
              <a:t>, </a:t>
            </a:r>
            <a:r>
              <a:rPr lang="ru-RU" sz="2000" dirty="0" err="1" smtClean="0"/>
              <a:t>сонати</a:t>
            </a:r>
            <a:r>
              <a:rPr lang="ru-RU" sz="2000" dirty="0" smtClean="0"/>
              <a:t> для </a:t>
            </a:r>
            <a:r>
              <a:rPr lang="ru-RU" sz="2000" dirty="0" err="1" smtClean="0"/>
              <a:t>виконуючих</a:t>
            </a:r>
            <a:r>
              <a:rPr lang="ru-RU" sz="2000" dirty="0" smtClean="0"/>
              <a:t> соло </a:t>
            </a:r>
            <a:r>
              <a:rPr lang="ru-RU" sz="2000" dirty="0" err="1" smtClean="0"/>
              <a:t>флейти</a:t>
            </a:r>
            <a:r>
              <a:rPr lang="ru-RU" sz="2000" dirty="0" smtClean="0"/>
              <a:t> та </a:t>
            </a:r>
            <a:r>
              <a:rPr lang="ru-RU" sz="2000" dirty="0" err="1" smtClean="0"/>
              <a:t>віоли</a:t>
            </a:r>
            <a:r>
              <a:rPr lang="ru-RU" sz="2000" dirty="0" smtClean="0"/>
              <a:t> да </a:t>
            </a:r>
            <a:r>
              <a:rPr lang="ru-RU" sz="2000" dirty="0" err="1" smtClean="0"/>
              <a:t>гамба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супроводжуються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генерал-басом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 </a:t>
            </a:r>
            <a:r>
              <a:rPr lang="ru-RU" sz="2000" dirty="0" err="1" smtClean="0"/>
              <a:t>канонів</a:t>
            </a:r>
            <a:r>
              <a:rPr lang="ru-RU" sz="2000" dirty="0" smtClean="0"/>
              <a:t> та </a:t>
            </a:r>
            <a:r>
              <a:rPr lang="ru-RU" sz="2000" dirty="0" err="1" smtClean="0"/>
              <a:t>ричеркар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вказівки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інструментів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виконання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Найбільш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значимі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приклади</a:t>
            </a:r>
            <a:r>
              <a:rPr lang="ru-RU" sz="2000" dirty="0" smtClean="0"/>
              <a:t> таких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 — цикли «</a:t>
            </a:r>
            <a:r>
              <a:rPr lang="ru-RU" sz="2000" dirty="0" err="1" smtClean="0"/>
              <a:t>Мистецтво</a:t>
            </a:r>
            <a:r>
              <a:rPr lang="ru-RU" sz="2000" dirty="0" smtClean="0"/>
              <a:t> фуги» та «</a:t>
            </a:r>
            <a:r>
              <a:rPr lang="ru-RU" sz="2000" dirty="0" err="1" smtClean="0"/>
              <a:t>Музичне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приношення</a:t>
            </a:r>
            <a:r>
              <a:rPr lang="ru-RU" sz="2000" dirty="0" smtClean="0"/>
              <a:t>».</a:t>
            </a:r>
            <a:endParaRPr lang="ru-RU" sz="2000" dirty="0"/>
          </a:p>
        </p:txBody>
      </p:sp>
      <p:pic>
        <p:nvPicPr>
          <p:cNvPr id="4" name="Содержимое 3" descr="Johann_Sebastian_Bach-Denkma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2954" y="533400"/>
            <a:ext cx="2950046" cy="555302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84</Words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Йоганн Себастьян Бах </vt:lpstr>
      <vt:lpstr>Йоганн Себастьян Бах народився в маленькому містечку Айзенах і був шостою дитиною скрипаля Йоганна Амвросія Баха. Усі Бахи жили у гірській Тюрінгії. З початку XVI століття в родині Баха були флейтисти, сурмачі, органісти, скрипалі, капельмейстери. Їхнє музичне обдарування передавалося з покоління в покоління. Коли Йогану Себастьяну виповнилося п'ять, батько подарував йому скрипку. Йоганн швидко вивчився на ній грати, і музика стала невід'ємною частиною і його життя.</vt:lpstr>
      <vt:lpstr>Творча спадщина Йоганна Себастьяна Баха надзвичайно велика, охоплює понад 1000 композицій, з них 320 світських і духовних кантат, багато мес, «Різдвяна» й «Великодня» ораторії, численні хорали, мотети, інструментальні твори та інші.</vt:lpstr>
      <vt:lpstr>Протягом життя Бах був найбільше відомий як першокласний органіст, викладач та композитор органної музики. Він працював як у традиційних для того часу «вільних» жанрах, таких як прелюдія, фантазія, токата, пасакалія, так і у більш строгих формах — хоральної прелюдії та фуги. Протягом найбільш плідного для органної музики періоду (1708–1714) Йоганн Себастьян не лише написав багато пар прелюдій і фуг та токат і фуг, але й вигадав незакінчену Органну книжечку — збірку з 46 коротких хоральних прелюдій, у якій демонструвалися різні техніки та підходи до створення творів на хоральні теми.</vt:lpstr>
      <vt:lpstr>Бах також написав ряд творів для клавесина, багато з яких можна було виконувати і на клавікорді. Багато з цих творінь є енциклопедичними збірниками, що демонструють різні прийоми та методи створення поліфонічних творів. Більшість клавірних творів Баха, виданих за його життя, містилися у збірках під назвою «Clavier-Übung» («клавірні вправи»).</vt:lpstr>
      <vt:lpstr>Бах писав музику як для окремих інструментів, так і для ансамблів. Його твори для інструментів соло — 6 сонат та партії для скрипки соло, 6 сюїт для віолончелі. Крім того, Бах написав кілька творів для лютні соло. Писав він також тріо-сонати, сонати для виконуючих соло флейти та віоли да гамба, які супроводжуються лише генерал-басом, а також багато канонів та ричеркар, переважно без вказівки інструментів для виконання. Найбільш значимі приклади таких творів — цикли «Мистецтво фуги» та «Музичне приношення».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Йоганн Себастьян Бах </dc:title>
  <dc:creator>я</dc:creator>
  <cp:lastModifiedBy>я</cp:lastModifiedBy>
  <cp:revision>2</cp:revision>
  <dcterms:created xsi:type="dcterms:W3CDTF">2013-12-10T17:06:49Z</dcterms:created>
  <dcterms:modified xsi:type="dcterms:W3CDTF">2013-12-10T17:25:12Z</dcterms:modified>
</cp:coreProperties>
</file>