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71" r:id="rId6"/>
    <p:sldId id="27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63" d="100"/>
          <a:sy n="63" d="100"/>
        </p:scale>
        <p:origin x="-120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9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714488"/>
            <a:ext cx="7772400" cy="182976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sz="7300" dirty="0" smtClean="0">
                <a:solidFill>
                  <a:srgbClr val="7030A0"/>
                </a:solidFill>
                <a:latin typeface="Segoe Print" pitchFamily="2" charset="0"/>
              </a:rPr>
              <a:t>Дизайн як </a:t>
            </a:r>
            <a:r>
              <a:rPr lang="ru-RU" sz="7300" dirty="0" err="1" smtClean="0">
                <a:solidFill>
                  <a:srgbClr val="7030A0"/>
                </a:solidFill>
                <a:latin typeface="Segoe Print" pitchFamily="2" charset="0"/>
              </a:rPr>
              <a:t>він</a:t>
            </a:r>
            <a:r>
              <a:rPr lang="ru-RU" sz="7300" dirty="0" smtClean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7300" dirty="0" err="1" smtClean="0">
                <a:solidFill>
                  <a:srgbClr val="7030A0"/>
                </a:solidFill>
                <a:latin typeface="Segoe Print" pitchFamily="2" charset="0"/>
              </a:rPr>
              <a:t>є</a:t>
            </a:r>
            <a:r>
              <a:rPr lang="ru-RU" sz="7300" dirty="0" smtClean="0">
                <a:solidFill>
                  <a:srgbClr val="7030A0"/>
                </a:solidFill>
                <a:latin typeface="Segoe Print" pitchFamily="2" charset="0"/>
              </a:rPr>
              <a:t>...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371598" y="4000504"/>
            <a:ext cx="5843607" cy="168401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psicho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142984"/>
            <a:ext cx="2466975" cy="18478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rgbClr val="7030A0"/>
                </a:solidFill>
                <a:latin typeface="Segoe Print" pitchFamily="2" charset="0"/>
              </a:rPr>
              <a:t>Психо-дизайн</a:t>
            </a:r>
            <a:endParaRPr lang="ru-RU" dirty="0">
              <a:solidFill>
                <a:srgbClr val="7030A0"/>
              </a:solidFill>
              <a:latin typeface="Segoe Print" pitchFamily="2" charset="0"/>
            </a:endParaRPr>
          </a:p>
        </p:txBody>
      </p:sp>
      <p:pic>
        <p:nvPicPr>
          <p:cNvPr id="5" name="Рисунок 4" descr="402_image_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59" y="3246992"/>
            <a:ext cx="2834641" cy="3611008"/>
          </a:xfrm>
          <a:prstGeom prst="rect">
            <a:avLst/>
          </a:prstGeom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1285860"/>
            <a:ext cx="2786082" cy="2786082"/>
          </a:xfrm>
          <a:prstGeom prst="rect">
            <a:avLst/>
          </a:prstGeom>
        </p:spPr>
      </p:pic>
      <p:pic>
        <p:nvPicPr>
          <p:cNvPr id="7" name="Рисунок 6" descr="1286147232_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83792"/>
            <a:ext cx="4095752" cy="3174208"/>
          </a:xfrm>
          <a:prstGeom prst="rect">
            <a:avLst/>
          </a:prstGeom>
        </p:spPr>
      </p:pic>
      <p:pic>
        <p:nvPicPr>
          <p:cNvPr id="8" name="Рисунок 7" descr="images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800" y="928670"/>
            <a:ext cx="2362200" cy="193357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ublicArtBanner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85926"/>
            <a:ext cx="4229100" cy="21717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sz="3600" b="1" dirty="0" err="1">
                <a:solidFill>
                  <a:srgbClr val="7030A0"/>
                </a:solidFill>
                <a:latin typeface="Segoe Print" pitchFamily="2" charset="0"/>
              </a:rPr>
              <a:t>Пабліш-арт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 — так званий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народний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 (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міський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) дизайн.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Процвітає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 на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заході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.</a:t>
            </a:r>
            <a:r>
              <a:rPr lang="ru-RU" dirty="0"/>
              <a:t> </a:t>
            </a:r>
          </a:p>
        </p:txBody>
      </p:sp>
      <p:pic>
        <p:nvPicPr>
          <p:cNvPr id="5" name="Рисунок 4" descr="svejiy_vzglyad_na_zdanie_v_literaturnom_stile0b4e75ce82b77a3a4845e7f28b9496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2571744"/>
            <a:ext cx="5357818" cy="3007075"/>
          </a:xfrm>
          <a:prstGeom prst="rect">
            <a:avLst/>
          </a:prstGeom>
        </p:spPr>
      </p:pic>
      <p:pic>
        <p:nvPicPr>
          <p:cNvPr id="6" name="Рисунок 5" descr="sketch_590x2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02330"/>
            <a:ext cx="4603756" cy="175567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design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4437" y="1481138"/>
            <a:ext cx="2935125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>
                <a:solidFill>
                  <a:srgbClr val="7030A0"/>
                </a:solidFill>
                <a:latin typeface="Segoe Print" pitchFamily="2" charset="0"/>
              </a:rPr>
              <a:t>Рекламний</a:t>
            </a:r>
            <a:r>
              <a:rPr lang="ru-RU" sz="3600" b="1" dirty="0">
                <a:solidFill>
                  <a:srgbClr val="7030A0"/>
                </a:solidFill>
                <a:latin typeface="Segoe Print" pitchFamily="2" charset="0"/>
              </a:rPr>
              <a:t> дизайн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 —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націлений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 на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досягнення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прибутку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. </a:t>
            </a:r>
          </a:p>
        </p:txBody>
      </p:sp>
      <p:pic>
        <p:nvPicPr>
          <p:cNvPr id="5" name="Рисунок 4" descr="coca-cola_xmas_6x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428736"/>
            <a:ext cx="4762500" cy="2381250"/>
          </a:xfrm>
          <a:prstGeom prst="rect">
            <a:avLst/>
          </a:prstGeom>
        </p:spPr>
      </p:pic>
      <p:pic>
        <p:nvPicPr>
          <p:cNvPr id="6" name="Рисунок 5" descr="KE7Gta6MUG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1428736"/>
            <a:ext cx="3714744" cy="2570392"/>
          </a:xfrm>
          <a:prstGeom prst="rect">
            <a:avLst/>
          </a:prstGeom>
        </p:spPr>
      </p:pic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3929066"/>
            <a:ext cx="2714644" cy="2714644"/>
          </a:xfrm>
          <a:prstGeom prst="rect">
            <a:avLst/>
          </a:prstGeom>
        </p:spPr>
      </p:pic>
      <p:pic>
        <p:nvPicPr>
          <p:cNvPr id="10" name="Рисунок 9" descr="ruimage193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3929066"/>
            <a:ext cx="2714644" cy="2793616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omik_dlja_khobbitov_v_peschanoj_djune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68" y="2143116"/>
            <a:ext cx="2786050" cy="27860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sz="2700" b="1" dirty="0" err="1">
                <a:solidFill>
                  <a:srgbClr val="7030A0"/>
                </a:solidFill>
                <a:latin typeface="Segoe Print" pitchFamily="2" charset="0"/>
              </a:rPr>
              <a:t>Середовищний</a:t>
            </a:r>
            <a:r>
              <a:rPr lang="ru-RU" sz="2700" b="1" dirty="0">
                <a:solidFill>
                  <a:srgbClr val="7030A0"/>
                </a:solidFill>
                <a:latin typeface="Segoe Print" pitchFamily="2" charset="0"/>
              </a:rPr>
              <a:t> дизайн</a:t>
            </a:r>
            <a:r>
              <a:rPr lang="ru-RU" sz="2700" dirty="0">
                <a:solidFill>
                  <a:srgbClr val="7030A0"/>
                </a:solidFill>
                <a:latin typeface="Segoe Print" pitchFamily="2" charset="0"/>
              </a:rPr>
              <a:t> — </a:t>
            </a:r>
            <a:r>
              <a:rPr lang="ru-RU" sz="2700" dirty="0" err="1">
                <a:solidFill>
                  <a:srgbClr val="7030A0"/>
                </a:solidFill>
                <a:latin typeface="Segoe Print" pitchFamily="2" charset="0"/>
              </a:rPr>
              <a:t>дизайн</a:t>
            </a:r>
            <a:r>
              <a:rPr lang="ru-RU" sz="27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700" dirty="0" err="1">
                <a:solidFill>
                  <a:srgbClr val="7030A0"/>
                </a:solidFill>
                <a:latin typeface="Segoe Print" pitchFamily="2" charset="0"/>
              </a:rPr>
              <a:t>архітектурного</a:t>
            </a:r>
            <a:r>
              <a:rPr lang="ru-RU" sz="27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700" dirty="0" err="1">
                <a:solidFill>
                  <a:srgbClr val="7030A0"/>
                </a:solidFill>
                <a:latin typeface="Segoe Print" pitchFamily="2" charset="0"/>
              </a:rPr>
              <a:t>середовища</a:t>
            </a:r>
            <a:r>
              <a:rPr lang="ru-RU" sz="2700" dirty="0">
                <a:solidFill>
                  <a:srgbClr val="7030A0"/>
                </a:solidFill>
                <a:latin typeface="Segoe Print" pitchFamily="2" charset="0"/>
              </a:rPr>
              <a:t> (</a:t>
            </a:r>
            <a:r>
              <a:rPr lang="ru-RU" sz="2700" dirty="0" err="1">
                <a:solidFill>
                  <a:srgbClr val="7030A0"/>
                </a:solidFill>
                <a:latin typeface="Segoe Print" pitchFamily="2" charset="0"/>
              </a:rPr>
              <a:t>інтер'єр-екстер'єр</a:t>
            </a:r>
            <a:r>
              <a:rPr lang="ru-RU" sz="2700" dirty="0">
                <a:solidFill>
                  <a:srgbClr val="7030A0"/>
                </a:solidFill>
                <a:latin typeface="Segoe Print" pitchFamily="2" charset="0"/>
              </a:rPr>
              <a:t>), </a:t>
            </a:r>
            <a:r>
              <a:rPr lang="ru-RU" sz="2700" dirty="0" err="1">
                <a:solidFill>
                  <a:srgbClr val="7030A0"/>
                </a:solidFill>
                <a:latin typeface="Segoe Print" pitchFamily="2" charset="0"/>
              </a:rPr>
              <a:t>послуги</a:t>
            </a:r>
            <a:r>
              <a:rPr lang="ru-RU" sz="27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700" dirty="0" err="1">
                <a:solidFill>
                  <a:srgbClr val="7030A0"/>
                </a:solidFill>
                <a:latin typeface="Segoe Print" pitchFamily="2" charset="0"/>
              </a:rPr>
              <a:t>дизайнерів</a:t>
            </a:r>
            <a:r>
              <a:rPr lang="ru-RU" sz="2700" dirty="0">
                <a:solidFill>
                  <a:srgbClr val="7030A0"/>
                </a:solidFill>
                <a:latin typeface="Segoe Print" pitchFamily="2" charset="0"/>
              </a:rPr>
              <a:t>, </a:t>
            </a:r>
            <a:r>
              <a:rPr lang="ru-RU" sz="2700" dirty="0" err="1">
                <a:solidFill>
                  <a:srgbClr val="7030A0"/>
                </a:solidFill>
                <a:latin typeface="Segoe Print" pitchFamily="2" charset="0"/>
              </a:rPr>
              <a:t>що</a:t>
            </a:r>
            <a:r>
              <a:rPr lang="ru-RU" sz="27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700" dirty="0" err="1">
                <a:solidFill>
                  <a:srgbClr val="7030A0"/>
                </a:solidFill>
                <a:latin typeface="Segoe Print" pitchFamily="2" charset="0"/>
              </a:rPr>
              <a:t>проектують</a:t>
            </a:r>
            <a:r>
              <a:rPr lang="ru-RU" sz="27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700" dirty="0" err="1">
                <a:solidFill>
                  <a:srgbClr val="7030A0"/>
                </a:solidFill>
                <a:latin typeface="Segoe Print" pitchFamily="2" charset="0"/>
              </a:rPr>
              <a:t>художні</a:t>
            </a:r>
            <a:r>
              <a:rPr lang="ru-RU" sz="2700" dirty="0">
                <a:solidFill>
                  <a:srgbClr val="7030A0"/>
                </a:solidFill>
                <a:latin typeface="Segoe Print" pitchFamily="2" charset="0"/>
              </a:rPr>
              <a:t> свята, </a:t>
            </a:r>
            <a:r>
              <a:rPr lang="ru-RU" sz="2700" dirty="0" err="1">
                <a:solidFill>
                  <a:srgbClr val="7030A0"/>
                </a:solidFill>
                <a:latin typeface="Segoe Print" pitchFamily="2" charset="0"/>
              </a:rPr>
              <a:t>виставки</a:t>
            </a:r>
            <a:r>
              <a:rPr lang="ru-RU" sz="27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700" dirty="0" err="1">
                <a:solidFill>
                  <a:srgbClr val="7030A0"/>
                </a:solidFill>
                <a:latin typeface="Segoe Print" pitchFamily="2" charset="0"/>
              </a:rPr>
              <a:t>тощо</a:t>
            </a:r>
            <a:r>
              <a:rPr lang="ru-RU" sz="2700" dirty="0">
                <a:solidFill>
                  <a:srgbClr val="7030A0"/>
                </a:solidFill>
                <a:latin typeface="Segoe Print" pitchFamily="2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dom-lodka_bezopasno_zhit_i_plavat_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18" y="1428736"/>
            <a:ext cx="2786082" cy="1857388"/>
          </a:xfrm>
          <a:prstGeom prst="rect">
            <a:avLst/>
          </a:prstGeom>
        </p:spPr>
      </p:pic>
      <p:pic>
        <p:nvPicPr>
          <p:cNvPr id="6" name="Рисунок 5" descr="sarajnoe_iskusstvo_ili_jarkie_obraztsi_lend-arta_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286" y="4643446"/>
            <a:ext cx="3172714" cy="2214554"/>
          </a:xfrm>
          <a:prstGeom prst="rect">
            <a:avLst/>
          </a:prstGeom>
        </p:spPr>
      </p:pic>
      <p:pic>
        <p:nvPicPr>
          <p:cNvPr id="7" name="Рисунок 6" descr="originalnie_sadovie_fonari_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71612"/>
            <a:ext cx="3071802" cy="2494303"/>
          </a:xfrm>
          <a:prstGeom prst="rect">
            <a:avLst/>
          </a:prstGeom>
        </p:spPr>
      </p:pic>
      <p:pic>
        <p:nvPicPr>
          <p:cNvPr id="8" name="Рисунок 7" descr="miralles 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225531"/>
            <a:ext cx="3929058" cy="2632469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cf04cu-9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71678"/>
            <a:ext cx="4500562" cy="299479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err="1">
                <a:solidFill>
                  <a:srgbClr val="7030A0"/>
                </a:solidFill>
                <a:latin typeface="Segoe Print" pitchFamily="2" charset="0"/>
              </a:rPr>
              <a:t>Стайлінг-дизайн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 —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художня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адаптація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вже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готової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форми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 (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інтер'єр-екстер'єр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)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або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поліпшення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технічної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частини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об'єкту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.</a:t>
            </a:r>
          </a:p>
        </p:txBody>
      </p:sp>
      <p:pic>
        <p:nvPicPr>
          <p:cNvPr id="5" name="Рисунок 4" descr="dfm_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500174"/>
            <a:ext cx="3500430" cy="2669078"/>
          </a:xfrm>
          <a:prstGeom prst="rect">
            <a:avLst/>
          </a:prstGeom>
        </p:spPr>
      </p:pic>
      <p:pic>
        <p:nvPicPr>
          <p:cNvPr id="6" name="Рисунок 5" descr="KdbDw10jcQ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4276073"/>
            <a:ext cx="3978276" cy="2581927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00702"/>
            <a:ext cx="8229600" cy="62546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42886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err="1">
                <a:solidFill>
                  <a:srgbClr val="7030A0"/>
                </a:solidFill>
                <a:latin typeface="Segoe Print" pitchFamily="2" charset="0"/>
              </a:rPr>
              <a:t>Кітч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 —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примітивний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,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тупий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 (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кухонний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) дизайн. В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даний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 час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визначення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 носить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відтінок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зневаги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. Слово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з'явилося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 в 1860-1870-х роках в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Германії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 (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Мюнхені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)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і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 означало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переробку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старих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меблів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,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оновлення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з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відтінком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 обману: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продавати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старе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, як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нове</a:t>
            </a:r>
            <a:endParaRPr lang="ru-RU" sz="3600" dirty="0">
              <a:solidFill>
                <a:srgbClr val="7030A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86214154_5vkwz6l1fyylcri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071546"/>
            <a:ext cx="4286250" cy="36099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7030A0"/>
                </a:solidFill>
                <a:latin typeface="Segoe Print" pitchFamily="2" charset="0"/>
              </a:rPr>
              <a:t>Кітч</a:t>
            </a:r>
            <a:endParaRPr lang="ru-RU" sz="6000" dirty="0">
              <a:solidFill>
                <a:srgbClr val="7030A0"/>
              </a:solidFill>
              <a:latin typeface="Segoe Print" pitchFamily="2" charset="0"/>
            </a:endParaRPr>
          </a:p>
        </p:txBody>
      </p:sp>
      <p:pic>
        <p:nvPicPr>
          <p:cNvPr id="5" name="Рисунок 4" descr="kitch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071546"/>
            <a:ext cx="4114800" cy="3048000"/>
          </a:xfrm>
          <a:prstGeom prst="rect">
            <a:avLst/>
          </a:prstGeom>
        </p:spPr>
      </p:pic>
      <p:pic>
        <p:nvPicPr>
          <p:cNvPr id="6" name="Рисунок 5" descr="kitsch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3799501"/>
            <a:ext cx="4071966" cy="305849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7818" y="3857628"/>
            <a:ext cx="2857520" cy="28575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err="1">
                <a:solidFill>
                  <a:srgbClr val="7030A0"/>
                </a:solidFill>
                <a:latin typeface="Segoe Print" pitchFamily="2" charset="0"/>
              </a:rPr>
              <a:t>Кустарний</a:t>
            </a:r>
            <a:r>
              <a:rPr lang="ru-RU" sz="2800" b="1" dirty="0">
                <a:solidFill>
                  <a:srgbClr val="7030A0"/>
                </a:solidFill>
                <a:latin typeface="Segoe Print" pitchFamily="2" charset="0"/>
              </a:rPr>
              <a:t> дизайн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 —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швидше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 ремесло,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засноване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більше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 на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особистому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досвіді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й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 смаку,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ніж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 на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освіті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.</a:t>
            </a:r>
          </a:p>
        </p:txBody>
      </p:sp>
      <p:pic>
        <p:nvPicPr>
          <p:cNvPr id="5" name="Рисунок 4" descr="1256869539-1470x3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488"/>
            <a:ext cx="2928735" cy="2000264"/>
          </a:xfrm>
          <a:prstGeom prst="rect">
            <a:avLst/>
          </a:prstGeom>
        </p:spPr>
      </p:pic>
      <p:pic>
        <p:nvPicPr>
          <p:cNvPr id="6" name="Рисунок 5" descr="3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3714752"/>
            <a:ext cx="4000528" cy="2667019"/>
          </a:xfrm>
          <a:prstGeom prst="rect">
            <a:avLst/>
          </a:prstGeom>
        </p:spPr>
      </p:pic>
      <p:pic>
        <p:nvPicPr>
          <p:cNvPr id="7" name="Рисунок 6" descr="1302304118_1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0558" y="1142984"/>
            <a:ext cx="3823442" cy="2714644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fotometki_image_c208fa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64" y="2071678"/>
            <a:ext cx="3019032" cy="361128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err="1">
                <a:solidFill>
                  <a:srgbClr val="7030A0"/>
                </a:solidFill>
                <a:latin typeface="Segoe Print" pitchFamily="2" charset="0"/>
              </a:rPr>
              <a:t>Фіто-дизайн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 —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вживання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, в основному,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природних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елементів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,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кольорів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і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рослин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.</a:t>
            </a:r>
            <a:r>
              <a:rPr lang="ru-RU" dirty="0"/>
              <a:t> </a:t>
            </a:r>
          </a:p>
        </p:txBody>
      </p:sp>
      <p:pic>
        <p:nvPicPr>
          <p:cNvPr id="10" name="Рисунок 9" descr="2e2cc2c798d4aebf6ce1590b04b1a75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77488"/>
            <a:ext cx="3000364" cy="4080512"/>
          </a:xfrm>
          <a:prstGeom prst="rect">
            <a:avLst/>
          </a:prstGeom>
        </p:spPr>
      </p:pic>
      <p:pic>
        <p:nvPicPr>
          <p:cNvPr id="11" name="Рисунок 10" descr="a833454abe082f36f39c49760230f90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471" y="1071546"/>
            <a:ext cx="3138529" cy="3621377"/>
          </a:xfrm>
          <a:prstGeom prst="rect">
            <a:avLst/>
          </a:prstGeom>
        </p:spPr>
      </p:pic>
      <p:pic>
        <p:nvPicPr>
          <p:cNvPr id="7" name="Рисунок 6" descr="y_a83efba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4715770"/>
            <a:ext cx="2857488" cy="214223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69277921_336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766551"/>
            <a:ext cx="3214678" cy="309144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>
                <a:solidFill>
                  <a:srgbClr val="7030A0"/>
                </a:solidFill>
                <a:latin typeface="Segoe Print" pitchFamily="2" charset="0"/>
              </a:rPr>
              <a:t>Футуро-дизайн</a:t>
            </a:r>
            <a:r>
              <a:rPr lang="ru-RU" sz="3200" dirty="0">
                <a:solidFill>
                  <a:srgbClr val="7030A0"/>
                </a:solidFill>
                <a:latin typeface="Segoe Print" pitchFamily="2" charset="0"/>
              </a:rPr>
              <a:t> — </a:t>
            </a:r>
            <a:r>
              <a:rPr lang="ru-RU" sz="3200" dirty="0" err="1">
                <a:solidFill>
                  <a:srgbClr val="7030A0"/>
                </a:solidFill>
                <a:latin typeface="Segoe Print" pitchFamily="2" charset="0"/>
              </a:rPr>
              <a:t>історичний</a:t>
            </a:r>
            <a:r>
              <a:rPr lang="ru-RU" sz="32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Segoe Print" pitchFamily="2" charset="0"/>
              </a:rPr>
              <a:t>і</a:t>
            </a:r>
            <a:r>
              <a:rPr lang="ru-RU" sz="32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Segoe Print" pitchFamily="2" charset="0"/>
              </a:rPr>
              <a:t>прогностичний</a:t>
            </a:r>
            <a:r>
              <a:rPr lang="ru-RU" sz="3200" dirty="0">
                <a:solidFill>
                  <a:srgbClr val="7030A0"/>
                </a:solidFill>
                <a:latin typeface="Segoe Print" pitchFamily="2" charset="0"/>
              </a:rPr>
              <a:t> дизайн </a:t>
            </a:r>
            <a:r>
              <a:rPr lang="ru-RU" sz="3200" dirty="0" err="1">
                <a:solidFill>
                  <a:srgbClr val="7030A0"/>
                </a:solidFill>
                <a:latin typeface="Segoe Print" pitchFamily="2" charset="0"/>
              </a:rPr>
              <a:t>майбутнього</a:t>
            </a:r>
            <a:r>
              <a:rPr lang="ru-RU" sz="3200" dirty="0">
                <a:solidFill>
                  <a:srgbClr val="7030A0"/>
                </a:solidFill>
                <a:latin typeface="Segoe Print" pitchFamily="2" charset="0"/>
              </a:rPr>
              <a:t>.</a:t>
            </a:r>
          </a:p>
        </p:txBody>
      </p:sp>
      <p:pic>
        <p:nvPicPr>
          <p:cNvPr id="5" name="Рисунок 4" descr="4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0" y="1285860"/>
            <a:ext cx="2794000" cy="2794000"/>
          </a:xfrm>
          <a:prstGeom prst="rect">
            <a:avLst/>
          </a:prstGeom>
        </p:spPr>
      </p:pic>
      <p:pic>
        <p:nvPicPr>
          <p:cNvPr id="6" name="Рисунок 5" descr="Z-Chair-ZahaHadi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4286253"/>
            <a:ext cx="3857620" cy="2571747"/>
          </a:xfrm>
          <a:prstGeom prst="rect">
            <a:avLst/>
          </a:prstGeom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00174"/>
            <a:ext cx="3000396" cy="2247401"/>
          </a:xfrm>
          <a:prstGeom prst="rect">
            <a:avLst/>
          </a:prstGeom>
        </p:spPr>
      </p:pic>
      <p:pic>
        <p:nvPicPr>
          <p:cNvPr id="8" name="Рисунок 7" descr="futur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364" y="2357430"/>
            <a:ext cx="3097214" cy="2046617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Segoe Print" pitchFamily="2" charset="0"/>
                <a:cs typeface="Times New Roman" pitchFamily="18" charset="0"/>
              </a:rPr>
              <a:t>Дизайн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англ.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design — 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задум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проект, 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креслення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малюнок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— 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результат 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художньо-технічного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проектування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предметів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просторі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орієнтований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найповнішої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відповідності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створюваних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об'єктів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можливостям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потребам 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79349702_web-desig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843601"/>
            <a:ext cx="3286116" cy="20143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Segoe Print" pitchFamily="2" charset="0"/>
              </a:rPr>
              <a:t>Web-</a:t>
            </a:r>
            <a:r>
              <a:rPr lang="ru-RU" sz="3600" b="1" dirty="0">
                <a:solidFill>
                  <a:srgbClr val="7030A0"/>
                </a:solidFill>
                <a:latin typeface="Segoe Print" pitchFamily="2" charset="0"/>
              </a:rPr>
              <a:t>дизайн 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—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проектування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інтернет-серверів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.</a:t>
            </a:r>
          </a:p>
        </p:txBody>
      </p:sp>
      <p:pic>
        <p:nvPicPr>
          <p:cNvPr id="5" name="Рисунок 4" descr="desig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928670"/>
            <a:ext cx="1706880" cy="1706880"/>
          </a:xfrm>
          <a:prstGeom prst="rect">
            <a:avLst/>
          </a:prstGeom>
        </p:spPr>
      </p:pic>
      <p:pic>
        <p:nvPicPr>
          <p:cNvPr id="6" name="Рисунок 5" descr="desig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500174"/>
            <a:ext cx="3000364" cy="1872839"/>
          </a:xfrm>
          <a:prstGeom prst="rect">
            <a:avLst/>
          </a:prstGeom>
        </p:spPr>
      </p:pic>
      <p:pic>
        <p:nvPicPr>
          <p:cNvPr id="7" name="Рисунок 6" descr="fffff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8011" y="4191008"/>
            <a:ext cx="3555989" cy="2666992"/>
          </a:xfrm>
          <a:prstGeom prst="rect">
            <a:avLst/>
          </a:prstGeom>
        </p:spPr>
      </p:pic>
      <p:pic>
        <p:nvPicPr>
          <p:cNvPr id="8" name="Рисунок 7" descr="web-desig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0430" y="2428868"/>
            <a:ext cx="2836007" cy="2090731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f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1428760" cy="196664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>
                <a:solidFill>
                  <a:srgbClr val="7030A0"/>
                </a:solidFill>
                <a:latin typeface="Segoe Print" pitchFamily="2" charset="0"/>
              </a:rPr>
              <a:t>Сайнс-дизайн</a:t>
            </a:r>
            <a:r>
              <a:rPr lang="ru-RU" sz="3600" b="1" dirty="0">
                <a:solidFill>
                  <a:srgbClr val="7030A0"/>
                </a:solidFill>
                <a:latin typeface="Segoe Print" pitchFamily="2" charset="0"/>
              </a:rPr>
              <a:t> 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—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науковий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 дизайн.</a:t>
            </a:r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375" y="2071678"/>
            <a:ext cx="1952625" cy="2333625"/>
          </a:xfrm>
          <a:prstGeom prst="rect">
            <a:avLst/>
          </a:prstGeom>
        </p:spPr>
      </p:pic>
      <p:pic>
        <p:nvPicPr>
          <p:cNvPr id="6" name="Рисунок 5" descr="KNIGA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57760"/>
            <a:ext cx="9144000" cy="2000240"/>
          </a:xfrm>
          <a:prstGeom prst="rect">
            <a:avLst/>
          </a:prstGeom>
        </p:spPr>
      </p:pic>
      <p:pic>
        <p:nvPicPr>
          <p:cNvPr id="7" name="Рисунок 6" descr="10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26" y="1000108"/>
            <a:ext cx="3162691" cy="2714644"/>
          </a:xfrm>
          <a:prstGeom prst="rect">
            <a:avLst/>
          </a:prstGeom>
        </p:spPr>
      </p:pic>
      <p:pic>
        <p:nvPicPr>
          <p:cNvPr id="8" name="Рисунок 7" descr="top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7356" y="3714752"/>
            <a:ext cx="5072098" cy="106865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92935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Дизайн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охоплює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всі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сфери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життя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сучасного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суспільства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.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Це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творча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діяльність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, яка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дає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можливість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художнього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проектування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місця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існування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й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навколишніх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предметів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відповідно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 до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художніх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і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утилітарних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Segoe Print" pitchFamily="2" charset="0"/>
              </a:rPr>
              <a:t>закономірностей</a:t>
            </a:r>
            <a:r>
              <a:rPr lang="ru-RU" sz="3600" dirty="0">
                <a:solidFill>
                  <a:srgbClr val="7030A0"/>
                </a:solidFill>
                <a:latin typeface="Segoe Print" pitchFamily="2" charset="0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xzuKXVE0Nl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9630" y="0"/>
            <a:ext cx="2544370" cy="32112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6615130" cy="1143000"/>
          </a:xfrm>
        </p:spPr>
        <p:txBody>
          <a:bodyPr>
            <a:normAutofit/>
          </a:bodyPr>
          <a:lstStyle/>
          <a:p>
            <a:r>
              <a:rPr lang="uk-UA" sz="6600" dirty="0" smtClean="0">
                <a:solidFill>
                  <a:srgbClr val="7030A0"/>
                </a:solidFill>
                <a:latin typeface="Segoe Print" pitchFamily="2" charset="0"/>
              </a:rPr>
              <a:t>Кінець</a:t>
            </a:r>
            <a:endParaRPr lang="ru-RU" sz="6600" dirty="0">
              <a:solidFill>
                <a:srgbClr val="7030A0"/>
              </a:solidFill>
              <a:latin typeface="Segoe Print" pitchFamily="2" charset="0"/>
            </a:endParaRPr>
          </a:p>
        </p:txBody>
      </p:sp>
      <p:pic>
        <p:nvPicPr>
          <p:cNvPr id="5" name="Рисунок 4" descr="_OzcbXrC64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0504"/>
            <a:ext cx="2500298" cy="2857496"/>
          </a:xfrm>
          <a:prstGeom prst="rect">
            <a:avLst/>
          </a:prstGeom>
        </p:spPr>
      </p:pic>
      <p:pic>
        <p:nvPicPr>
          <p:cNvPr id="6" name="Рисунок 5" descr="2OkWFApeep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8604"/>
            <a:ext cx="2163907" cy="3500462"/>
          </a:xfrm>
          <a:prstGeom prst="rect">
            <a:avLst/>
          </a:prstGeom>
        </p:spPr>
      </p:pic>
      <p:pic>
        <p:nvPicPr>
          <p:cNvPr id="7" name="Рисунок 6" descr="xRsJAixPYz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6" y="4000505"/>
            <a:ext cx="3809995" cy="2857496"/>
          </a:xfrm>
          <a:prstGeom prst="rect">
            <a:avLst/>
          </a:prstGeom>
        </p:spPr>
      </p:pic>
      <p:pic>
        <p:nvPicPr>
          <p:cNvPr id="13" name="Рисунок 12" descr="qGEy14y-Zy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8860" y="3720443"/>
            <a:ext cx="2857520" cy="3137557"/>
          </a:xfrm>
          <a:prstGeom prst="rect">
            <a:avLst/>
          </a:prstGeom>
        </p:spPr>
      </p:pic>
      <p:pic>
        <p:nvPicPr>
          <p:cNvPr id="14" name="Рисунок 13" descr="x_a0a03f6b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6314" y="1221292"/>
            <a:ext cx="1857388" cy="2696784"/>
          </a:xfrm>
          <a:prstGeom prst="rect">
            <a:avLst/>
          </a:prstGeom>
        </p:spPr>
      </p:pic>
      <p:pic>
        <p:nvPicPr>
          <p:cNvPr id="15" name="Рисунок 14" descr="3sSZ7TgbW5k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4546" y="1714488"/>
            <a:ext cx="2452682" cy="1635121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ru-RU" b="1" u="sng" dirty="0" err="1" smtClean="0">
                <a:solidFill>
                  <a:srgbClr val="7030A0"/>
                </a:solidFill>
              </a:rPr>
              <a:t>Промисловий</a:t>
            </a:r>
            <a:r>
              <a:rPr lang="ru-RU" b="1" u="sng" dirty="0" smtClean="0">
                <a:solidFill>
                  <a:srgbClr val="7030A0"/>
                </a:solidFill>
              </a:rPr>
              <a:t> дизайн </a:t>
            </a:r>
            <a:r>
              <a:rPr lang="ru-RU" b="1" dirty="0" smtClean="0">
                <a:solidFill>
                  <a:srgbClr val="7030A0"/>
                </a:solidFill>
              </a:rPr>
              <a:t>(</a:t>
            </a:r>
            <a:r>
              <a:rPr lang="ru-RU" b="1" dirty="0" err="1" smtClean="0">
                <a:solidFill>
                  <a:srgbClr val="7030A0"/>
                </a:solidFill>
              </a:rPr>
              <a:t>механізми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</a:rPr>
              <a:t>побутова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техніка</a:t>
            </a:r>
            <a:r>
              <a:rPr lang="ru-RU" b="1" dirty="0" smtClean="0">
                <a:solidFill>
                  <a:srgbClr val="7030A0"/>
                </a:solidFill>
              </a:rPr>
              <a:t>, мода </a:t>
            </a:r>
            <a:r>
              <a:rPr lang="ru-RU" b="1" dirty="0" err="1" smtClean="0">
                <a:solidFill>
                  <a:srgbClr val="7030A0"/>
                </a:solidFill>
              </a:rPr>
              <a:t>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аксесуари</a:t>
            </a:r>
            <a:r>
              <a:rPr lang="ru-RU" b="1" dirty="0" smtClean="0">
                <a:solidFill>
                  <a:srgbClr val="7030A0"/>
                </a:solidFill>
              </a:rPr>
              <a:t>). </a:t>
            </a:r>
            <a:endParaRPr lang="en-US" b="1" dirty="0" smtClean="0">
              <a:solidFill>
                <a:srgbClr val="7030A0"/>
              </a:solidFill>
            </a:endParaRP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2.    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u="sng" dirty="0" smtClean="0">
                <a:solidFill>
                  <a:srgbClr val="7030A0"/>
                </a:solidFill>
              </a:rPr>
              <a:t>Дизайн </a:t>
            </a:r>
            <a:r>
              <a:rPr lang="ru-RU" b="1" u="sng" dirty="0" err="1" smtClean="0">
                <a:solidFill>
                  <a:srgbClr val="7030A0"/>
                </a:solidFill>
              </a:rPr>
              <a:t>середовища</a:t>
            </a:r>
            <a:r>
              <a:rPr lang="ru-RU" b="1" u="sng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(</a:t>
            </a:r>
            <a:r>
              <a:rPr lang="ru-RU" b="1" dirty="0" err="1" smtClean="0">
                <a:solidFill>
                  <a:srgbClr val="7030A0"/>
                </a:solidFill>
              </a:rPr>
              <a:t>міського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середовища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</a:rPr>
              <a:t>дизайн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інтер'єрів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</a:rPr>
              <a:t>світловий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дизайн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</a:rPr>
              <a:t>колористика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суперграфіка</a:t>
            </a:r>
            <a:r>
              <a:rPr lang="ru-RU" b="1" dirty="0" smtClean="0">
                <a:solidFill>
                  <a:srgbClr val="7030A0"/>
                </a:solidFill>
              </a:rPr>
              <a:t>). </a:t>
            </a:r>
            <a:endParaRPr lang="en-US" b="1" dirty="0" smtClean="0">
              <a:solidFill>
                <a:srgbClr val="7030A0"/>
              </a:solidFill>
            </a:endParaRP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3.</a:t>
            </a:r>
            <a:r>
              <a:rPr lang="en-US" b="1" dirty="0" smtClean="0">
                <a:solidFill>
                  <a:srgbClr val="7030A0"/>
                </a:solidFill>
              </a:rPr>
              <a:t>    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u="sng" dirty="0" smtClean="0">
                <a:solidFill>
                  <a:srgbClr val="7030A0"/>
                </a:solidFill>
              </a:rPr>
              <a:t>Дизайн </a:t>
            </a:r>
            <a:r>
              <a:rPr lang="ru-RU" b="1" u="sng" dirty="0" err="1" smtClean="0">
                <a:solidFill>
                  <a:srgbClr val="7030A0"/>
                </a:solidFill>
              </a:rPr>
              <a:t>процесів</a:t>
            </a:r>
            <a:r>
              <a:rPr lang="ru-RU" b="1" u="sng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(</a:t>
            </a:r>
            <a:r>
              <a:rPr lang="ru-RU" b="1" dirty="0" err="1" smtClean="0">
                <a:solidFill>
                  <a:srgbClr val="7030A0"/>
                </a:solidFill>
              </a:rPr>
              <a:t>фірмові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стилі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</a:rPr>
              <a:t>дизайн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церемоній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</a:rPr>
              <a:t>дизайн-програми</a:t>
            </a:r>
            <a:r>
              <a:rPr lang="ru-RU" b="1" dirty="0" smtClean="0">
                <a:solidFill>
                  <a:srgbClr val="7030A0"/>
                </a:solidFill>
              </a:rPr>
              <a:t>). </a:t>
            </a:r>
            <a:endParaRPr lang="en-US" b="1" dirty="0" smtClean="0">
              <a:solidFill>
                <a:srgbClr val="7030A0"/>
              </a:solidFill>
            </a:endParaRP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4. </a:t>
            </a:r>
            <a:r>
              <a:rPr lang="en-US" b="1" dirty="0" smtClean="0">
                <a:solidFill>
                  <a:srgbClr val="7030A0"/>
                </a:solidFill>
              </a:rPr>
              <a:t>    </a:t>
            </a:r>
            <a:r>
              <a:rPr lang="ru-RU" b="1" u="sng" dirty="0" err="1" smtClean="0">
                <a:solidFill>
                  <a:srgbClr val="7030A0"/>
                </a:solidFill>
              </a:rPr>
              <a:t>Графічний</a:t>
            </a:r>
            <a:r>
              <a:rPr lang="ru-RU" b="1" u="sng" dirty="0" smtClean="0">
                <a:solidFill>
                  <a:srgbClr val="7030A0"/>
                </a:solidFill>
              </a:rPr>
              <a:t> дизайн </a:t>
            </a:r>
            <a:r>
              <a:rPr lang="ru-RU" b="1" dirty="0" smtClean="0">
                <a:solidFill>
                  <a:srgbClr val="7030A0"/>
                </a:solidFill>
              </a:rPr>
              <a:t>(</a:t>
            </a:r>
            <a:r>
              <a:rPr lang="ru-RU" b="1" dirty="0" err="1" smtClean="0">
                <a:solidFill>
                  <a:srgbClr val="7030A0"/>
                </a:solidFill>
              </a:rPr>
              <a:t>шрифти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</a:rPr>
              <a:t>поліграфія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</a:rPr>
              <a:t>веб</a:t>
            </a:r>
            <a:r>
              <a:rPr lang="ru-RU" b="1" dirty="0" smtClean="0">
                <a:solidFill>
                  <a:srgbClr val="7030A0"/>
                </a:solidFill>
              </a:rPr>
              <a:t>- </a:t>
            </a:r>
            <a:r>
              <a:rPr lang="ru-RU" b="1" dirty="0" err="1" smtClean="0">
                <a:solidFill>
                  <a:srgbClr val="7030A0"/>
                </a:solidFill>
              </a:rPr>
              <a:t>дизайн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</a:rPr>
              <a:t>візуальна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ідентифікація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</a:rPr>
              <a:t>товарні</a:t>
            </a:r>
            <a:r>
              <a:rPr lang="ru-RU" b="1" dirty="0" smtClean="0">
                <a:solidFill>
                  <a:srgbClr val="7030A0"/>
                </a:solidFill>
              </a:rPr>
              <a:t> знаки, </a:t>
            </a:r>
            <a:r>
              <a:rPr lang="ru-RU" b="1" dirty="0" err="1" smtClean="0">
                <a:solidFill>
                  <a:srgbClr val="7030A0"/>
                </a:solidFill>
              </a:rPr>
              <a:t>візуальні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комунікації</a:t>
            </a:r>
            <a:r>
              <a:rPr lang="ru-RU" b="1" dirty="0" smtClean="0">
                <a:solidFill>
                  <a:srgbClr val="7030A0"/>
                </a:solidFill>
              </a:rPr>
              <a:t>). </a:t>
            </a:r>
            <a:endParaRPr lang="en-US" b="1" dirty="0" smtClean="0">
              <a:solidFill>
                <a:srgbClr val="7030A0"/>
              </a:solidFill>
            </a:endParaRP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5. </a:t>
            </a:r>
            <a:r>
              <a:rPr lang="en-US" b="1" dirty="0" smtClean="0">
                <a:solidFill>
                  <a:srgbClr val="7030A0"/>
                </a:solidFill>
              </a:rPr>
              <a:t>    </a:t>
            </a:r>
            <a:r>
              <a:rPr lang="ru-RU" b="1" u="sng" dirty="0" err="1" smtClean="0">
                <a:solidFill>
                  <a:srgbClr val="7030A0"/>
                </a:solidFill>
              </a:rPr>
              <a:t>Ландшафтний</a:t>
            </a:r>
            <a:r>
              <a:rPr lang="ru-RU" b="1" u="sng" dirty="0" smtClean="0">
                <a:solidFill>
                  <a:srgbClr val="7030A0"/>
                </a:solidFill>
              </a:rPr>
              <a:t> дизайн </a:t>
            </a:r>
            <a:r>
              <a:rPr lang="ru-RU" b="1" dirty="0" smtClean="0">
                <a:solidFill>
                  <a:srgbClr val="7030A0"/>
                </a:solidFill>
              </a:rPr>
              <a:t>(</a:t>
            </a:r>
            <a:r>
              <a:rPr lang="ru-RU" b="1" dirty="0" err="1" smtClean="0">
                <a:solidFill>
                  <a:srgbClr val="7030A0"/>
                </a:solidFill>
              </a:rPr>
              <a:t>створення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штучних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реконструкція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зруйнованих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ландшафтів</a:t>
            </a:r>
            <a:r>
              <a:rPr lang="ru-RU" b="1" dirty="0" smtClean="0">
                <a:solidFill>
                  <a:srgbClr val="7030A0"/>
                </a:solidFill>
              </a:rPr>
              <a:t>, декоративна </a:t>
            </a:r>
            <a:r>
              <a:rPr lang="ru-RU" b="1" dirty="0" err="1" smtClean="0">
                <a:solidFill>
                  <a:srgbClr val="7030A0"/>
                </a:solidFill>
              </a:rPr>
              <a:t>дендрологія</a:t>
            </a:r>
            <a:r>
              <a:rPr lang="ru-RU" b="1" dirty="0" smtClean="0">
                <a:solidFill>
                  <a:srgbClr val="7030A0"/>
                </a:solidFill>
              </a:rPr>
              <a:t>). </a:t>
            </a:r>
            <a:endParaRPr lang="en-US" b="1" dirty="0" smtClean="0">
              <a:solidFill>
                <a:srgbClr val="7030A0"/>
              </a:solidFill>
            </a:endParaRP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6. </a:t>
            </a:r>
            <a:r>
              <a:rPr lang="en-US" b="1" dirty="0" smtClean="0">
                <a:solidFill>
                  <a:srgbClr val="7030A0"/>
                </a:solidFill>
              </a:rPr>
              <a:t>    </a:t>
            </a:r>
            <a:r>
              <a:rPr lang="ru-RU" b="1" u="sng" dirty="0" err="1" smtClean="0">
                <a:solidFill>
                  <a:srgbClr val="7030A0"/>
                </a:solidFill>
              </a:rPr>
              <a:t>Архітектурний</a:t>
            </a:r>
            <a:r>
              <a:rPr lang="ru-RU" b="1" u="sng" dirty="0" smtClean="0">
                <a:solidFill>
                  <a:srgbClr val="7030A0"/>
                </a:solidFill>
              </a:rPr>
              <a:t> дизайн </a:t>
            </a:r>
            <a:r>
              <a:rPr lang="ru-RU" b="1" dirty="0" smtClean="0">
                <a:solidFill>
                  <a:srgbClr val="7030A0"/>
                </a:solidFill>
              </a:rPr>
              <a:t>(</a:t>
            </a:r>
            <a:r>
              <a:rPr lang="ru-RU" b="1" dirty="0" err="1" smtClean="0">
                <a:solidFill>
                  <a:srgbClr val="7030A0"/>
                </a:solidFill>
              </a:rPr>
              <a:t>масове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будівництво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</a:rPr>
              <a:t>інженерні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споруди</a:t>
            </a:r>
            <a:r>
              <a:rPr lang="ru-RU" b="1" dirty="0" smtClean="0">
                <a:solidFill>
                  <a:srgbClr val="7030A0"/>
                </a:solidFill>
              </a:rPr>
              <a:t>).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  <a:t>Дизайн, як </a:t>
            </a:r>
            <a:r>
              <a:rPr lang="ru-RU" sz="2400" b="1" dirty="0" err="1" smtClean="0">
                <a:solidFill>
                  <a:srgbClr val="7030A0"/>
                </a:solidFill>
                <a:latin typeface="Segoe Print" pitchFamily="2" charset="0"/>
              </a:rPr>
              <a:t>творча</a:t>
            </a:r>
            <a: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Segoe Print" pitchFamily="2" charset="0"/>
              </a:rPr>
              <a:t>діяльність</a:t>
            </a:r>
            <a: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  <a:latin typeface="Segoe Print" pitchFamily="2" charset="0"/>
              </a:rPr>
              <a:t>прагне</a:t>
            </a:r>
            <a: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Segoe Print" pitchFamily="2" charset="0"/>
              </a:rPr>
              <a:t>охопити</a:t>
            </a:r>
            <a: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Segoe Print" pitchFamily="2" charset="0"/>
              </a:rPr>
              <a:t>всі</a:t>
            </a:r>
            <a: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Segoe Print" pitchFamily="2" charset="0"/>
              </a:rPr>
              <a:t>аспекти</a:t>
            </a:r>
            <a: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Segoe Print" pitchFamily="2" charset="0"/>
              </a:rPr>
              <a:t>оточуючого</a:t>
            </a:r>
            <a: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Segoe Print" pitchFamily="2" charset="0"/>
              </a:rPr>
              <a:t>людину</a:t>
            </a:r>
            <a: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Segoe Print" pitchFamily="2" charset="0"/>
              </a:rPr>
              <a:t>довкілля</a:t>
            </a:r>
            <a: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  <a:t>:</a:t>
            </a:r>
            <a:endParaRPr lang="ru-RU" sz="2400" dirty="0">
              <a:solidFill>
                <a:srgbClr val="7030A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357850"/>
          </a:xfrm>
        </p:spPr>
        <p:txBody>
          <a:bodyPr>
            <a:normAutofit lnSpcReduction="10000"/>
          </a:bodyPr>
          <a:lstStyle/>
          <a:p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Арт-дізайн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Графічний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дизайн </a:t>
            </a:r>
          </a:p>
          <a:p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Нон-дизайн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Промисловий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дизайн 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Психо-дизайн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Пабліш-арт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Рекламний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дизайн</a:t>
            </a:r>
          </a:p>
          <a:p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Середовищний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дизайн 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Стайлінг-дизайн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Кітч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Кустарний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дизайн </a:t>
            </a:r>
          </a:p>
          <a:p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Фіто-дизайн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Футуро-дизайн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дизайн 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Сайнс-дизайн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 smtClean="0"/>
          </a:p>
          <a:p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7030A0"/>
                </a:solidFill>
                <a:latin typeface="Segoe Print" pitchFamily="2" charset="0"/>
              </a:rPr>
              <a:t>Області</a:t>
            </a:r>
            <a:r>
              <a:rPr lang="ru-RU" b="1" dirty="0" smtClean="0">
                <a:solidFill>
                  <a:srgbClr val="7030A0"/>
                </a:solidFill>
                <a:latin typeface="Segoe Print" pitchFamily="2" charset="0"/>
              </a:rPr>
              <a:t> дизайну:</a:t>
            </a:r>
            <a:r>
              <a:rPr lang="ru-RU" b="1" dirty="0" smtClean="0">
                <a:latin typeface="Segoe Print" pitchFamily="2" charset="0"/>
              </a:rPr>
              <a:t> </a:t>
            </a:r>
            <a:endParaRPr lang="ru-RU" dirty="0">
              <a:latin typeface="Segoe Print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ina-aoyamas-paper-cutting-art-design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4000504"/>
            <a:ext cx="3809995" cy="28574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err="1" smtClean="0">
                <a:solidFill>
                  <a:srgbClr val="7030A0"/>
                </a:solidFill>
                <a:latin typeface="Segoe Print" pitchFamily="2" charset="0"/>
              </a:rPr>
              <a:t>Арт-дизайн</a:t>
            </a:r>
            <a:r>
              <a:rPr lang="ru-RU" sz="3100" dirty="0">
                <a:solidFill>
                  <a:srgbClr val="7030A0"/>
                </a:solidFill>
                <a:latin typeface="Segoe Print" pitchFamily="2" charset="0"/>
              </a:rPr>
              <a:t> — </a:t>
            </a:r>
            <a:r>
              <a:rPr lang="ru-RU" sz="3100" dirty="0" err="1">
                <a:solidFill>
                  <a:srgbClr val="7030A0"/>
                </a:solidFill>
                <a:latin typeface="Segoe Print" pitchFamily="2" charset="0"/>
              </a:rPr>
              <a:t>концептуальний</a:t>
            </a:r>
            <a:r>
              <a:rPr lang="ru-RU" sz="3100" dirty="0">
                <a:solidFill>
                  <a:srgbClr val="7030A0"/>
                </a:solidFill>
                <a:latin typeface="Segoe Print" pitchFamily="2" charset="0"/>
              </a:rPr>
              <a:t>, </a:t>
            </a:r>
            <a:r>
              <a:rPr lang="ru-RU" sz="3100" dirty="0" err="1">
                <a:solidFill>
                  <a:srgbClr val="7030A0"/>
                </a:solidFill>
                <a:latin typeface="Segoe Print" pitchFamily="2" charset="0"/>
              </a:rPr>
              <a:t>елітний</a:t>
            </a:r>
            <a:r>
              <a:rPr lang="ru-RU" sz="3100" dirty="0">
                <a:solidFill>
                  <a:srgbClr val="7030A0"/>
                </a:solidFill>
                <a:latin typeface="Segoe Print" pitchFamily="2" charset="0"/>
              </a:rPr>
              <a:t>. </a:t>
            </a:r>
            <a:r>
              <a:rPr lang="ru-RU" sz="3100" dirty="0" err="1">
                <a:solidFill>
                  <a:srgbClr val="7030A0"/>
                </a:solidFill>
                <a:latin typeface="Segoe Print" pitchFamily="2" charset="0"/>
              </a:rPr>
              <a:t>Інформаційний</a:t>
            </a:r>
            <a:r>
              <a:rPr lang="ru-RU" sz="3100" dirty="0">
                <a:solidFill>
                  <a:srgbClr val="7030A0"/>
                </a:solidFill>
                <a:latin typeface="Segoe Print" pitchFamily="2" charset="0"/>
              </a:rPr>
              <a:t>, </a:t>
            </a:r>
            <a:r>
              <a:rPr lang="ru-RU" sz="3100" dirty="0" err="1">
                <a:solidFill>
                  <a:srgbClr val="7030A0"/>
                </a:solidFill>
                <a:latin typeface="Segoe Print" pitchFamily="2" charset="0"/>
              </a:rPr>
              <a:t>програмний</a:t>
            </a:r>
            <a:r>
              <a:rPr lang="ru-RU" sz="3100" dirty="0">
                <a:solidFill>
                  <a:srgbClr val="7030A0"/>
                </a:solidFill>
                <a:latin typeface="Segoe Print" pitchFamily="2" charset="0"/>
              </a:rPr>
              <a:t>.</a:t>
            </a:r>
            <a:r>
              <a:rPr lang="ru-RU" dirty="0"/>
              <a:t> </a:t>
            </a:r>
          </a:p>
        </p:txBody>
      </p:sp>
      <p:pic>
        <p:nvPicPr>
          <p:cNvPr id="5" name="Рисунок 4" descr="radiow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285860"/>
            <a:ext cx="3810000" cy="3800475"/>
          </a:xfrm>
          <a:prstGeom prst="rect">
            <a:avLst/>
          </a:prstGeom>
        </p:spPr>
      </p:pic>
      <p:pic>
        <p:nvPicPr>
          <p:cNvPr id="7" name="Рисунок 6" descr="dkb0gx9vea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357298"/>
            <a:ext cx="2346283" cy="3327681"/>
          </a:xfrm>
          <a:prstGeom prst="rect">
            <a:avLst/>
          </a:prstGeom>
        </p:spPr>
      </p:pic>
      <p:pic>
        <p:nvPicPr>
          <p:cNvPr id="8" name="Рисунок 7" descr="5EyDR40A7m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26" y="1500174"/>
            <a:ext cx="2286016" cy="244603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-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2198" y="1714488"/>
            <a:ext cx="2794000" cy="24765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ru-RU" sz="2700" b="1" dirty="0" err="1">
                <a:solidFill>
                  <a:srgbClr val="7030A0"/>
                </a:solidFill>
                <a:latin typeface="Segoe Print" pitchFamily="2" charset="0"/>
              </a:rPr>
              <a:t>Графічний</a:t>
            </a:r>
            <a:r>
              <a:rPr lang="ru-RU" sz="2700" b="1" dirty="0">
                <a:solidFill>
                  <a:srgbClr val="7030A0"/>
                </a:solidFill>
                <a:latin typeface="Segoe Print" pitchFamily="2" charset="0"/>
              </a:rPr>
              <a:t> дизайн</a:t>
            </a:r>
            <a:r>
              <a:rPr lang="ru-RU" sz="2700" dirty="0">
                <a:solidFill>
                  <a:srgbClr val="7030A0"/>
                </a:solidFill>
                <a:latin typeface="Segoe Print" pitchFamily="2" charset="0"/>
              </a:rPr>
              <a:t> — </a:t>
            </a:r>
            <a:r>
              <a:rPr lang="ru-RU" sz="2700" dirty="0" err="1">
                <a:solidFill>
                  <a:srgbClr val="7030A0"/>
                </a:solidFill>
                <a:latin typeface="Segoe Print" pitchFamily="2" charset="0"/>
              </a:rPr>
              <a:t>проектування</a:t>
            </a:r>
            <a:r>
              <a:rPr lang="ru-RU" sz="27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700" dirty="0" err="1">
                <a:solidFill>
                  <a:srgbClr val="7030A0"/>
                </a:solidFill>
                <a:latin typeface="Segoe Print" pitchFamily="2" charset="0"/>
              </a:rPr>
              <a:t>символів-знаків</a:t>
            </a:r>
            <a:r>
              <a:rPr lang="ru-RU" sz="2700" dirty="0">
                <a:solidFill>
                  <a:srgbClr val="7030A0"/>
                </a:solidFill>
                <a:latin typeface="Segoe Print" pitchFamily="2" charset="0"/>
              </a:rPr>
              <a:t>, </a:t>
            </a:r>
            <a:r>
              <a:rPr lang="ru-RU" sz="2700" dirty="0" err="1">
                <a:solidFill>
                  <a:srgbClr val="7030A0"/>
                </a:solidFill>
                <a:latin typeface="Segoe Print" pitchFamily="2" charset="0"/>
              </a:rPr>
              <a:t>логотипів</a:t>
            </a:r>
            <a:r>
              <a:rPr lang="ru-RU" sz="2700" dirty="0">
                <a:solidFill>
                  <a:srgbClr val="7030A0"/>
                </a:solidFill>
                <a:latin typeface="Segoe Print" pitchFamily="2" charset="0"/>
              </a:rPr>
              <a:t>, </a:t>
            </a:r>
            <a:r>
              <a:rPr lang="ru-RU" sz="2700" dirty="0" err="1">
                <a:solidFill>
                  <a:srgbClr val="7030A0"/>
                </a:solidFill>
                <a:latin typeface="Segoe Print" pitchFamily="2" charset="0"/>
              </a:rPr>
              <a:t>послуги</a:t>
            </a:r>
            <a:r>
              <a:rPr lang="ru-RU" sz="27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700" dirty="0" err="1">
                <a:solidFill>
                  <a:srgbClr val="7030A0"/>
                </a:solidFill>
                <a:latin typeface="Segoe Print" pitchFamily="2" charset="0"/>
              </a:rPr>
              <a:t>дизайнерів</a:t>
            </a:r>
            <a:r>
              <a:rPr lang="ru-RU" sz="2700" dirty="0">
                <a:solidFill>
                  <a:srgbClr val="7030A0"/>
                </a:solidFill>
                <a:latin typeface="Segoe Print" pitchFamily="2" charset="0"/>
              </a:rPr>
              <a:t>, </a:t>
            </a:r>
            <a:r>
              <a:rPr lang="ru-RU" sz="2700" dirty="0" err="1">
                <a:solidFill>
                  <a:srgbClr val="7030A0"/>
                </a:solidFill>
                <a:latin typeface="Segoe Print" pitchFamily="2" charset="0"/>
              </a:rPr>
              <a:t>що</a:t>
            </a:r>
            <a:r>
              <a:rPr lang="ru-RU" sz="27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700" dirty="0" err="1">
                <a:solidFill>
                  <a:srgbClr val="7030A0"/>
                </a:solidFill>
                <a:latin typeface="Segoe Print" pitchFamily="2" charset="0"/>
              </a:rPr>
              <a:t>проектують</a:t>
            </a:r>
            <a:r>
              <a:rPr lang="ru-RU" sz="27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700" dirty="0" err="1">
                <a:solidFill>
                  <a:srgbClr val="7030A0"/>
                </a:solidFill>
                <a:latin typeface="Segoe Print" pitchFamily="2" charset="0"/>
              </a:rPr>
              <a:t>поліграфічну</a:t>
            </a:r>
            <a:r>
              <a:rPr lang="ru-RU" sz="27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700" dirty="0" err="1" smtClean="0">
                <a:solidFill>
                  <a:srgbClr val="7030A0"/>
                </a:solidFill>
                <a:latin typeface="Segoe Print" pitchFamily="2" charset="0"/>
              </a:rPr>
              <a:t>продукцію</a:t>
            </a:r>
            <a:r>
              <a:rPr lang="ru-RU" sz="2700" dirty="0" smtClean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700" dirty="0" err="1" smtClean="0">
                <a:solidFill>
                  <a:srgbClr val="7030A0"/>
                </a:solidFill>
                <a:latin typeface="Segoe Print" pitchFamily="2" charset="0"/>
              </a:rPr>
              <a:t>тощо</a:t>
            </a:r>
            <a:r>
              <a:rPr lang="ru-RU" sz="2700" dirty="0">
                <a:solidFill>
                  <a:srgbClr val="7030A0"/>
                </a:solidFill>
                <a:latin typeface="Segoe Print" pitchFamily="2" charset="0"/>
              </a:rPr>
              <a:t>.</a:t>
            </a:r>
            <a:r>
              <a:rPr lang="ru-RU" sz="2700" dirty="0">
                <a:solidFill>
                  <a:srgbClr val="7030A0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2c8596f-staranchuk-poster-aids1-squa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3050"/>
            <a:ext cx="3111500" cy="2413000"/>
          </a:xfrm>
          <a:prstGeom prst="rect">
            <a:avLst/>
          </a:prstGeom>
        </p:spPr>
      </p:pic>
      <p:pic>
        <p:nvPicPr>
          <p:cNvPr id="6" name="Рисунок 5" descr="grafik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3857628"/>
            <a:ext cx="2981325" cy="28194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915995"/>
            <a:ext cx="2928926" cy="194200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err="1">
                <a:solidFill>
                  <a:srgbClr val="7030A0"/>
                </a:solidFill>
                <a:latin typeface="Segoe Print" pitchFamily="2" charset="0"/>
              </a:rPr>
              <a:t>Нон-дизайн</a:t>
            </a:r>
            <a:r>
              <a:rPr lang="ru-RU" sz="2800" b="1" dirty="0">
                <a:solidFill>
                  <a:srgbClr val="7030A0"/>
                </a:solidFill>
                <a:latin typeface="Segoe Print" pitchFamily="2" charset="0"/>
              </a:rPr>
              <a:t> 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—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організовує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процеси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виробництва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,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обслуговування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,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збуту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,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навчання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.</a:t>
            </a:r>
          </a:p>
        </p:txBody>
      </p:sp>
      <p:pic>
        <p:nvPicPr>
          <p:cNvPr id="5" name="Рисунок 4" descr="non-stop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262" y="5262369"/>
            <a:ext cx="4681738" cy="1595631"/>
          </a:xfrm>
          <a:prstGeom prst="rect">
            <a:avLst/>
          </a:prstGeom>
        </p:spPr>
      </p:pic>
      <p:pic>
        <p:nvPicPr>
          <p:cNvPr id="6" name="Рисунок 5" descr="pro-to-go-300x2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357298"/>
            <a:ext cx="2857500" cy="2333625"/>
          </a:xfrm>
          <a:prstGeom prst="rect">
            <a:avLst/>
          </a:prstGeom>
        </p:spPr>
      </p:pic>
      <p:pic>
        <p:nvPicPr>
          <p:cNvPr id="7" name="Рисунок 6" descr="x_a3cbac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1949" y="1357298"/>
            <a:ext cx="2792051" cy="2071702"/>
          </a:xfrm>
          <a:prstGeom prst="rect">
            <a:avLst/>
          </a:prstGeom>
        </p:spPr>
      </p:pic>
      <p:pic>
        <p:nvPicPr>
          <p:cNvPr id="8" name="Рисунок 7" descr="Prada-IDH-VDV_63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298" y="3000372"/>
            <a:ext cx="4224139" cy="231321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114806"/>
            <a:ext cx="3428992" cy="274319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Autofit/>
          </a:bodyPr>
          <a:lstStyle/>
          <a:p>
            <a:r>
              <a:rPr lang="ru-RU" sz="2800" b="1" dirty="0" err="1">
                <a:solidFill>
                  <a:srgbClr val="7030A0"/>
                </a:solidFill>
                <a:latin typeface="Segoe Print" pitchFamily="2" charset="0"/>
              </a:rPr>
              <a:t>Промисловий</a:t>
            </a:r>
            <a:r>
              <a:rPr lang="ru-RU" sz="2800" b="1" dirty="0">
                <a:solidFill>
                  <a:srgbClr val="7030A0"/>
                </a:solidFill>
                <a:latin typeface="Segoe Print" pitchFamily="2" charset="0"/>
              </a:rPr>
              <a:t> дизайн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 —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дизайн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промислових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товарів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,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конвеєрно-потоковий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,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масовий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.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Проектування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 3-х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мірних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об′єктів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.</a:t>
            </a:r>
          </a:p>
        </p:txBody>
      </p:sp>
      <p:pic>
        <p:nvPicPr>
          <p:cNvPr id="5" name="Рисунок 4" descr="mosaiik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902" y="2071678"/>
            <a:ext cx="3544098" cy="2262190"/>
          </a:xfrm>
          <a:prstGeom prst="rect">
            <a:avLst/>
          </a:prstGeom>
        </p:spPr>
      </p:pic>
      <p:pic>
        <p:nvPicPr>
          <p:cNvPr id="6" name="Рисунок 5" descr="timthum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375" y="5238750"/>
            <a:ext cx="3095625" cy="1619250"/>
          </a:xfrm>
          <a:prstGeom prst="rect">
            <a:avLst/>
          </a:prstGeom>
        </p:spPr>
      </p:pic>
      <p:pic>
        <p:nvPicPr>
          <p:cNvPr id="7" name="Рисунок 6" descr="timthumb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43116"/>
            <a:ext cx="3095625" cy="1619250"/>
          </a:xfrm>
          <a:prstGeom prst="rect">
            <a:avLst/>
          </a:prstGeom>
        </p:spPr>
      </p:pic>
      <p:pic>
        <p:nvPicPr>
          <p:cNvPr id="9" name="Рисунок 8" descr="Ldf17B2Lv6w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801" y="1928802"/>
            <a:ext cx="2563281" cy="1714512"/>
          </a:xfrm>
          <a:prstGeom prst="rect">
            <a:avLst/>
          </a:prstGeom>
        </p:spPr>
      </p:pic>
      <p:pic>
        <p:nvPicPr>
          <p:cNvPr id="10" name="Рисунок 9" descr="tiQIXvb6GkM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0364" y="4000504"/>
            <a:ext cx="3024182" cy="2011081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785786" y="6072206"/>
            <a:ext cx="7715304" cy="57150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>
            <a:normAutofit/>
          </a:bodyPr>
          <a:lstStyle/>
          <a:p>
            <a:r>
              <a:rPr lang="ru-RU" sz="2800" b="1" dirty="0" err="1">
                <a:solidFill>
                  <a:srgbClr val="7030A0"/>
                </a:solidFill>
                <a:latin typeface="Segoe Print" pitchFamily="2" charset="0"/>
              </a:rPr>
              <a:t>Психо-дизайн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 —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це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 наука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адаптації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інтер'єрів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,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архітектурних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і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ландшафтних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 форм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під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конкретну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людину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,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її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психологічні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особливості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й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 потреби.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Інтер'єр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здатний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стимулювати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й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руйнувати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,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налаштовувати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 на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успіх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,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спокій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або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активність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,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знімати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чи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посилювати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внутрішні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проблеми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людини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,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сім'ї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,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колективу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;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активізувати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творчий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процес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,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впливати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на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Segoe Print" pitchFamily="2" charset="0"/>
              </a:rPr>
              <a:t>продажі</a:t>
            </a:r>
            <a:r>
              <a:rPr lang="ru-RU" sz="2800" dirty="0">
                <a:solidFill>
                  <a:srgbClr val="7030A0"/>
                </a:solidFill>
                <a:latin typeface="Segoe Print" pitchFamily="2" charset="0"/>
              </a:rPr>
              <a:t>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147</TotalTime>
  <Words>91</Words>
  <PresentationFormat>Экран (4:3)</PresentationFormat>
  <Paragraphs>44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Дизайн як він є... </vt:lpstr>
      <vt:lpstr>Слайд 2</vt:lpstr>
      <vt:lpstr>Дизайн, як творча діяльність, прагне охопити всі аспекти оточуючого людину довкілля:</vt:lpstr>
      <vt:lpstr>Області дизайну: </vt:lpstr>
      <vt:lpstr>Арт-дизайн — концептуальний, елітний. Інформаційний, програмний. </vt:lpstr>
      <vt:lpstr>Графічний дизайн — проектування символів-знаків, логотипів, послуги дизайнерів, що проектують поліграфічну продукцію тощо.  </vt:lpstr>
      <vt:lpstr>Нон-дизайн — організовує процеси виробництва, обслуговування, збуту, навчання.</vt:lpstr>
      <vt:lpstr>Промисловий дизайн — дизайн промислових товарів, конвеєрно-потоковий, масовий. Проектування 3-х мірних об′єктів.</vt:lpstr>
      <vt:lpstr>Психо-дизайн — це наука адаптації інтер'єрів, архітектурних і ландшафтних форм під конкретну людину, її психологічні особливості й потреби. Інтер'єр здатний стимулювати й руйнувати, налаштовувати на успіх, спокій або активність, знімати чи посилювати внутрішні проблеми людини, сім'ї, колективу; активізувати творчий процес, впливати на продажі.</vt:lpstr>
      <vt:lpstr>Психо-дизайн</vt:lpstr>
      <vt:lpstr>Пабліш-арт — так званий народний (міський) дизайн. Процвітає на заході. </vt:lpstr>
      <vt:lpstr>Рекламний дизайн — націлений на досягнення прибутку. </vt:lpstr>
      <vt:lpstr>Середовищний дизайн — дизайн архітектурного середовища (інтер'єр-екстер'єр), послуги дизайнерів, що проектують художні свята, виставки тощо. </vt:lpstr>
      <vt:lpstr>Стайлінг-дизайн — художня адаптація вже готової форми (інтер'єр-екстер'єр) або поліпшення технічної частини об'єкту.</vt:lpstr>
      <vt:lpstr>Кітч — примітивний, тупий (кухонний) дизайн. В даний час визначення носить відтінок зневаги. Слово з'явилося в 1860-1870-х роках в Германії (Мюнхені) і означало переробку старих меблів, оновлення з відтінком обману: продавати старе, як нове</vt:lpstr>
      <vt:lpstr>Кітч</vt:lpstr>
      <vt:lpstr>Кустарний дизайн — швидше ремесло, засноване більше на особистому досвіді й смаку, ніж на освіті.</vt:lpstr>
      <vt:lpstr>Фіто-дизайн — вживання, в основному, природних елементів, кольорів і рослин. </vt:lpstr>
      <vt:lpstr>Футуро-дизайн — історичний і прогностичний дизайн майбутнього.</vt:lpstr>
      <vt:lpstr>Web-дизайн — проектування інтернет-серверів.</vt:lpstr>
      <vt:lpstr>Сайнс-дизайн — науковий дизайн.</vt:lpstr>
      <vt:lpstr>Слайд 22</vt:lpstr>
      <vt:lpstr>Кінець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 як він є... </dc:title>
  <dc:creator>Рита</dc:creator>
  <cp:lastModifiedBy>Рита</cp:lastModifiedBy>
  <cp:revision>18</cp:revision>
  <dcterms:created xsi:type="dcterms:W3CDTF">2012-12-02T13:39:51Z</dcterms:created>
  <dcterms:modified xsi:type="dcterms:W3CDTF">2012-12-04T17:54:40Z</dcterms:modified>
</cp:coreProperties>
</file>