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38F1-CCB3-48E3-B766-CA350DA473E6}" type="datetimeFigureOut">
              <a:rPr lang="uk-UA" smtClean="0"/>
              <a:pPr/>
              <a:t>31.01.2015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FBB024-4BC8-475E-866A-B11F073C4E4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38F1-CCB3-48E3-B766-CA350DA473E6}" type="datetimeFigureOut">
              <a:rPr lang="uk-UA" smtClean="0"/>
              <a:pPr/>
              <a:t>31.01.2015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B024-4BC8-475E-866A-B11F073C4E4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38F1-CCB3-48E3-B766-CA350DA473E6}" type="datetimeFigureOut">
              <a:rPr lang="uk-UA" smtClean="0"/>
              <a:pPr/>
              <a:t>31.01.2015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B024-4BC8-475E-866A-B11F073C4E4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0CC38F1-CCB3-48E3-B766-CA350DA473E6}" type="datetimeFigureOut">
              <a:rPr lang="uk-UA" smtClean="0"/>
              <a:pPr/>
              <a:t>31.01.2015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6FFBB024-4BC8-475E-866A-B11F073C4E4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38F1-CCB3-48E3-B766-CA350DA473E6}" type="datetimeFigureOut">
              <a:rPr lang="uk-UA" smtClean="0"/>
              <a:pPr/>
              <a:t>31.01.2015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B024-4BC8-475E-866A-B11F073C4E4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38F1-CCB3-48E3-B766-CA350DA473E6}" type="datetimeFigureOut">
              <a:rPr lang="uk-UA" smtClean="0"/>
              <a:pPr/>
              <a:t>31.01.2015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B024-4BC8-475E-866A-B11F073C4E4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B024-4BC8-475E-866A-B11F073C4E4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38F1-CCB3-48E3-B766-CA350DA473E6}" type="datetimeFigureOut">
              <a:rPr lang="uk-UA" smtClean="0"/>
              <a:pPr/>
              <a:t>31.01.2015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38F1-CCB3-48E3-B766-CA350DA473E6}" type="datetimeFigureOut">
              <a:rPr lang="uk-UA" smtClean="0"/>
              <a:pPr/>
              <a:t>31.01.2015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B024-4BC8-475E-866A-B11F073C4E4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slow"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38F1-CCB3-48E3-B766-CA350DA473E6}" type="datetimeFigureOut">
              <a:rPr lang="uk-UA" smtClean="0"/>
              <a:pPr/>
              <a:t>31.01.2015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BB024-4BC8-475E-866A-B11F073C4E47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80CC38F1-CCB3-48E3-B766-CA350DA473E6}" type="datetimeFigureOut">
              <a:rPr lang="uk-UA" smtClean="0"/>
              <a:pPr/>
              <a:t>31.01.2015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6FFBB024-4BC8-475E-866A-B11F073C4E4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C38F1-CCB3-48E3-B766-CA350DA473E6}" type="datetimeFigureOut">
              <a:rPr lang="uk-UA" smtClean="0"/>
              <a:pPr/>
              <a:t>31.01.2015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FFBB024-4BC8-475E-866A-B11F073C4E4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slow"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80CC38F1-CCB3-48E3-B766-CA350DA473E6}" type="datetimeFigureOut">
              <a:rPr lang="uk-UA" smtClean="0"/>
              <a:pPr/>
              <a:t>31.01.2015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6FFBB024-4BC8-475E-866A-B11F073C4E47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slow">
    <p:fade thruBlk="1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79512" y="4725144"/>
            <a:ext cx="8710736" cy="1894362"/>
          </a:xfrm>
        </p:spPr>
        <p:txBody>
          <a:bodyPr/>
          <a:lstStyle/>
          <a:p>
            <a:r>
              <a:rPr lang="uk-UA" dirty="0" smtClean="0"/>
              <a:t>  </a:t>
            </a:r>
            <a:r>
              <a:rPr lang="uk-UA" sz="6000" i="1" dirty="0" smtClean="0"/>
              <a:t>Квінт Горацій </a:t>
            </a:r>
            <a:r>
              <a:rPr lang="uk-UA" sz="6000" i="1" dirty="0" err="1" smtClean="0"/>
              <a:t>Флакк</a:t>
            </a:r>
            <a:r>
              <a:rPr lang="uk-UA" sz="6000" dirty="0" smtClean="0"/>
              <a:t/>
            </a:r>
            <a:br>
              <a:rPr lang="uk-UA" sz="6000" dirty="0" smtClean="0"/>
            </a:br>
            <a:r>
              <a:rPr lang="en-US" sz="3600" dirty="0" smtClean="0"/>
              <a:t>(</a:t>
            </a:r>
            <a:r>
              <a:rPr lang="ru-RU" sz="3600" dirty="0" smtClean="0"/>
              <a:t>8 </a:t>
            </a:r>
            <a:r>
              <a:rPr lang="ru-RU" sz="3600" dirty="0" err="1" smtClean="0"/>
              <a:t>грудня</a:t>
            </a:r>
            <a:r>
              <a:rPr lang="ru-RU" sz="3600" dirty="0" smtClean="0"/>
              <a:t> 65 до н. е. – </a:t>
            </a:r>
            <a:br>
              <a:rPr lang="ru-RU" sz="3600" dirty="0" smtClean="0"/>
            </a:br>
            <a:r>
              <a:rPr lang="ru-RU" sz="3600" dirty="0" smtClean="0"/>
              <a:t>27 листопада 8 до н. е.</a:t>
            </a:r>
            <a:r>
              <a:rPr lang="en-US" sz="3600" dirty="0" smtClean="0"/>
              <a:t>)</a:t>
            </a:r>
            <a:endParaRPr lang="uk-UA" sz="3600" dirty="0"/>
          </a:p>
        </p:txBody>
      </p:sp>
      <p:pic>
        <p:nvPicPr>
          <p:cNvPr id="6" name="Рисунок 5" descr="51264792_Tiberius_bust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987823" y="188640"/>
            <a:ext cx="3349145" cy="4433811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88640"/>
            <a:ext cx="5040560" cy="6984776"/>
          </a:xfrm>
        </p:spPr>
        <p:txBody>
          <a:bodyPr>
            <a:normAutofit fontScale="92500" lnSpcReduction="20000"/>
          </a:bodyPr>
          <a:lstStyle/>
          <a:p>
            <a:r>
              <a:rPr lang="uk-UA" dirty="0" smtClean="0"/>
              <a:t>Квінт Горацій </a:t>
            </a:r>
            <a:r>
              <a:rPr lang="uk-UA" dirty="0" err="1" smtClean="0"/>
              <a:t>Флакк</a:t>
            </a:r>
            <a:r>
              <a:rPr lang="uk-UA" dirty="0" smtClean="0"/>
              <a:t>  — поет «золотого віку» римської літератури, один з </a:t>
            </a:r>
            <a:r>
              <a:rPr lang="uk-UA" dirty="0" err="1" smtClean="0"/>
              <a:t>найуславленіших</a:t>
            </a:r>
            <a:r>
              <a:rPr lang="uk-UA" dirty="0" smtClean="0"/>
              <a:t> авторі. Горацій народився 8 грудня 65 р. до н. е. у </a:t>
            </a:r>
            <a:r>
              <a:rPr lang="uk-UA" dirty="0" err="1" smtClean="0"/>
              <a:t>Венузії</a:t>
            </a:r>
            <a:r>
              <a:rPr lang="uk-UA" dirty="0" smtClean="0"/>
              <a:t>  в області Апулія на півдні Італії. Батько, про якого сам поет згадував із захватом і преклонінням, був вільновідпущеником. Ремеслом помічника розпорядника аукціонів він заробив на невеликий маєток. Бажаючи, щоб здібний юнак дістав гарну освіту, батько привіз Горація до Риму і довірив його виховання відомому граматику і наставнику </a:t>
            </a:r>
            <a:r>
              <a:rPr lang="uk-UA" dirty="0" err="1" smtClean="0"/>
              <a:t>Орбілію</a:t>
            </a:r>
            <a:r>
              <a:rPr lang="uk-UA" dirty="0" smtClean="0"/>
              <a:t> </a:t>
            </a:r>
            <a:r>
              <a:rPr lang="uk-UA" dirty="0" err="1" smtClean="0"/>
              <a:t>Пупіллу</a:t>
            </a:r>
            <a:r>
              <a:rPr lang="uk-UA" dirty="0" smtClean="0"/>
              <a:t>. Сам батько взяв на себе роль «педагога», тобто людини, яка супроводжує дитину до школи .</a:t>
            </a:r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</p:txBody>
      </p:sp>
      <p:pic>
        <p:nvPicPr>
          <p:cNvPr id="4" name="Рисунок 3" descr="200px-Quintus_Horatius_Flacc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508104" y="260648"/>
            <a:ext cx="3096344" cy="613076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51520" y="3573016"/>
            <a:ext cx="8712968" cy="3284984"/>
          </a:xfrm>
        </p:spPr>
        <p:txBody>
          <a:bodyPr>
            <a:normAutofit fontScale="77500" lnSpcReduction="20000"/>
          </a:bodyPr>
          <a:lstStyle/>
          <a:p>
            <a:r>
              <a:rPr lang="uk-UA" dirty="0" smtClean="0"/>
              <a:t>Вірші, написані Горацієм у цей час, привернули увагу Вергілія і </a:t>
            </a:r>
            <a:r>
              <a:rPr lang="uk-UA" dirty="0" err="1" smtClean="0"/>
              <a:t>Варія</a:t>
            </a:r>
            <a:r>
              <a:rPr lang="uk-UA" dirty="0" smtClean="0"/>
              <a:t> </a:t>
            </a:r>
            <a:r>
              <a:rPr lang="uk-UA" dirty="0" err="1" smtClean="0"/>
              <a:t>Руфа</a:t>
            </a:r>
            <a:r>
              <a:rPr lang="uk-UA" dirty="0" smtClean="0"/>
              <a:t>. Вони познайомили молоду людину з Меценатом, і в 38 до н. е. останній прийняв Горація в коло своїх друзів. Меценат був не тільки другом, а й заступником поетів. Горацій одержав від Мецената невелику садибу в </a:t>
            </a:r>
            <a:r>
              <a:rPr lang="uk-UA" dirty="0" err="1" smtClean="0"/>
              <a:t>Сабінських</a:t>
            </a:r>
            <a:r>
              <a:rPr lang="uk-UA" dirty="0" smtClean="0"/>
              <a:t> горах.</a:t>
            </a:r>
          </a:p>
          <a:p>
            <a:r>
              <a:rPr lang="uk-UA" dirty="0" smtClean="0"/>
              <a:t>У цей період політика усе ще турбувала поета. Природно, він приєднався до партії свого заступника, хоча ніколи не </a:t>
            </a:r>
            <a:r>
              <a:rPr lang="uk-UA" dirty="0" err="1" smtClean="0"/>
              <a:t>зрекався</a:t>
            </a:r>
            <a:r>
              <a:rPr lang="uk-UA" dirty="0" smtClean="0"/>
              <a:t> стародавніх друзів-республіканців. Горацій став діяльним прихильником Октавіана </a:t>
            </a:r>
            <a:r>
              <a:rPr lang="uk-UA" dirty="0" err="1" smtClean="0"/>
              <a:t>Авґуста</a:t>
            </a:r>
            <a:r>
              <a:rPr lang="uk-UA" dirty="0" smtClean="0"/>
              <a:t> лише в результаті військового конфлікту між ним і його колишнім союзником Марком Антонієм, що завершився перемогою при Акції і взяттям Олександрії. </a:t>
            </a:r>
          </a:p>
          <a:p>
            <a:endParaRPr lang="uk-UA" dirty="0"/>
          </a:p>
        </p:txBody>
      </p:sp>
      <p:pic>
        <p:nvPicPr>
          <p:cNvPr id="4" name="Рисунок 3" descr="art_1835288_bi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332656"/>
            <a:ext cx="3447191" cy="324036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4283968" y="260648"/>
            <a:ext cx="4572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000" dirty="0" smtClean="0"/>
              <a:t>У 20 років Горацій вирушив до Афін, щоб завершити свою освіту. У 22 роки він одержав чин військового трибуна і супроводжував </a:t>
            </a:r>
            <a:r>
              <a:rPr lang="uk-UA" sz="2000" dirty="0" err="1" smtClean="0"/>
              <a:t>Брута</a:t>
            </a:r>
            <a:r>
              <a:rPr lang="uk-UA" sz="2000" dirty="0" smtClean="0"/>
              <a:t> в Малу Азію. Але переконаним республіканцем Горацій не був, після фатальної для </a:t>
            </a:r>
            <a:r>
              <a:rPr lang="uk-UA" sz="2000" dirty="0" err="1" smtClean="0"/>
              <a:t>Брута</a:t>
            </a:r>
            <a:r>
              <a:rPr lang="uk-UA" sz="2000" dirty="0" smtClean="0"/>
              <a:t> битви при </a:t>
            </a:r>
            <a:r>
              <a:rPr lang="uk-UA" sz="2000" dirty="0" err="1" smtClean="0"/>
              <a:t>Філіппах</a:t>
            </a:r>
            <a:r>
              <a:rPr lang="uk-UA" sz="2000" dirty="0" smtClean="0"/>
              <a:t>, він повернувся до Риму. По загальній амністії Горацію вдалося отримати посаду переписувача-скарбника.</a:t>
            </a:r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3528" y="188640"/>
            <a:ext cx="5328592" cy="4392488"/>
          </a:xfrm>
        </p:spPr>
        <p:txBody>
          <a:bodyPr>
            <a:normAutofit fontScale="85000" lnSpcReduction="20000"/>
          </a:bodyPr>
          <a:lstStyle/>
          <a:p>
            <a:r>
              <a:rPr lang="uk-UA" dirty="0" smtClean="0"/>
              <a:t>Звернувшись до поезії в пору розчарування після поразки при </a:t>
            </a:r>
            <a:r>
              <a:rPr lang="uk-UA" dirty="0" err="1" smtClean="0"/>
              <a:t>Філіппах</a:t>
            </a:r>
            <a:r>
              <a:rPr lang="uk-UA" dirty="0" smtClean="0"/>
              <a:t>, Горацій обрав за зразок двох дотепних і уїдливих авторів: у грека </a:t>
            </a:r>
            <a:r>
              <a:rPr lang="uk-UA" dirty="0" err="1" smtClean="0"/>
              <a:t>Архілоха</a:t>
            </a:r>
            <a:r>
              <a:rPr lang="uk-UA" dirty="0" smtClean="0"/>
              <a:t> він запозичив ямб, у італійця </a:t>
            </a:r>
            <a:r>
              <a:rPr lang="uk-UA" dirty="0" err="1" smtClean="0"/>
              <a:t>Луцилія</a:t>
            </a:r>
            <a:r>
              <a:rPr lang="uk-UA" dirty="0" smtClean="0"/>
              <a:t> — сатиру. Перша книга Сатир Горація, що складалася з десяти віршів, написаних гекзаметром, вийшла близько 35 до н. е. Після перемоги Октавіана </a:t>
            </a:r>
            <a:r>
              <a:rPr lang="uk-UA" dirty="0" err="1" smtClean="0"/>
              <a:t>Авґуста</a:t>
            </a:r>
            <a:r>
              <a:rPr lang="uk-UA" dirty="0" smtClean="0"/>
              <a:t> Горацій зібрав ще 8 сатир у другій книзі, приєднавши до неї 17 коротких ямбічних творів, названих Еподи. Після цього у творчості Горація відбувся рішучий поворот. </a:t>
            </a:r>
            <a:endParaRPr lang="uk-UA" dirty="0"/>
          </a:p>
        </p:txBody>
      </p:sp>
      <p:pic>
        <p:nvPicPr>
          <p:cNvPr id="4" name="Рисунок 3" descr="img008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52120" y="404664"/>
            <a:ext cx="3175000" cy="419100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539552" y="4581128"/>
            <a:ext cx="8244408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Він відшукав розміри, що відповідають своєму нині позитивному умонастроєві, у еолійській ліричній поезії початку </a:t>
            </a:r>
            <a:r>
              <a:rPr lang="en-US" dirty="0" smtClean="0"/>
              <a:t>VI </a:t>
            </a:r>
            <a:r>
              <a:rPr lang="uk-UA" dirty="0" smtClean="0"/>
              <a:t>ст. до н. е., в </a:t>
            </a:r>
            <a:r>
              <a:rPr lang="uk-UA" dirty="0" err="1" smtClean="0"/>
              <a:t>Алкея</a:t>
            </a:r>
            <a:r>
              <a:rPr lang="uk-UA" dirty="0" smtClean="0"/>
              <a:t> й Сапфо, у них же він черпав і натхнення. Звертався він і до більш легковажної лірики </a:t>
            </a:r>
            <a:r>
              <a:rPr lang="uk-UA" dirty="0" err="1" smtClean="0"/>
              <a:t>Анакреонта</a:t>
            </a:r>
            <a:r>
              <a:rPr lang="uk-UA" dirty="0" smtClean="0"/>
              <a:t>, і до більш розумової й ученої елліністичної поезії. Горацій мистецьки пристосував ці розміри до латинської мови, з легкістю справжнього майстра використовував він і шляхетний </a:t>
            </a:r>
            <a:r>
              <a:rPr lang="uk-UA" dirty="0" err="1" smtClean="0"/>
              <a:t>алкеїв</a:t>
            </a:r>
            <a:r>
              <a:rPr lang="uk-UA" dirty="0" smtClean="0"/>
              <a:t> вірш, і витончену сапфічну строфу, і текучі </a:t>
            </a:r>
            <a:r>
              <a:rPr lang="uk-UA" dirty="0" err="1" smtClean="0"/>
              <a:t>асклепіади</a:t>
            </a:r>
            <a:r>
              <a:rPr lang="uk-UA" dirty="0" smtClean="0"/>
              <a:t>.</a:t>
            </a:r>
            <a:endParaRPr lang="uk-UA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260648"/>
            <a:ext cx="5256584" cy="4392488"/>
          </a:xfrm>
        </p:spPr>
        <p:txBody>
          <a:bodyPr>
            <a:noAutofit/>
          </a:bodyPr>
          <a:lstStyle/>
          <a:p>
            <a:r>
              <a:rPr lang="uk-UA" sz="1600" dirty="0" smtClean="0"/>
              <a:t>У 23 до н. е. він випустив у світло Оди, 88 різноманітних по метриці, розміру і інтонації віршів, ретельно розподілених по трьох книгах.</a:t>
            </a:r>
          </a:p>
          <a:p>
            <a:r>
              <a:rPr lang="uk-UA" sz="1600" dirty="0" smtClean="0"/>
              <a:t>У наступні шість років Горацій перестав складати ліричні вірші. У 20 до н. е. вийшла перша книга написаних гекзаметром Послань, куди ввійшли 20 листів переважно філософського змісту, строгіших за формою, ніж Сатири, але цілком індивідуальних і щирих. В ці роки Горацій у силу ряду причин значною мірою втрачає колишнє легкодумство. У 23 до н. е. Меценат не догодив Октавіану </a:t>
            </a:r>
            <a:r>
              <a:rPr lang="uk-UA" sz="1600" dirty="0" err="1" smtClean="0"/>
              <a:t>Авґусту</a:t>
            </a:r>
            <a:r>
              <a:rPr lang="uk-UA" sz="1600" dirty="0" smtClean="0"/>
              <a:t> і був відлучений з позиції найбільш наближеної до нього особи. У 19 до н. е. померли шанований Горацієм Вергілій, а також </a:t>
            </a:r>
            <a:r>
              <a:rPr lang="uk-UA" sz="1600" dirty="0" err="1" smtClean="0"/>
              <a:t>Тібулл</a:t>
            </a:r>
            <a:r>
              <a:rPr lang="uk-UA" sz="1600" dirty="0" smtClean="0"/>
              <a:t>. Однак у 17 до н. е. </a:t>
            </a:r>
            <a:r>
              <a:rPr lang="uk-UA" sz="1600" dirty="0" err="1" smtClean="0"/>
              <a:t>Авґуст</a:t>
            </a:r>
            <a:r>
              <a:rPr lang="uk-UA" sz="1600" dirty="0" smtClean="0"/>
              <a:t> доручає Горацію укладання гімну на честь великих Столітніх ігор. </a:t>
            </a:r>
            <a:endParaRPr lang="uk-UA" sz="1400" dirty="0"/>
          </a:p>
        </p:txBody>
      </p:sp>
      <p:pic>
        <p:nvPicPr>
          <p:cNvPr id="4" name="Рисунок 3" descr="Horatius-TG952156I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600270" y="188640"/>
            <a:ext cx="3252118" cy="432048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251520" y="4581128"/>
            <a:ext cx="8640960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smtClean="0"/>
              <a:t>При створенні написаних у кілька наступних років 15 од, зібраних в </a:t>
            </a:r>
            <a:r>
              <a:rPr lang="en-US" dirty="0" smtClean="0"/>
              <a:t>IV </a:t>
            </a:r>
            <a:r>
              <a:rPr lang="uk-UA" dirty="0" smtClean="0"/>
              <a:t>книзі, Горацієм рухало відчуття того, що поезія здатна дарувати людині безсмертя. Тут ми знаходимо замилування імператором, а часом і лестощі. Такий саме натхненний, блискучій 1-і вірш з ІІ книги Послань, звернений до Октавіана </a:t>
            </a:r>
            <a:r>
              <a:rPr lang="uk-UA" dirty="0" err="1" smtClean="0"/>
              <a:t>Авґуста</a:t>
            </a:r>
            <a:r>
              <a:rPr lang="uk-UA" dirty="0" smtClean="0"/>
              <a:t> на пряме його прохання. У ньому обговорюється стан римської поезії, причому Горацій захищає сучасних йому авторів від нападок з боку прихильників старовини</a:t>
            </a:r>
            <a:r>
              <a:rPr lang="uk-UA" sz="1600" dirty="0" smtClean="0"/>
              <a:t>.</a:t>
            </a:r>
            <a:endParaRPr lang="uk-UA" sz="16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179512" y="1268760"/>
            <a:ext cx="8784976" cy="5364088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r>
              <a:rPr lang="uk-UA" dirty="0" smtClean="0"/>
              <a:t>Перші свої твори Горацій назвав </a:t>
            </a:r>
            <a:r>
              <a:rPr lang="uk-UA" dirty="0" err="1" smtClean="0"/>
              <a:t>еп</a:t>
            </a:r>
            <a:r>
              <a:rPr lang="en-US" dirty="0" smtClean="0"/>
              <a:t>ó</a:t>
            </a:r>
            <a:r>
              <a:rPr lang="uk-UA" dirty="0" smtClean="0"/>
              <a:t>дами,  це двовірші, де другий рядок є коротшим за перший, немов би «приспівом» до нього. Написані вони під явним впливом елліна </a:t>
            </a:r>
            <a:r>
              <a:rPr lang="uk-UA" dirty="0" err="1" smtClean="0"/>
              <a:t>Архілоха</a:t>
            </a:r>
            <a:r>
              <a:rPr lang="uk-UA" dirty="0" smtClean="0"/>
              <a:t>, ямбами. Щоправда, Горацій відразу заявив, що його вірші схожі на </a:t>
            </a:r>
            <a:r>
              <a:rPr lang="uk-UA" dirty="0" err="1" smtClean="0"/>
              <a:t>Архілохові</a:t>
            </a:r>
            <a:r>
              <a:rPr lang="uk-UA" dirty="0" smtClean="0"/>
              <a:t> лише формою, а не змістом .</a:t>
            </a:r>
          </a:p>
          <a:p>
            <a:pPr>
              <a:buNone/>
            </a:pPr>
            <a:r>
              <a:rPr lang="uk-UA" sz="6400" dirty="0" smtClean="0"/>
              <a:t>                       Оди </a:t>
            </a:r>
            <a:endParaRPr lang="uk-UA" dirty="0" smtClean="0"/>
          </a:p>
          <a:p>
            <a:r>
              <a:rPr lang="uk-UA" dirty="0" smtClean="0"/>
              <a:t>Горацієві «Оди» вирізняються художньою довершеністю та тематичним розмаїттям. Однією з перлин римської поезії є ода "До </a:t>
            </a:r>
            <a:r>
              <a:rPr lang="uk-UA" dirty="0" err="1" smtClean="0"/>
              <a:t>Манлія</a:t>
            </a:r>
            <a:r>
              <a:rPr lang="uk-UA" dirty="0" smtClean="0"/>
              <a:t> </a:t>
            </a:r>
            <a:r>
              <a:rPr lang="uk-UA" dirty="0" err="1" smtClean="0"/>
              <a:t>Торквата</a:t>
            </a:r>
            <a:r>
              <a:rPr lang="uk-UA" dirty="0" smtClean="0"/>
              <a:t>", присвячена римському ораторові, товаришеві поета. Своєю філософічністю, якимось елегійним смутком ця поезія виходить за межі дружнього послання і зливається з традицією елегії у світовій літературі. Зокрема, тут талановито реалізовано наявний у багатьох наступних творах світової літератури паралелізм у зображенні циклів природи і людського життя: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496944" cy="1219200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              Творчість.</a:t>
            </a:r>
            <a:r>
              <a:rPr lang="uk-UA" sz="4400" dirty="0" smtClean="0"/>
              <a:t> </a:t>
            </a:r>
            <a:r>
              <a:rPr lang="uk-UA" sz="4400" dirty="0" err="1" smtClean="0"/>
              <a:t>Еп</a:t>
            </a:r>
            <a:r>
              <a:rPr lang="en-US" sz="4400" dirty="0" smtClean="0"/>
              <a:t>ó</a:t>
            </a:r>
            <a:r>
              <a:rPr lang="uk-UA" sz="4400" dirty="0" err="1" smtClean="0"/>
              <a:t>ди</a:t>
            </a:r>
            <a:r>
              <a:rPr lang="uk-UA" sz="4400" dirty="0" smtClean="0"/>
              <a:t> Горація.</a:t>
            </a:r>
            <a:br>
              <a:rPr lang="uk-UA" sz="4400" dirty="0" smtClean="0"/>
            </a:br>
            <a:r>
              <a:rPr lang="uk-UA" dirty="0" smtClean="0"/>
              <a:t> </a:t>
            </a:r>
            <a:r>
              <a:rPr lang="uk-UA" sz="2700" dirty="0" smtClean="0"/>
              <a:t>Всі його твори, крім четвертої книги од і другої книги послань, присвячені Меценатові. "Сатири" і "Послання" написані гекзаметром, і Горацій назвав їх "бесідами"; інші твори написані складними ліричними розмірами.</a:t>
            </a:r>
            <a:br>
              <a:rPr lang="uk-UA" sz="2700" dirty="0" smtClean="0"/>
            </a:br>
            <a:endParaRPr lang="uk-UA" sz="2700" dirty="0"/>
          </a:p>
        </p:txBody>
      </p:sp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uk-UA" dirty="0" smtClean="0"/>
              <a:t>(35 до н. е.) Сатири </a:t>
            </a:r>
            <a:r>
              <a:rPr lang="en-US" dirty="0" smtClean="0"/>
              <a:t>I</a:t>
            </a:r>
          </a:p>
          <a:p>
            <a:r>
              <a:rPr lang="en-US" dirty="0" smtClean="0"/>
              <a:t>(30 </a:t>
            </a:r>
            <a:r>
              <a:rPr lang="uk-UA" dirty="0" smtClean="0"/>
              <a:t>до н. е.) Еподи</a:t>
            </a:r>
          </a:p>
          <a:p>
            <a:r>
              <a:rPr lang="uk-UA" dirty="0" smtClean="0"/>
              <a:t>(30 до н. е.) Сатири </a:t>
            </a:r>
            <a:r>
              <a:rPr lang="en-US" dirty="0" smtClean="0"/>
              <a:t>II</a:t>
            </a:r>
          </a:p>
          <a:p>
            <a:r>
              <a:rPr lang="en-US" dirty="0" smtClean="0"/>
              <a:t>(23 </a:t>
            </a:r>
            <a:r>
              <a:rPr lang="uk-UA" dirty="0" smtClean="0"/>
              <a:t>до н. е.) Оди </a:t>
            </a:r>
            <a:r>
              <a:rPr lang="en-US" dirty="0" smtClean="0"/>
              <a:t>I</a:t>
            </a:r>
          </a:p>
          <a:p>
            <a:r>
              <a:rPr lang="en-US" dirty="0" smtClean="0"/>
              <a:t>(23 </a:t>
            </a:r>
            <a:r>
              <a:rPr lang="uk-UA" dirty="0" smtClean="0"/>
              <a:t>до н. е.) Оди </a:t>
            </a:r>
            <a:r>
              <a:rPr lang="en-US" dirty="0" smtClean="0"/>
              <a:t>II</a:t>
            </a:r>
          </a:p>
          <a:p>
            <a:r>
              <a:rPr lang="en-US" dirty="0" smtClean="0"/>
              <a:t>(23 </a:t>
            </a:r>
            <a:r>
              <a:rPr lang="uk-UA" dirty="0" smtClean="0"/>
              <a:t>до н. е.) Оди </a:t>
            </a:r>
            <a:r>
              <a:rPr lang="en-US" dirty="0" smtClean="0"/>
              <a:t>III</a:t>
            </a:r>
          </a:p>
          <a:p>
            <a:r>
              <a:rPr lang="en-US" dirty="0" smtClean="0"/>
              <a:t>(20 </a:t>
            </a:r>
            <a:r>
              <a:rPr lang="uk-UA" dirty="0" smtClean="0"/>
              <a:t>до н. е.) Послання</a:t>
            </a:r>
          </a:p>
          <a:p>
            <a:r>
              <a:rPr lang="uk-UA" dirty="0" smtClean="0"/>
              <a:t>(18 до н. е.) Послання до </a:t>
            </a:r>
            <a:r>
              <a:rPr lang="uk-UA" dirty="0" err="1" smtClean="0"/>
              <a:t>Пісонів</a:t>
            </a:r>
            <a:endParaRPr lang="uk-UA" dirty="0" smtClean="0"/>
          </a:p>
          <a:p>
            <a:r>
              <a:rPr lang="uk-UA" dirty="0" smtClean="0"/>
              <a:t>(17 до н. е.) Пісня вікового свята</a:t>
            </a:r>
          </a:p>
          <a:p>
            <a:r>
              <a:rPr lang="uk-UA" dirty="0" smtClean="0"/>
              <a:t>(14 до н. е.) Послання</a:t>
            </a:r>
          </a:p>
          <a:p>
            <a:r>
              <a:rPr lang="uk-UA" dirty="0" smtClean="0"/>
              <a:t>(13 до н. е.) Оди </a:t>
            </a:r>
            <a:r>
              <a:rPr lang="en-US" dirty="0" smtClean="0"/>
              <a:t>IV</a:t>
            </a:r>
            <a:endParaRPr lang="uk-UA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28328"/>
          </a:xfrm>
        </p:spPr>
        <p:txBody>
          <a:bodyPr/>
          <a:lstStyle/>
          <a:p>
            <a:r>
              <a:rPr lang="uk-UA" dirty="0" smtClean="0"/>
              <a:t>                           Твори</a:t>
            </a:r>
            <a:endParaRPr lang="uk-UA" dirty="0"/>
          </a:p>
        </p:txBody>
      </p:sp>
      <p:pic>
        <p:nvPicPr>
          <p:cNvPr id="4" name="Рисунок 3" descr="1256377_1_m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1268760"/>
            <a:ext cx="3672408" cy="483143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 descr="000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-728077"/>
            <a:ext cx="6868985" cy="7586077"/>
          </a:xfrm>
          <a:prstGeom prst="rect">
            <a:avLst/>
          </a:prstGeom>
        </p:spPr>
      </p:pic>
      <p:pic>
        <p:nvPicPr>
          <p:cNvPr id="3" name="Рисунок 2" descr="100009477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-612576" y="0"/>
            <a:ext cx="5715000" cy="6858000"/>
          </a:xfrm>
          <a:prstGeom prst="rect">
            <a:avLst/>
          </a:prstGeom>
        </p:spPr>
      </p:pic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58</TotalTime>
  <Words>918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Бумажная</vt:lpstr>
      <vt:lpstr>  Квінт Горацій Флакк (8 грудня 65 до н. е. –  27 листопада 8 до н. е.)</vt:lpstr>
      <vt:lpstr>Слайд 2</vt:lpstr>
      <vt:lpstr>Слайд 3</vt:lpstr>
      <vt:lpstr>Слайд 4</vt:lpstr>
      <vt:lpstr>Слайд 5</vt:lpstr>
      <vt:lpstr>              Творчість. Епóди Горація.  Всі його твори, крім четвертої книги од і другої книги послань, присвячені Меценатові. "Сатири" і "Послання" написані гекзаметром, і Горацій назвав їх "бесідами"; інші твори написані складними ліричними розмірами. </vt:lpstr>
      <vt:lpstr>                           Твори</vt:lpstr>
      <vt:lpstr>Слайд 8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Квінт Горацій Флакк (8 грудня 65 до н. е. –  27 листопада 8 до н. е.)</dc:title>
  <dc:creator>User</dc:creator>
  <cp:lastModifiedBy>User</cp:lastModifiedBy>
  <cp:revision>7</cp:revision>
  <dcterms:created xsi:type="dcterms:W3CDTF">2014-12-05T19:54:17Z</dcterms:created>
  <dcterms:modified xsi:type="dcterms:W3CDTF">2015-01-31T19:12:56Z</dcterms:modified>
</cp:coreProperties>
</file>