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  <p:sldId id="299" r:id="rId43"/>
    <p:sldId id="296" r:id="rId44"/>
    <p:sldId id="297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4" r:id="rId68"/>
    <p:sldId id="322" r:id="rId69"/>
    <p:sldId id="323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15" autoAdjust="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Творчество П.П. Рубенса и В.Р. Рембрандта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11-А класса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Касперук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3586130" cy="200024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  <a:endParaRPr lang="ru-RU" sz="3200" dirty="0"/>
          </a:p>
        </p:txBody>
      </p:sp>
      <p:pic>
        <p:nvPicPr>
          <p:cNvPr id="22530" name="Picture 2" descr="женщ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43536" cy="641648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1714488"/>
            <a:ext cx="250033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Женщина с зеркалом, 1640. Холст, масло.</a:t>
            </a:r>
            <a:br>
              <a:rPr lang="ru-RU" b="1" dirty="0" smtClean="0"/>
            </a:br>
            <a:r>
              <a:rPr lang="ru-RU" b="1" dirty="0" err="1" smtClean="0"/>
              <a:t>Кассель</a:t>
            </a:r>
            <a:r>
              <a:rPr lang="ru-RU" b="1" dirty="0" smtClean="0"/>
              <a:t>, </a:t>
            </a:r>
            <a:r>
              <a:rPr lang="ru-RU" b="1" dirty="0" err="1" smtClean="0"/>
              <a:t>Стаатлих</a:t>
            </a:r>
            <a:r>
              <a:rPr lang="ru-RU" b="1" dirty="0" smtClean="0"/>
              <a:t> Музей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  <a:endParaRPr lang="ru-RU" sz="3200" dirty="0"/>
          </a:p>
        </p:txBody>
      </p:sp>
      <p:pic>
        <p:nvPicPr>
          <p:cNvPr id="23554" name="Picture 2" descr="дети худож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85794"/>
            <a:ext cx="3381375" cy="590550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500794" y="4572008"/>
            <a:ext cx="264320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Альберт и </a:t>
            </a:r>
            <a:r>
              <a:rPr lang="ru-RU" b="1" dirty="0" err="1" smtClean="0"/>
              <a:t>Николас</a:t>
            </a:r>
            <a:r>
              <a:rPr lang="ru-RU" b="1" dirty="0" smtClean="0"/>
              <a:t> </a:t>
            </a:r>
            <a:r>
              <a:rPr lang="ru-RU" b="1" dirty="0" err="1" smtClean="0"/>
              <a:t>Рубенсы</a:t>
            </a:r>
            <a:r>
              <a:rPr lang="ru-RU" b="1" dirty="0" smtClean="0"/>
              <a:t>, дети художника, 1626-1627.</a:t>
            </a:r>
            <a:br>
              <a:rPr lang="ru-RU" b="1" dirty="0" smtClean="0"/>
            </a:br>
            <a:r>
              <a:rPr lang="ru-RU" b="1" dirty="0" smtClean="0"/>
              <a:t>Дерево, масло, 157х93. Музей Лихтенштейна, </a:t>
            </a:r>
            <a:r>
              <a:rPr lang="ru-RU" b="1" dirty="0" err="1" smtClean="0"/>
              <a:t>Вадус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214422"/>
            <a:ext cx="55721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Применяя свой свободный, плавный стиль, разработанный им самим, он, вероятно, лишь для собственного удовольствия рисовал ту землю, на которую так долго глядел с восторгом и любовью. После его смерти осталось семнадцать его ландшафтов. Настоящие чудеса света и цвета, эти картины часто носят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личностый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характер, они гораздо сильнее прочувствованы им, чем многие крупные сцены, написанные прежде. Здесь он страстно, точными, уверенными мазками, проявляет творческую энергию, свойственную его ранним работам. Цвет пейзажей отличается блеском и яркостью, его очертания приглушены, смягчены. Кажется, что свет исходит из самой картины, из глубины.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/>
          </a:p>
        </p:txBody>
      </p:sp>
      <p:pic>
        <p:nvPicPr>
          <p:cNvPr id="24578" name="Picture 2" descr="вид на Хет Ст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572428" cy="435771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643578"/>
            <a:ext cx="77867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Летний пейзаж с видом </a:t>
            </a:r>
            <a:r>
              <a:rPr lang="ru-RU" b="1" dirty="0" err="1" smtClean="0"/>
              <a:t>Хет</a:t>
            </a:r>
            <a:r>
              <a:rPr lang="ru-RU" b="1" dirty="0" smtClean="0"/>
              <a:t> </a:t>
            </a:r>
            <a:r>
              <a:rPr lang="ru-RU" b="1" dirty="0" err="1" smtClean="0"/>
              <a:t>Стина</a:t>
            </a:r>
            <a:r>
              <a:rPr lang="ru-RU" b="1" dirty="0" smtClean="0"/>
              <a:t>, 1635.</a:t>
            </a:r>
            <a:br>
              <a:rPr lang="ru-RU" b="1" dirty="0" smtClean="0"/>
            </a:br>
            <a:r>
              <a:rPr lang="ru-RU" b="1" dirty="0" smtClean="0"/>
              <a:t>Дерево, масло, 137х235. Лондон, Национальная Галерея, Англия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/>
          </a:p>
        </p:txBody>
      </p:sp>
      <p:pic>
        <p:nvPicPr>
          <p:cNvPr id="26626" name="Picture 2" descr="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858048" cy="564360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358082" y="4643446"/>
            <a:ext cx="178591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Пейзаж с радугой, 1636. Дерево, масло.</a:t>
            </a:r>
            <a:br>
              <a:rPr lang="ru-RU" b="1" dirty="0" smtClean="0"/>
            </a:br>
            <a:r>
              <a:rPr lang="ru-RU" b="1" dirty="0" smtClean="0"/>
              <a:t>Альт Пинакотека, Мюнхен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/>
          </a:p>
        </p:txBody>
      </p:sp>
      <p:pic>
        <p:nvPicPr>
          <p:cNvPr id="27650" name="Picture 2" descr="руины Палат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953250" cy="475297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5643578"/>
            <a:ext cx="7143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Пейзаж с руинами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Палатина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Риме, 1608. Дерево, масло, 76х107.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 Лувр, Париж, Франция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/>
          </a:p>
        </p:txBody>
      </p:sp>
      <p:pic>
        <p:nvPicPr>
          <p:cNvPr id="28674" name="Picture 2" descr="фер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7"/>
            <a:ext cx="7643866" cy="492922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5715016"/>
            <a:ext cx="464347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Ферма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Лакене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1618. Холст, масло.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Королевская Коллекция, Лондон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  <a:endParaRPr lang="ru-RU" sz="3200" dirty="0"/>
          </a:p>
        </p:txBody>
      </p:sp>
      <p:pic>
        <p:nvPicPr>
          <p:cNvPr id="44034" name="Picture 2" descr="коро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643866" cy="500956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5715016"/>
            <a:ext cx="82868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Пейзаж с коровами, 1636. Дерево, масло.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Альт Пинакотека, Мюнхен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000108"/>
            <a:ext cx="5715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Несмотря на то, что Рубенс в большей степени проявил себя в живописи, однако грандиозность и сила его рисунков дают ему право занять достойное место среди самых великих рисовальщиков всех времен. Начиная работу над картиной, Рубенс часто делал карандашные наброски главных фигур с позирующих ему моделей. Многие из его набросков сделаны пастелью, — он их обычно делал, чтобы продемонстрировать одну-две детали из будущего большого полотна своему покровителю, чтобы тот мог иметь представление о том, как будет выглядеть работа в окончательном виде. </a:t>
            </a: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"/>
          </a:xfrm>
        </p:spPr>
        <p:txBody>
          <a:bodyPr/>
          <a:lstStyle/>
          <a:p>
            <a:r>
              <a:rPr lang="ru-RU" sz="3200" b="1" dirty="0" smtClean="0"/>
              <a:t>Графика Рубенса.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обнаженный юно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3990975" cy="5715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6" y="928670"/>
            <a:ext cx="350043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Обнаженный юноша в духе Микеланджело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35732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714356"/>
            <a:ext cx="650085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Барокко.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Характерные особенности барочной живописи.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П.П.Рубенс – создатель барочной живописи.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Рубенс-пейзажист.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Рубенса. Обнаженная натура в творчестве художника.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Интересные факты из жизни Рубенса.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 голландского художника Рембрандта.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Интересные факты о Рембрандте.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источников.</a:t>
            </a:r>
            <a:endParaRPr lang="ru-RU" sz="2000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0"/>
            <a:ext cx="2585998" cy="335756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Никол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606"/>
            <a:ext cx="5111766" cy="627210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3071810"/>
            <a:ext cx="292892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Портрет сына художника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Николаса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2428892" cy="192882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endParaRPr lang="ru-RU" sz="3200" dirty="0"/>
          </a:p>
        </p:txBody>
      </p:sp>
      <p:pic>
        <p:nvPicPr>
          <p:cNvPr id="32770" name="Picture 2" descr="Изабел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68379"/>
            <a:ext cx="5174644" cy="637533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2143116"/>
            <a:ext cx="250033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Портрет Инфанты Изабеллы. Эскиз к картине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endParaRPr lang="ru-RU" sz="3200" dirty="0"/>
          </a:p>
        </p:txBody>
      </p:sp>
      <p:pic>
        <p:nvPicPr>
          <p:cNvPr id="33794" name="Picture 2" descr="рису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4867275" cy="5715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357950" y="928670"/>
            <a:ext cx="22145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Рисунки для картины 'Вакх'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endParaRPr lang="ru-RU" sz="3200" dirty="0"/>
          </a:p>
        </p:txBody>
      </p:sp>
      <p:pic>
        <p:nvPicPr>
          <p:cNvPr id="34818" name="Picture 2" descr="л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85794"/>
            <a:ext cx="3352800" cy="5715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6072206"/>
            <a:ext cx="16642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Набросок льва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229072" cy="171448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Графика Рубенса.</a:t>
            </a:r>
            <a:endParaRPr lang="ru-RU" sz="3200" dirty="0"/>
          </a:p>
        </p:txBody>
      </p:sp>
      <p:pic>
        <p:nvPicPr>
          <p:cNvPr id="1026" name="Picture 2" descr="вса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436283" cy="642939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1428736"/>
            <a:ext cx="25717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Всадник на коне</a:t>
            </a: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78661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Рубенса. Обнаженная натура в творчестве художника.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357299"/>
            <a:ext cx="70009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Нигде так явственно не чувствуется задорный, веселый, полный здоровой жизни дух Рубенса, как в картинах, изображающих обнаженную женскую натуру. Эротические, как и подобает быть всем «ню», но не пошлые, цельные, но не банальные, его обнаженные женские фигуры свидетельствуют о его сердцем прочувствованном, получаемом от жизни удовольствии. </a:t>
            </a:r>
          </a:p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его мнению, тело человека до последней детали в такой же степени творение Божие, как и жизнь любого святого, и хотя он часто помещал обнаженные женские фигуры на фоне прошлой, языческой истории, он рисовал их всегда с откровенной прямотой, что отражало его крепкие религиозные убеждения.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714356"/>
            <a:ext cx="2786082" cy="142876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6866" name="Picture 2" descr="Три Гр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960622" cy="600075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929322" y="2500306"/>
            <a:ext cx="2714612" cy="9286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Грации, 1639. Дерево, масло, 221х181.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 Прадо, Мадрид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643306" cy="171451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Рубенса.</a:t>
            </a:r>
            <a:endParaRPr lang="ru-RU" sz="3200" dirty="0"/>
          </a:p>
        </p:txBody>
      </p:sp>
      <p:pic>
        <p:nvPicPr>
          <p:cNvPr id="38914" name="Picture 2" descr="Вен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90632" cy="614366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214554"/>
            <a:ext cx="314327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Венера перед зеркалом, 1615. Дерево, масло, 124х98.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Коллекция принца Лихтенштейна, Вена, Австрия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Рубенса.</a:t>
            </a:r>
            <a:endParaRPr lang="ru-RU" sz="3200" dirty="0"/>
          </a:p>
        </p:txBody>
      </p:sp>
      <p:pic>
        <p:nvPicPr>
          <p:cNvPr id="39938" name="Picture 2" descr="Андром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143750" cy="462915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5715016"/>
            <a:ext cx="76438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Отшельник и спящая </a:t>
            </a:r>
            <a:r>
              <a:rPr lang="ru-RU" b="1" dirty="0" err="1" smtClean="0"/>
              <a:t>Анжелика</a:t>
            </a:r>
            <a:r>
              <a:rPr lang="ru-RU" b="1" dirty="0" smtClean="0"/>
              <a:t>, 1626-1628.</a:t>
            </a:r>
            <a:br>
              <a:rPr lang="ru-RU" b="1" dirty="0" smtClean="0"/>
            </a:br>
            <a:r>
              <a:rPr lang="ru-RU" b="1" dirty="0" smtClean="0"/>
              <a:t>Дерево, масло, 43х66. Вена, Исторический Музей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85794"/>
            <a:ext cx="4000496" cy="157161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Рубенса.</a:t>
            </a:r>
            <a:endParaRPr lang="ru-RU" sz="3200" dirty="0"/>
          </a:p>
        </p:txBody>
      </p:sp>
      <p:pic>
        <p:nvPicPr>
          <p:cNvPr id="40962" name="Picture 2" descr="Вирсав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4767829" cy="643608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2143116"/>
            <a:ext cx="328611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Вирсавия у фонтана, 1635. Дубовая доска, масло, 175х126.</a:t>
            </a:r>
            <a:br>
              <a:rPr lang="ru-RU" b="1" dirty="0" smtClean="0"/>
            </a:br>
            <a:r>
              <a:rPr lang="ru-RU" b="1" dirty="0" smtClean="0"/>
              <a:t>Дрезденская Картинная Галерея, Германия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857364"/>
            <a:ext cx="564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самыми знаменитыми картинами П.П. Рубенса и В.Р. Рембрандта, основных представителей эпохи барокко. Узнать краткие сведения о картинах. Познакомиться со способами воплощения черт барокко в картинах художников.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Рубенса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1986" name="Picture 2" descr="дев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43800" cy="50006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7224" y="5657671"/>
            <a:ext cx="771530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Венера, </a:t>
            </a:r>
            <a:r>
              <a:rPr lang="ru-RU" b="1" dirty="0" err="1" smtClean="0"/>
              <a:t>Купид</a:t>
            </a:r>
            <a:r>
              <a:rPr lang="ru-RU" b="1" dirty="0" smtClean="0"/>
              <a:t>, Бахус и Цецера, 1612-13.</a:t>
            </a:r>
            <a:br>
              <a:rPr lang="ru-RU" b="1" dirty="0" smtClean="0"/>
            </a:br>
            <a:r>
              <a:rPr lang="ru-RU" b="1" dirty="0" smtClean="0"/>
              <a:t>Холст, масло, 141х200. </a:t>
            </a:r>
            <a:r>
              <a:rPr lang="ru-RU" b="1" dirty="0" err="1" smtClean="0"/>
              <a:t>Стаатлих</a:t>
            </a:r>
            <a:r>
              <a:rPr lang="ru-RU" b="1" dirty="0" smtClean="0"/>
              <a:t> Музей, </a:t>
            </a:r>
            <a:r>
              <a:rPr lang="ru-RU" b="1" dirty="0" err="1" smtClean="0"/>
              <a:t>Кассель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Женщины Рубенса.</a:t>
            </a:r>
            <a:endParaRPr lang="ru-RU" sz="3200" dirty="0"/>
          </a:p>
        </p:txBody>
      </p:sp>
      <p:pic>
        <p:nvPicPr>
          <p:cNvPr id="43010" name="Picture 2" descr="жена Рубен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356"/>
            <a:ext cx="2805113" cy="571504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012" name="Picture 4" descr="Андроме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14356"/>
            <a:ext cx="2838450" cy="5715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071942"/>
            <a:ext cx="164304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Андромеда, 1638. Дуб, масло, 189х94.</a:t>
            </a:r>
            <a:br>
              <a:rPr lang="ru-RU" b="1" dirty="0" smtClean="0"/>
            </a:br>
            <a:r>
              <a:rPr lang="ru-RU" b="1" dirty="0" err="1" smtClean="0"/>
              <a:t>Стаатлих</a:t>
            </a:r>
            <a:r>
              <a:rPr lang="ru-RU" b="1" dirty="0" smtClean="0"/>
              <a:t> Музей, Берлин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64" y="2428868"/>
            <a:ext cx="15716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Шубка. Портрет Елены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Фоурмен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второй жены Рубенса, 1630-е.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Дерево, масло, 176х83. Исторический Музей, Вена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428736"/>
            <a:ext cx="55721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тем, в которой Рубенс проявил себя наиболее ярко и полнокровно, стала религиозная и мифологическая живопись. Для ее полного понимания важно вспомнить, что Рубенс жил с 1577 по 1640 год, в тот период, который обычно историки называют Контрреформацией, так как он характеризовался возрождением римско-католической церкви, предпринимавшей энергичные усилия с целью подавления последствий протестантской реформации. Это было время острых столкновений, в ходе которых человеческий дух и интеллект добивались больших успехов, но оно также известно своей алчностью, нетерпимостью и беспримерной жестокостью.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6082" name="Picture 2" descr="Хрис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572296" cy="428627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5429264"/>
            <a:ext cx="77867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Христос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Симона-фарисея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1618-1620. Холст, перенесенный с дерева, масло, 189х255.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Государственный Эрмитаж,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Санкт-Петербуг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/>
          </a:p>
        </p:txBody>
      </p:sp>
      <p:pic>
        <p:nvPicPr>
          <p:cNvPr id="47106" name="Picture 2" descr="Аллего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082850" cy="457203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715016"/>
            <a:ext cx="621510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Аллегория - Четыре Континента, 1615.</a:t>
            </a:r>
            <a:br>
              <a:rPr lang="ru-RU" b="1" dirty="0" smtClean="0"/>
            </a:br>
            <a:r>
              <a:rPr lang="ru-RU" b="1" dirty="0" smtClean="0"/>
              <a:t>Холст, масло, 209х284. Исторический Музей, Вена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642918"/>
            <a:ext cx="5072066" cy="157163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800" dirty="0"/>
          </a:p>
        </p:txBody>
      </p:sp>
      <p:pic>
        <p:nvPicPr>
          <p:cNvPr id="48130" name="Picture 2" descr="Тайная Вече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428604"/>
            <a:ext cx="5080671" cy="60007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1928802"/>
            <a:ext cx="342904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Тайная Вечеря, 1631-1632. Холст, масло, 304х250.</a:t>
            </a:r>
            <a:br>
              <a:rPr lang="ru-RU" b="1" dirty="0" smtClean="0"/>
            </a:br>
            <a:r>
              <a:rPr lang="ru-RU" b="1" dirty="0" smtClean="0"/>
              <a:t>Пинакотека </a:t>
            </a:r>
            <a:r>
              <a:rPr lang="ru-RU" b="1" dirty="0" err="1" smtClean="0"/>
              <a:t>ди</a:t>
            </a:r>
            <a:r>
              <a:rPr lang="ru-RU" b="1" dirty="0" smtClean="0"/>
              <a:t> </a:t>
            </a:r>
            <a:r>
              <a:rPr lang="ru-RU" b="1" dirty="0" err="1" smtClean="0"/>
              <a:t>Брера</a:t>
            </a:r>
            <a:r>
              <a:rPr lang="ru-RU" b="1" dirty="0" smtClean="0"/>
              <a:t>, Милан, Италия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58114" cy="121442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/>
          </a:p>
        </p:txBody>
      </p:sp>
      <p:pic>
        <p:nvPicPr>
          <p:cNvPr id="49154" name="Picture 2" descr="Юдиф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142984"/>
            <a:ext cx="5280697" cy="550072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143512"/>
            <a:ext cx="278606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Юдифь с головой </a:t>
            </a:r>
            <a:r>
              <a:rPr lang="ru-RU" b="1" dirty="0" err="1" smtClean="0"/>
              <a:t>Олофрена</a:t>
            </a:r>
            <a:r>
              <a:rPr lang="ru-RU" b="1" dirty="0" smtClean="0"/>
              <a:t>, 1616. Холст, масло, 120х111.</a:t>
            </a:r>
            <a:br>
              <a:rPr lang="ru-RU" b="1" dirty="0" smtClean="0"/>
            </a:br>
            <a:r>
              <a:rPr lang="ru-RU" b="1" dirty="0" smtClean="0"/>
              <a:t>Музей герцога Ульриха Антона, </a:t>
            </a:r>
            <a:r>
              <a:rPr lang="ru-RU" b="1" dirty="0" err="1" smtClean="0"/>
              <a:t>Брауншвейг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630" y="857232"/>
            <a:ext cx="5186370" cy="172560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/>
          </a:p>
        </p:txBody>
      </p:sp>
      <p:pic>
        <p:nvPicPr>
          <p:cNvPr id="50178" name="Picture 2" descr="воскрешение Хри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6759"/>
            <a:ext cx="4500594" cy="627695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2428868"/>
            <a:ext cx="342899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Воскрешение Христа, 1612. Дерево, масло, 138х98.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Антверпен, Кафедральный Собор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3643338" cy="164307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1202" name="Picture 2" descr="снятие с кр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286280" cy="636576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571744"/>
            <a:ext cx="385763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Снятие с креста, 1616-1617. Холст, масло, 425х295.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Лилль, Музей Изобразительных Искусств, Франция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4114800" cy="193991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2226" name="Picture 2" descr="cвятое семей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658930" cy="614364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43488" y="2857496"/>
            <a:ext cx="3571916" cy="1500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Святое семейство и Святая Анна, 1630.</a:t>
            </a:r>
            <a:br>
              <a:rPr lang="ru-RU" b="1" dirty="0" smtClean="0"/>
            </a:br>
            <a:r>
              <a:rPr lang="ru-RU" b="1" dirty="0" smtClean="0"/>
              <a:t>Холст, масло, 115х90. Музей Прадо, Мадрид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Барокко.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714488"/>
            <a:ext cx="6000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Барокко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barocco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«странный», «причудливый»; порт.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perola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barroca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«жемчужина неправильной формы») — характеристика европейской культуры XVII—XVIII веков, центром которой была Франция. Стиль барокко появился в XVI—XVII веках в итальянских городах: Риме,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Мантуе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Венеции, Флоренции. Именно эпоху барокко принято считать началом триумфального шествия «западной цивилизации».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357586" cy="208279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Религиозная и мифологическая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живопись Рубенса.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3250" name="Picture 2" descr="снятие с кр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1096"/>
            <a:ext cx="4429156" cy="638820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929190" y="2714620"/>
            <a:ext cx="364330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Воздвижение распятого Христа, 1610.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Дерево, масло, 460х340. Антверпен, Кафедральный Собор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686568" cy="1143008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Интересные факты из жизни Рубенса.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3214686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Рубенс помимо занятий живописью был послом при дворе Испании, он подписал мирный договор с Англией.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1071546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Полотно Рубенса "Избиение младенцев" на аукционе было продано за 73 миллиона евро.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55298" name="Picture 2" descr="File:Matteo di Giovanni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072098" cy="507209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6286520"/>
            <a:ext cx="26645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"Избиение младенцев" 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Интересные факты из жизни Рубенса.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357299"/>
            <a:ext cx="5572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Приблизительно 2 000 картин были приписаны его студии. Одна из причин, по которой он смог произвести так много полотен - то, что он нанимал многочисленных помощников, талантливых в живописи животных, или оформлении второстепенного пейзажа. Хотя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помощников не был запрещен, размер студии Рубенса заставил некоторых критиков обвинять его в управлении фабрикой живописи.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071942"/>
            <a:ext cx="6000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Однажды художник подслушал разговор своих помощников, что без них Рубенс не сможет обойтись. И в ту же ночь один нарисовал картину с пейзажами, животными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мифологичесикми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персонажами. И сказал помощникам: "Я использую вас, чтобы работа шла быстрее. Но могу обойтись и без вас. Только где тогда вы будете рисовать свои пейзажи и животных?"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515088" cy="107154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Творчество голландского художника Рембрандта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Харменса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Ван Рейна (1606-1669).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50017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был крупнейшим в Европе мастером рисунка и офорта. Для его творчества характерно стремление к философскому осмыслению жизни, честность к себе и людям, интерес к духовному миру человека. Нравственная оценка событий и человека - основной нерв искусства мастера. Одухотворенность модели и драматизм события художник великолепно передавал через эффекты светотени, когда пространство словно тонет в тени, в золотистых сумерках, а луч света выделяет отдельные фигуры людей, их лица, жесты и движения. В этом методе живописного построения картины Рембрандту не было и нет равных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Портрет Рембранд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500462" cy="438069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6000768"/>
            <a:ext cx="235745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Автопортрет. 1669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429420" cy="136841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1714488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Наряду с религиозной живописью важнейшим жанром для молодого Рембрандта становится портрет; старательно изучая мимику, фиксируя в ту пору даже резкие, гротескные гримасы, он делает портретные образы (в том числе автопортреты, а также изображения родных и близких ему людей). В картинах, как светских, так и религиозных, доминируют сильные драматические эффекты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082" cy="92869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b="1" dirty="0"/>
          </a:p>
        </p:txBody>
      </p:sp>
      <p:pic>
        <p:nvPicPr>
          <p:cNvPr id="57346" name="Picture 2" descr="Урок анатом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6286544" cy="522809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15108" y="1285860"/>
            <a:ext cx="2428892" cy="5214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картине «Урок анатомии доктора </a:t>
            </a:r>
            <a:r>
              <a:rPr lang="ru-RU" dirty="0" err="1" smtClean="0"/>
              <a:t>Тюлпа</a:t>
            </a:r>
            <a:r>
              <a:rPr lang="ru-RU" dirty="0" smtClean="0"/>
              <a:t>» (1632, </a:t>
            </a:r>
            <a:r>
              <a:rPr lang="ru-RU" dirty="0" err="1" smtClean="0"/>
              <a:t>Маурицхейс</a:t>
            </a:r>
            <a:r>
              <a:rPr lang="ru-RU" dirty="0" smtClean="0"/>
              <a:t>), принесшей ему большой успех, он новаторски решает проблему группового портрета, построив его на контрасте разнообразных реакций учеников и спокойствии центральной фигуры ученого-медика, изъясняющего строение человеческого тела.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57166"/>
            <a:ext cx="3186106" cy="201135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dirty="0"/>
          </a:p>
        </p:txBody>
      </p:sp>
      <p:pic>
        <p:nvPicPr>
          <p:cNvPr id="59394" name="Picture 2" descr="Автопортрет с Саскией на коленях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962525" cy="609600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72198" y="2428868"/>
            <a:ext cx="235742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«Автопортрет с </a:t>
            </a:r>
            <a:r>
              <a:rPr lang="ru-RU" b="1" dirty="0" err="1" smtClean="0"/>
              <a:t>Саскией</a:t>
            </a:r>
            <a:r>
              <a:rPr lang="ru-RU" b="1" dirty="0" smtClean="0"/>
              <a:t>» (около 1635, Картинная галерея, Дрезден)</a:t>
            </a:r>
            <a:endParaRPr lang="ru-RU" b="1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dirty="0"/>
          </a:p>
        </p:txBody>
      </p:sp>
      <p:pic>
        <p:nvPicPr>
          <p:cNvPr id="60418" name="Picture 2" descr="Ослепление Самсон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596066" cy="50006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929330"/>
            <a:ext cx="61436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«Ослепление Самсона», 1636,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Штеделевский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художественный институт, Франкфурт-на-Майне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3286148" cy="185736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dirty="0"/>
          </a:p>
        </p:txBody>
      </p:sp>
      <p:pic>
        <p:nvPicPr>
          <p:cNvPr id="61442" name="Picture 2" descr="Жертвоприношение Авраам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07324"/>
            <a:ext cx="4357718" cy="654680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714620"/>
            <a:ext cx="37147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«Жертвоприношение Авраама», 1635, Эрмитаж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243998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dirty="0"/>
          </a:p>
        </p:txBody>
      </p:sp>
      <p:pic>
        <p:nvPicPr>
          <p:cNvPr id="62466" name="Picture 2" descr="Похищение Ганимед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139"/>
            <a:ext cx="4643470" cy="643251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2643182"/>
            <a:ext cx="314327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Похищение Ганимеда» (1635, Картинная галерея, Дрезден) выглядит карикатурно (юный герой писает со страха).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215106" cy="1143000"/>
          </a:xfrm>
        </p:spPr>
        <p:txBody>
          <a:bodyPr/>
          <a:lstStyle/>
          <a:p>
            <a:r>
              <a:rPr lang="ru-RU" sz="3200" b="1" dirty="0" smtClean="0"/>
              <a:t>Характерные особенности барочной живописи.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928802"/>
            <a:ext cx="52863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Стиль барокко в живописи характеризуется динамизмом композиций и пышностью форм, аристократичностью и незаурядностью сюжетов. Самые характерные черты барокко — броская цветистость и динамичность; яркий пример — творчество Рубенса.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500858" cy="100010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dirty="0"/>
          </a:p>
        </p:txBody>
      </p:sp>
      <p:pic>
        <p:nvPicPr>
          <p:cNvPr id="63490" name="Picture 2" descr="Даная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6096000" cy="54864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388" y="1000108"/>
            <a:ext cx="235745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 «Данаи» (1636, Эрмитаж), как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рембрандтовские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ню вообще, полон интимной, домашней эротики и совершенно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антиклассичен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358114" cy="42862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Ранние годы творчества Рембрандта. </a:t>
            </a:r>
            <a:endParaRPr lang="ru-RU" sz="3200" dirty="0"/>
          </a:p>
        </p:txBody>
      </p:sp>
      <p:pic>
        <p:nvPicPr>
          <p:cNvPr id="64514" name="Picture 2" descr="Ночной доз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6500858" cy="545083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6286520"/>
            <a:ext cx="66437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«Ночной дозор» (1642, Государственный музей, Амстердам).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71612"/>
            <a:ext cx="65008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1640-х годах Рембрандт постепенно отказывается от бравурных внешних эффектов, в его работах усиливаются черты созерцательности, мистического самоуглубления.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Библейско-евангельские композиции принимают теперь характер домашних, бытовых сцен, где божественное начало как бы просвечивает изнутри, в мерцающих золотисто-коричневых красочных гаммах. Таковы, например, «Святое семейство», «Христос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Эммаусе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 .</a:t>
            </a:r>
          </a:p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Рембрандт все чаще драматически укрупняет фигуры («Иаков, благословляющий сыновей Иосифа», 1656, Картинная галерея,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Кассель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окутывая образы обаянием неизъяснимой тайны (как в так называемом «Польском всаднике», или «Путешествии Блудного сына», около 1655-57, собрание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Нью-Йорк).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58285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/>
          </a:p>
        </p:txBody>
      </p:sp>
      <p:pic>
        <p:nvPicPr>
          <p:cNvPr id="65538" name="Picture 2" descr="Святое семейство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810126" cy="6282615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86446" y="2500306"/>
            <a:ext cx="257176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«Святое семейство» (1645-46, варианты в Эрмитаже и Картинной галерее, </a:t>
            </a:r>
            <a:r>
              <a:rPr lang="ru-RU" dirty="0" err="1" smtClean="0"/>
              <a:t>Кассель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/>
          </a:p>
        </p:txBody>
      </p:sp>
      <p:pic>
        <p:nvPicPr>
          <p:cNvPr id="67586" name="Picture 2" descr="Христос в Эммаусе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6357982" cy="568244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857232"/>
            <a:ext cx="20476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«Христос в </a:t>
            </a:r>
            <a:r>
              <a:rPr lang="ru-RU" dirty="0" err="1" smtClean="0"/>
              <a:t>Эммаусе</a:t>
            </a:r>
            <a:r>
              <a:rPr lang="ru-RU" dirty="0" smtClean="0"/>
              <a:t>» (1648, Лувр)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/>
          </a:p>
        </p:txBody>
      </p:sp>
      <p:pic>
        <p:nvPicPr>
          <p:cNvPr id="68610" name="Picture 2" descr="Иаков благословляющий детей Иосиф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3"/>
            <a:ext cx="6429420" cy="532436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1142984"/>
            <a:ext cx="207168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«Иаков, благословляющий сыновей Иосифа», 1656, Картинная галерея, </a:t>
            </a:r>
            <a:r>
              <a:rPr lang="ru-RU" dirty="0" err="1" smtClean="0"/>
              <a:t>Кассель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/>
          </a:p>
        </p:txBody>
      </p:sp>
      <p:pic>
        <p:nvPicPr>
          <p:cNvPr id="69634" name="Picture 2" descr="Польский всадник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6429420" cy="538464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929454" y="1142984"/>
            <a:ext cx="178622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«Польский всадник»( Нью-Йорк). 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Второй амстердамский период.</a:t>
            </a:r>
            <a:endParaRPr lang="ru-RU" sz="3200" dirty="0"/>
          </a:p>
        </p:txBody>
      </p:sp>
      <p:pic>
        <p:nvPicPr>
          <p:cNvPr id="70658" name="Picture 2" descr="Зимний пейзаж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096000" cy="464820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1071546"/>
            <a:ext cx="52149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Зимний пейзаж( Государственная художественная галерея,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Кассель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Германия.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14298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Фактура его картин превращается в подлинную материю света: свободные лессировки усиливают до предела эффект сияния, которое как бы озаряет красочную массу изнутри, акцентируя психологические узлы композиции.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6357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Рембрандт оставил огромное графическое наследие — своего рода многолетний дневник, полный острых бытовых наблюдений, художественных замыслов, мистико-философских интуиций. Он много работал карандашом, чаще, однако, обращаясь к рисунку гусиным пером в сочетании с кистью. Первые его опыты в области офорта (фигуры нищих, бродяг, крестьян) относятся еще к лейденскому периоду. Со временем он стал великим реформатором искусства гравюры (офорт, часто в сочетании с сухой иглой): виртуозно применяя повторные травления, создавая серийные оттиски, разнообразные по силе тона и штриха, добиваясь удивительной образной глубины содержания.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29520" cy="121442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/>
          </a:p>
        </p:txBody>
      </p:sp>
      <p:pic>
        <p:nvPicPr>
          <p:cNvPr id="71682" name="Picture 2" descr="http://moole.ru/uploads/posts/2011-11/thumbs/1321787600_otrechenie-pe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6300960" cy="569119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928670"/>
            <a:ext cx="207170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«Отречение Петра» (1660, Государственный музей, Амстердам)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57982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П.П.Рубенс – создатель барочной живописи.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500174"/>
            <a:ext cx="29289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великие художники очень редко заслуживают чести называться основоположниками нового стиля в живописи. Рубенс — исключение. Он стал создателем живого, волнующе-яркого стиля художественного выражения, позже названного барокко.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failopomoika.com/forums/monthly_08_2011/user19821/post536564_img1_922f987653b058803326f4542c565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3178723" cy="435771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57356" y="5929330"/>
            <a:ext cx="26432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Автопортрет Питера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Пауля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Рубенса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3978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2800" dirty="0"/>
          </a:p>
        </p:txBody>
      </p:sp>
      <p:pic>
        <p:nvPicPr>
          <p:cNvPr id="73730" name="Picture 2" descr="Еврейская невест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6853153" cy="500066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5929330"/>
            <a:ext cx="82153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«Портрет супружеской четы» (так называемая «Еврейская невеста», около 1662).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251142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2800" dirty="0"/>
          </a:p>
        </p:txBody>
      </p:sp>
      <p:pic>
        <p:nvPicPr>
          <p:cNvPr id="74754" name="Picture 2" descr="Возвращение блудного сына - Рембрандт ван Рейн ( Рембрант )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829175" cy="6096001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0760" y="2428868"/>
            <a:ext cx="228601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«Возвращение Блудного сына» (около 1668-69, Эрмитаж).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1115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/>
          </a:p>
        </p:txBody>
      </p:sp>
      <p:pic>
        <p:nvPicPr>
          <p:cNvPr id="75778" name="Picture 2" descr="http://storage2.peteava.ro/serve/thumbnail/306073/resize"/>
          <p:cNvPicPr>
            <a:picLocks noChangeAspect="1" noChangeArrowheads="1"/>
          </p:cNvPicPr>
          <p:nvPr/>
        </p:nvPicPr>
        <p:blipFill>
          <a:blip r:embed="rId2"/>
          <a:srcRect l="1202" t="3282" r="1442" b="3172"/>
          <a:stretch>
            <a:fillRect/>
          </a:stretch>
        </p:blipFill>
        <p:spPr bwMode="auto">
          <a:xfrm>
            <a:off x="642910" y="785794"/>
            <a:ext cx="7572428" cy="53287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6143644"/>
            <a:ext cx="45360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«Христос, исцеляющий больных», 1643-49</a:t>
            </a:r>
            <a:endParaRPr lang="ru-RU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/>
          </a:p>
        </p:txBody>
      </p:sp>
      <p:pic>
        <p:nvPicPr>
          <p:cNvPr id="76804" name="Picture 4" descr="http://www.gutenberg.org/files/19602/19602-h/images/image_1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564573" cy="485778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868" y="6072206"/>
            <a:ext cx="223708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«Три дерева» (1643).</a:t>
            </a:r>
            <a:endParaRPr lang="ru-RU" dirty="0"/>
          </a:p>
        </p:txBody>
      </p:sp>
    </p:spTree>
  </p:cSld>
  <p:clrMapOvr>
    <a:masterClrMapping/>
  </p:clrMapOvr>
  <p:transition advClick="0" advTm="20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800972" cy="85725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/>
          </a:p>
        </p:txBody>
      </p:sp>
      <p:pic>
        <p:nvPicPr>
          <p:cNvPr id="77826" name="Picture 2" descr="http://artclassic.edu.ru/attach.asp?a_no=14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6441043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786578" y="1000108"/>
            <a:ext cx="212699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«Три креста»(1653).</a:t>
            </a:r>
            <a:endParaRPr lang="ru-RU" dirty="0"/>
          </a:p>
        </p:txBody>
      </p:sp>
    </p:spTree>
  </p:cSld>
  <p:clrMapOvr>
    <a:masterClrMapping/>
  </p:clrMapOvr>
  <p:transition advClick="0" advTm="20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14422"/>
            <a:ext cx="3186106" cy="172560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2800" dirty="0"/>
          </a:p>
        </p:txBody>
      </p:sp>
      <p:pic>
        <p:nvPicPr>
          <p:cNvPr id="78850" name="Picture 2" descr="http://qrok.net/uploads/posts/2010-10/128603038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0418"/>
            <a:ext cx="4929222" cy="6265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86446" y="2714620"/>
            <a:ext cx="23373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«Фауст» (около 1652).</a:t>
            </a:r>
            <a:endParaRPr lang="ru-RU" dirty="0"/>
          </a:p>
        </p:txBody>
      </p:sp>
    </p:spTree>
  </p:cSld>
  <p:clrMapOvr>
    <a:masterClrMapping/>
  </p:clrMapOvr>
  <p:transition advClick="0" advTm="20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Поздние вершины Рембрандта. </a:t>
            </a:r>
            <a:endParaRPr lang="ru-RU" sz="3200" dirty="0"/>
          </a:p>
        </p:txBody>
      </p:sp>
      <p:pic>
        <p:nvPicPr>
          <p:cNvPr id="79874" name="Picture 2" descr="http://www.handmade-oil-painting.com/images/product/13169284902010032647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715172" cy="532737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6286520"/>
            <a:ext cx="55721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 Человек» («Христос перед толпой»,1655).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Интересные факты о Рембрандте.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Первая слава пришла к художнику с картиной "Урок анатомии доктора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Тюльпа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285860"/>
            <a:ext cx="3571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Рембрандт женился ради карьеры, чтобы войти в высший свет. И на него сразу посыпались заказы.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571744"/>
            <a:ext cx="4000528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Свои картины начинал писать с заднего плана (остальные художники работали вначале над передним планом).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500306"/>
            <a:ext cx="3571868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При рисовании волос художник процарапывал острым концом кисти по непросохшей краске - новшество в живописи.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Хотя после смерти жены Рембрандту досталось поместье и пожизненная пенсия, умер он в нищете. В книге описи значилось: 3 куртки, 10 колпаков и принадлежности для рисования.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3714752"/>
            <a:ext cx="3929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Картина "Ночной дозор" изначально изображала стрелковую роту, солдаты вышли на солнечную площадь с развевающимися флагами. Картину обнаружили в 19 веке, она была черная от копоти и сажи, казалось, что на картине изображена ночь. Отсюда и название "Ночной дозор".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 advTm="20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50017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П.П. Рубенс и Рембрандт – яркие представители эпохи барокко, которые в своем творчестве в полной мере воплотили основные черты стиля: П.П. Рубенс – через изображение подвижности, безудержной жизнедеятельности и чувственности, Рембрандт – через выражение на своих полотнах всего спектра человеческих переживаний с непревзойденной эмоциональной насыщенностью.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Список источников.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214422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http://ilion-elf.narod.ru/hudogniki/Barroko.html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http://rybens.ru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http://www.museum-online.ru/baroque/Piter_Paul_Rubens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http://smallbay.ru/rubens.htmlс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http://kurspresent.ru/page/rubens-piter-paul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http://i-fakt.ru/interesnye-fakty-o-rubense/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http://www.museum-online.ru/Baroque/Harmenszoon_van_Rijn_Rembrandt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http://www.wm-painting.ru/MasterPieces/p19_sectionid/26/p19_imageid/218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http://www.bibliotekar.ru/Krembrandt/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http://rembr.ru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Художественная культура 11класс ( Автора: </a:t>
            </a:r>
            <a:r>
              <a:rPr lang="ru-RU" dirty="0" err="1" smtClean="0"/>
              <a:t>Назаренко</a:t>
            </a:r>
            <a:r>
              <a:rPr lang="ru-RU" dirty="0" smtClean="0"/>
              <a:t> Н.В., Ковалева И.А., </a:t>
            </a:r>
            <a:r>
              <a:rPr lang="ru-RU" dirty="0" err="1" smtClean="0"/>
              <a:t>Мерзликина</a:t>
            </a:r>
            <a:r>
              <a:rPr lang="ru-RU" dirty="0" smtClean="0"/>
              <a:t> М.М., Тулинова В.А.).</a:t>
            </a:r>
            <a:endParaRPr lang="ru-RU" dirty="0"/>
          </a:p>
        </p:txBody>
      </p:sp>
    </p:spTree>
  </p:cSld>
  <p:clrMapOvr>
    <a:masterClrMapping/>
  </p:clrMapOvr>
  <p:transition advClick="0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14290"/>
            <a:ext cx="2857520" cy="1714488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  <a:endParaRPr lang="ru-RU" sz="3200" b="1" dirty="0"/>
          </a:p>
        </p:txBody>
      </p:sp>
      <p:pic>
        <p:nvPicPr>
          <p:cNvPr id="19462" name="Picture 6" descr="Рубен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5000660" cy="637078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86446" y="1857364"/>
            <a:ext cx="300039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Автопортрет Рубенса с первой женой, Изабеллой Брандт, 1609-1610.</a:t>
            </a:r>
            <a:br>
              <a:rPr lang="ru-RU" dirty="0" smtClean="0"/>
            </a:br>
            <a:r>
              <a:rPr lang="ru-RU" dirty="0" smtClean="0"/>
              <a:t>Холст, масло, 178х136. Альт Пинакотека, Мюнхен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86148" cy="200024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  <a:endParaRPr lang="ru-RU" sz="3200" dirty="0"/>
          </a:p>
        </p:txBody>
      </p:sp>
      <p:pic>
        <p:nvPicPr>
          <p:cNvPr id="20484" name="Picture 4" descr="дев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5143536" cy="6377986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292895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Портрет юной девочки, 1615-16. Холст, масло, 37х27.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Вадус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Музей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Лихнетштейна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Портреты Рубенса. </a:t>
            </a:r>
            <a:endParaRPr lang="ru-RU" sz="3200" dirty="0"/>
          </a:p>
        </p:txBody>
      </p:sp>
      <p:pic>
        <p:nvPicPr>
          <p:cNvPr id="21506" name="Picture 2" descr="семья худож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4355625" cy="58578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86578" y="4572008"/>
            <a:ext cx="2071686" cy="1785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Фоурмен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детьми, 1636-1637. Дерево, масло, 115х85.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Лувр, Париж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Презентация12</Template>
  <TotalTime>518</TotalTime>
  <Words>2123</Words>
  <PresentationFormat>Экран (4:3)</PresentationFormat>
  <Paragraphs>181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Презентация12</vt:lpstr>
      <vt:lpstr>Творчество П.П. Рубенса и В.Р. Рембрандта</vt:lpstr>
      <vt:lpstr>План.</vt:lpstr>
      <vt:lpstr>Цель.</vt:lpstr>
      <vt:lpstr>Барокко.</vt:lpstr>
      <vt:lpstr>Характерные особенности барочной живописи.</vt:lpstr>
      <vt:lpstr>П.П.Рубенс – создатель барочной живописи.</vt:lpstr>
      <vt:lpstr>Портреты Рубенса. </vt:lpstr>
      <vt:lpstr>Портреты Рубенса. </vt:lpstr>
      <vt:lpstr>Портреты Рубенса. </vt:lpstr>
      <vt:lpstr>Портреты Рубенса. </vt:lpstr>
      <vt:lpstr>Портреты Рубенса. </vt:lpstr>
      <vt:lpstr>Рубенс-пейзажист.</vt:lpstr>
      <vt:lpstr>Рубенс-пейзажист.</vt:lpstr>
      <vt:lpstr>Рубенс-пейзажист.</vt:lpstr>
      <vt:lpstr>Рубенс-пейзажист.</vt:lpstr>
      <vt:lpstr>Рубенс-пейзажист.</vt:lpstr>
      <vt:lpstr>Рубенс-пейзажист.</vt:lpstr>
      <vt:lpstr>Графика Рубенса. </vt:lpstr>
      <vt:lpstr>Графика Рубенса. </vt:lpstr>
      <vt:lpstr>Графика Рубенса.</vt:lpstr>
      <vt:lpstr>Графика Рубенса.</vt:lpstr>
      <vt:lpstr>Графика Рубенса.</vt:lpstr>
      <vt:lpstr>Графика Рубенса.</vt:lpstr>
      <vt:lpstr>Графика Рубенса.</vt:lpstr>
      <vt:lpstr>Женщины Рубенса. Обнаженная натура в творчестве художника. </vt:lpstr>
      <vt:lpstr>Женщины Рубенса.</vt:lpstr>
      <vt:lpstr>Женщины Рубенса.</vt:lpstr>
      <vt:lpstr>Женщины Рубенса.</vt:lpstr>
      <vt:lpstr>Женщины Рубенса.</vt:lpstr>
      <vt:lpstr>Женщины Рубенса.</vt:lpstr>
      <vt:lpstr>Женщины Рубенса.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Религиозная и мифологическая живопись Рубенса. </vt:lpstr>
      <vt:lpstr>Интересные факты из жизни Рубенса.</vt:lpstr>
      <vt:lpstr>Интересные факты из жизни Рубенса.</vt:lpstr>
      <vt:lpstr>Творчество голландского художника Рембрандта Харменса Ван Рейна (1606-1669).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Ранние годы творчества Рембрандта. </vt:lpstr>
      <vt:lpstr>Второй амстердамский период.</vt:lpstr>
      <vt:lpstr>Второй амстердамский период.</vt:lpstr>
      <vt:lpstr>Второй амстердамский период.</vt:lpstr>
      <vt:lpstr>Второй амстердамский период.</vt:lpstr>
      <vt:lpstr>Второй амстердамский период.</vt:lpstr>
      <vt:lpstr>Второй амстердамский период.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Поздние вершины Рембрандта. </vt:lpstr>
      <vt:lpstr>Интересные факты о Рембрандте.</vt:lpstr>
      <vt:lpstr>Вывод.</vt:lpstr>
      <vt:lpstr>Список источников.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П.П. Рубенса и В.Р. Рембрандта</dc:title>
  <dc:creator>user</dc:creator>
  <cp:lastModifiedBy>user</cp:lastModifiedBy>
  <cp:revision>64</cp:revision>
  <dcterms:created xsi:type="dcterms:W3CDTF">2014-02-15T09:23:19Z</dcterms:created>
  <dcterms:modified xsi:type="dcterms:W3CDTF">2014-02-15T22:32:44Z</dcterms:modified>
</cp:coreProperties>
</file>