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3" r:id="rId10"/>
    <p:sldId id="266" r:id="rId11"/>
    <p:sldId id="267" r:id="rId12"/>
    <p:sldId id="275" r:id="rId13"/>
    <p:sldId id="274" r:id="rId14"/>
    <p:sldId id="277" r:id="rId15"/>
    <p:sldId id="284" r:id="rId16"/>
    <p:sldId id="282" r:id="rId17"/>
    <p:sldId id="285" r:id="rId18"/>
    <p:sldId id="28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276F"/>
    <a:srgbClr val="FFFF99"/>
    <a:srgbClr val="FFFF00"/>
    <a:srgbClr val="66FF66"/>
    <a:srgbClr val="CCCC0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3134" autoAdjust="0"/>
  </p:normalViewPr>
  <p:slideViewPr>
    <p:cSldViewPr>
      <p:cViewPr>
        <p:scale>
          <a:sx n="66" d="100"/>
          <a:sy n="66" d="100"/>
        </p:scale>
        <p:origin x="-144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07413-B148-42B3-8F92-A45C67295851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304EB-4431-4931-93BF-652041EB05F1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402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304EB-4431-4931-93BF-652041EB05F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304EB-4431-4931-93BF-652041EB05F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A4E7F-56B6-44E7-899D-9399BFF75B45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406B-2809-4AE1-A8CA-4A7797070AD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A4E7F-56B6-44E7-899D-9399BFF75B45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406B-2809-4AE1-A8CA-4A7797070AD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A4E7F-56B6-44E7-899D-9399BFF75B45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406B-2809-4AE1-A8CA-4A7797070AD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A4E7F-56B6-44E7-899D-9399BFF75B45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406B-2809-4AE1-A8CA-4A7797070AD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A4E7F-56B6-44E7-899D-9399BFF75B45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406B-2809-4AE1-A8CA-4A7797070AD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A4E7F-56B6-44E7-899D-9399BFF75B45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406B-2809-4AE1-A8CA-4A7797070AD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A4E7F-56B6-44E7-899D-9399BFF75B45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406B-2809-4AE1-A8CA-4A7797070AD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A4E7F-56B6-44E7-899D-9399BFF75B45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406B-2809-4AE1-A8CA-4A7797070AD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A4E7F-56B6-44E7-899D-9399BFF75B45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406B-2809-4AE1-A8CA-4A7797070AD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A4E7F-56B6-44E7-899D-9399BFF75B45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406B-2809-4AE1-A8CA-4A7797070AD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A4E7F-56B6-44E7-899D-9399BFF75B45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406B-2809-4AE1-A8CA-4A7797070AD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A4E7F-56B6-44E7-899D-9399BFF75B45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2406B-2809-4AE1-A8CA-4A7797070AD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836957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65512"/>
            <a:ext cx="9126515" cy="439248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532440" cy="309634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000" b="1" cap="all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15.</a:t>
            </a:r>
            <a:r>
              <a:rPr lang="uk-UA" sz="4000" b="1" cap="all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Стимулювання </a:t>
            </a:r>
            <a:r>
              <a:rPr lang="uk-UA" sz="4000" b="1" cap="all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ефективної праці та напрямки його вдосконалення</a:t>
            </a:r>
            <a:endParaRPr lang="ru-RU" sz="4000" b="1" cap="all" dirty="0">
              <a:ln w="0"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Підготувала</a:t>
            </a:r>
            <a:r>
              <a:rPr lang="ru-RU" dirty="0"/>
              <a:t>: </a:t>
            </a:r>
            <a:r>
              <a:rPr lang="ru-RU" dirty="0" err="1"/>
              <a:t>Босович</a:t>
            </a:r>
            <a:r>
              <a:rPr lang="ru-RU" dirty="0"/>
              <a:t> Валентина</a:t>
            </a:r>
          </a:p>
          <a:p>
            <a:r>
              <a:rPr lang="ru-RU" dirty="0"/>
              <a:t>Команда: </a:t>
            </a:r>
            <a:r>
              <a:rPr lang="ru-RU" dirty="0" err="1"/>
              <a:t>Бостонська</a:t>
            </a:r>
            <a:r>
              <a:rPr lang="ru-RU" dirty="0"/>
              <a:t> </a:t>
            </a:r>
            <a:r>
              <a:rPr lang="ru-RU" dirty="0" err="1"/>
              <a:t>матриця</a:t>
            </a: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52133105_1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5223112" cy="3959119"/>
          </a:xfrm>
          <a:prstGeom prst="rect">
            <a:avLst/>
          </a:prstGeom>
        </p:spPr>
      </p:pic>
      <p:pic>
        <p:nvPicPr>
          <p:cNvPr id="4" name="Рисунок 3" descr="teacher pointer.0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355976" y="2873228"/>
            <a:ext cx="3995936" cy="39847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Теорії</a:t>
            </a:r>
            <a:r>
              <a:rPr lang="ru-RU" b="1" dirty="0" smtClean="0"/>
              <a:t> </a:t>
            </a:r>
            <a:r>
              <a:rPr lang="ru-RU" b="1" dirty="0" err="1" smtClean="0"/>
              <a:t>мотивації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060848"/>
            <a:ext cx="4248472" cy="1584176"/>
          </a:xfrm>
        </p:spPr>
        <p:txBody>
          <a:bodyPr/>
          <a:lstStyle/>
          <a:p>
            <a:pPr lvl="0"/>
            <a:r>
              <a:rPr lang="uk-UA" sz="3600" i="1" dirty="0" smtClean="0">
                <a:solidFill>
                  <a:schemeClr val="bg1"/>
                </a:solidFill>
              </a:rPr>
              <a:t>з</a:t>
            </a:r>
            <a:r>
              <a:rPr lang="ru-RU" sz="3600" i="1" dirty="0" err="1" smtClean="0">
                <a:solidFill>
                  <a:schemeClr val="bg1"/>
                </a:solidFill>
              </a:rPr>
              <a:t>містовні</a:t>
            </a:r>
            <a:endParaRPr lang="ru-RU" sz="3600" i="1" dirty="0">
              <a:solidFill>
                <a:schemeClr val="bg1"/>
              </a:solidFill>
            </a:endParaRPr>
          </a:p>
          <a:p>
            <a:pPr lvl="0"/>
            <a:r>
              <a:rPr lang="ru-RU" sz="3600" i="1" dirty="0" err="1" smtClean="0">
                <a:solidFill>
                  <a:schemeClr val="bg1"/>
                </a:solidFill>
              </a:rPr>
              <a:t>процесуальні</a:t>
            </a:r>
            <a:r>
              <a:rPr lang="ru-RU" sz="3600" i="1" dirty="0">
                <a:solidFill>
                  <a:schemeClr val="bg1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52133105_1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645076" cy="57949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kumimoji="0" lang="ru-RU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Змістовні</a:t>
            </a:r>
            <a:r>
              <a:rPr kumimoji="0" lang="ru-RU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теорії</a:t>
            </a:r>
            <a:r>
              <a:rPr kumimoji="0" lang="ru-RU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мотивації</a:t>
            </a:r>
            <a:r>
              <a:rPr kumimoji="0" lang="en-GB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1340768"/>
            <a:ext cx="741682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8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GB" sz="28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28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Теорія</a:t>
            </a:r>
            <a:r>
              <a:rPr kumimoji="0" lang="en-GB" sz="28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28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потреб А. </a:t>
            </a:r>
            <a:r>
              <a:rPr kumimoji="0" lang="uk-UA" sz="280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Маслоу</a:t>
            </a:r>
            <a:r>
              <a:rPr kumimoji="0" lang="uk-UA" sz="28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kumimoji="0" lang="en-GB" sz="28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28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uk-UA" sz="28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8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Теорія</a:t>
            </a:r>
            <a:r>
              <a:rPr kumimoji="0" lang="en-GB" sz="28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28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існування, зв'язку і росту </a:t>
            </a:r>
            <a:r>
              <a:rPr kumimoji="0" lang="uk-UA" sz="280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Альдерфера</a:t>
            </a:r>
            <a:r>
              <a:rPr kumimoji="0" lang="uk-UA" sz="28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kumimoji="0" lang="en-GB" sz="28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28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uk-UA" sz="28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8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Теорія набутих потреб Д. </a:t>
            </a:r>
            <a:r>
              <a:rPr kumimoji="0" lang="uk-UA" sz="280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Мак-Клелланда</a:t>
            </a:r>
            <a:r>
              <a:rPr kumimoji="0" lang="uk-UA" sz="28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kumimoji="0" lang="en-GB" sz="28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28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uk-UA" sz="28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8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Теорія двох факторів Ф. </a:t>
            </a:r>
            <a:r>
              <a:rPr kumimoji="0" lang="uk-UA" sz="280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Герцберга</a:t>
            </a:r>
            <a:r>
              <a:rPr kumimoji="0" lang="uk-UA" sz="28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GB" sz="28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en-GB" sz="280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teacher-clip-art-a_talking_teacher_with_a_pointer_0521-1005-1219-0216_SMU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088" y="3645024"/>
            <a:ext cx="4067944" cy="3525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inners_Podium_furniture_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33545"/>
            <a:ext cx="9144000" cy="38244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2" y="0"/>
            <a:ext cx="6408712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400" b="1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Умови досягнення </a:t>
            </a:r>
            <a:r>
              <a:rPr lang="en-GB" sz="4400" b="1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</a:t>
            </a:r>
            <a:r>
              <a:rPr lang="uk-UA" sz="4400" b="1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результатів</a:t>
            </a:r>
            <a:r>
              <a:rPr lang="en-GB" sz="4400" b="1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endParaRPr lang="ru-RU" sz="4400" b="1" dirty="0">
              <a:ln w="1143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83568" y="4221088"/>
            <a:ext cx="2771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рикладен</a:t>
            </a:r>
            <a:r>
              <a:rPr lang="uk-UA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ня</a:t>
            </a:r>
            <a:r>
              <a:rPr lang="uk-UA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зусиллля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працівника</a:t>
            </a:r>
            <a:endParaRPr kumimoji="0" lang="ru-RU" sz="2400" b="1" i="0" u="none" strike="noStrike" normalizeH="0" baseline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419872" y="2924944"/>
            <a:ext cx="25922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normalizeH="0" baseline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здібності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normalizeH="0" baseline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800" b="1" i="0" u="none" strike="noStrike" normalizeH="0" baseline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характер</a:t>
            </a:r>
            <a:r>
              <a:rPr kumimoji="0" lang="ru-RU" sz="2800" b="1" i="0" u="none" strike="noStrike" normalizeH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1" i="0" u="none" strike="noStrike" normalizeH="0" baseline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працівника</a:t>
            </a:r>
            <a:endParaRPr kumimoji="0" lang="ru-RU" sz="2800" b="1" i="0" u="none" strike="noStrike" normalizeH="0" baseline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228184" y="4653136"/>
            <a:ext cx="23762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створення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працівником</a:t>
            </a:r>
            <a:r>
              <a:rPr kumimoji="0" lang="ru-RU" sz="2400" b="1" i="0" u="none" strike="noStrike" normalizeH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власної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ролі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49" grpId="0"/>
      <p:bldP spid="2050" grpId="0"/>
      <p:bldP spid="20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Процесуальні теорії мотивації</a:t>
            </a:r>
            <a:r>
              <a:rPr lang="ru-RU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995120" cy="4525963"/>
          </a:xfrm>
        </p:spPr>
        <p:txBody>
          <a:bodyPr/>
          <a:lstStyle/>
          <a:p>
            <a:pPr lvl="0"/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</a:rPr>
              <a:t>Теорія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</a:rPr>
              <a:t>очікування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 В. </a:t>
            </a:r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</a:rPr>
              <a:t>Врума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;</a:t>
            </a:r>
          </a:p>
          <a:p>
            <a:pPr lvl="0"/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</a:rPr>
              <a:t>Теорія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</a:rPr>
              <a:t>справедливості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 Адамса; </a:t>
            </a:r>
          </a:p>
          <a:p>
            <a:pPr lvl="0"/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Модель </a:t>
            </a:r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</a:rPr>
              <a:t>мотивації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</a:rPr>
              <a:t>Портера-Лоулера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r>
              <a:rPr lang="uk-UA" b="1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Види стимулювання</a:t>
            </a:r>
            <a:r>
              <a:rPr lang="en-GB" b="1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:</a:t>
            </a:r>
            <a:endParaRPr lang="ru-RU" b="1" dirty="0">
              <a:ln w="10541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772816"/>
            <a:ext cx="3106688" cy="4525963"/>
          </a:xfrm>
        </p:spPr>
        <p:txBody>
          <a:bodyPr/>
          <a:lstStyle/>
          <a:p>
            <a:pPr lvl="0"/>
            <a:r>
              <a:rPr lang="ru-RU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матеріальн</a:t>
            </a:r>
            <a:r>
              <a:rPr lang="uk-UA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ий</a:t>
            </a:r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  <a:p>
            <a:pPr lvl="0"/>
            <a:r>
              <a:rPr lang="ru-RU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моральний</a:t>
            </a:r>
            <a:endParaRPr lang="ru-RU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  <a:p>
            <a:pPr lvl="0"/>
            <a:r>
              <a:rPr lang="ru-RU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о</a:t>
            </a:r>
            <a:r>
              <a:rPr lang="ru-RU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собистий</a:t>
            </a:r>
            <a:endParaRPr lang="ru-RU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  <a:p>
            <a:pPr lvl="0"/>
            <a:r>
              <a:rPr lang="ru-RU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груповий</a:t>
            </a:r>
            <a:endParaRPr lang="ru-RU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 descr="motivation_bi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056" y="2348880"/>
            <a:ext cx="5410944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Умови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праці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СРСР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08720"/>
            <a:ext cx="5004048" cy="3670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Не </a:t>
            </a:r>
            <a:r>
              <a:rPr lang="ru-RU" sz="2400" dirty="0" err="1" smtClean="0"/>
              <a:t>працювали</a:t>
            </a:r>
            <a:r>
              <a:rPr lang="ru-RU" sz="2400" dirty="0" smtClean="0"/>
              <a:t> 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непрацездатні</a:t>
            </a:r>
            <a:r>
              <a:rPr lang="ru-RU" sz="2400" dirty="0" smtClean="0"/>
              <a:t>.</a:t>
            </a:r>
          </a:p>
          <a:p>
            <a:r>
              <a:rPr lang="uk-UA" sz="2400" dirty="0" smtClean="0"/>
              <a:t>2.Всім </a:t>
            </a:r>
            <a:r>
              <a:rPr lang="ru-RU" sz="2400" dirty="0" err="1" smtClean="0"/>
              <a:t>діставалося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відносно</a:t>
            </a:r>
            <a:r>
              <a:rPr lang="ru-RU" sz="2400" dirty="0" smtClean="0"/>
              <a:t> </a:t>
            </a:r>
            <a:r>
              <a:rPr lang="ru-RU" sz="2400" dirty="0" err="1" smtClean="0"/>
              <a:t>порівну</a:t>
            </a:r>
            <a:r>
              <a:rPr lang="ru-RU" sz="2400" dirty="0" smtClean="0"/>
              <a:t>.</a:t>
            </a:r>
          </a:p>
          <a:p>
            <a:r>
              <a:rPr lang="uk-UA" sz="2400" dirty="0" smtClean="0"/>
              <a:t>3.</a:t>
            </a:r>
            <a:r>
              <a:rPr lang="ru-RU" sz="2400" dirty="0" err="1" smtClean="0"/>
              <a:t>Індивідуальних</a:t>
            </a:r>
            <a:r>
              <a:rPr lang="ru-RU" sz="2400" dirty="0" smtClean="0"/>
              <a:t> надбавок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винагород</a:t>
            </a:r>
            <a:r>
              <a:rPr lang="ru-RU" sz="2400" dirty="0" smtClean="0"/>
              <a:t> в конвертах не </a:t>
            </a:r>
            <a:r>
              <a:rPr lang="ru-RU" sz="2400" dirty="0" err="1" smtClean="0"/>
              <a:t>існувало</a:t>
            </a:r>
            <a:r>
              <a:rPr lang="ru-RU" sz="2400" dirty="0" smtClean="0"/>
              <a:t>.</a:t>
            </a:r>
          </a:p>
          <a:p>
            <a:r>
              <a:rPr lang="uk-UA" sz="2400" dirty="0" smtClean="0"/>
              <a:t>4.</a:t>
            </a:r>
            <a:r>
              <a:rPr lang="ru-RU" sz="2400" dirty="0" smtClean="0"/>
              <a:t> За </a:t>
            </a:r>
            <a:r>
              <a:rPr lang="ru-RU" sz="2400" dirty="0" err="1" smtClean="0"/>
              <a:t>найменшу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провину</a:t>
            </a:r>
            <a:r>
              <a:rPr lang="ru-RU" sz="2400" dirty="0" smtClean="0"/>
              <a:t> </a:t>
            </a:r>
            <a:r>
              <a:rPr lang="ru-RU" sz="2400" dirty="0" err="1" smtClean="0"/>
              <a:t>працівник</a:t>
            </a:r>
            <a:r>
              <a:rPr lang="ru-RU" sz="2400" dirty="0" smtClean="0"/>
              <a:t> </a:t>
            </a:r>
            <a:r>
              <a:rPr lang="ru-RU" sz="2400" dirty="0" err="1" smtClean="0"/>
              <a:t>цілком</a:t>
            </a:r>
            <a:r>
              <a:rPr lang="ru-RU" sz="2400" dirty="0" smtClean="0"/>
              <a:t> </a:t>
            </a:r>
            <a:r>
              <a:rPr lang="ru-RU" sz="2400" dirty="0" err="1" smtClean="0"/>
              <a:t>міг</a:t>
            </a:r>
            <a:r>
              <a:rPr lang="ru-RU" sz="2400" dirty="0" smtClean="0"/>
              <a:t> </a:t>
            </a:r>
            <a:r>
              <a:rPr lang="ru-RU" sz="2400" dirty="0" err="1" smtClean="0"/>
              <a:t>отримати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тюремний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термін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endParaRPr lang="ru-RU" dirty="0"/>
          </a:p>
        </p:txBody>
      </p:sp>
      <p:pic>
        <p:nvPicPr>
          <p:cNvPr id="5" name="Рисунок 4" descr="pracia_v_srsr__1391596012_621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6487" y="836712"/>
            <a:ext cx="4177513" cy="27664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0" y="3861048"/>
            <a:ext cx="7848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5.</a:t>
            </a:r>
            <a:r>
              <a:rPr lang="ru-RU" sz="2400" dirty="0" smtClean="0"/>
              <a:t> Указ, </a:t>
            </a:r>
            <a:r>
              <a:rPr lang="ru-RU" sz="2400" dirty="0" err="1" smtClean="0"/>
              <a:t>прийнятий</a:t>
            </a:r>
            <a:r>
              <a:rPr lang="ru-RU" sz="2400" dirty="0" smtClean="0"/>
              <a:t> в 1940 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, </a:t>
            </a:r>
            <a:r>
              <a:rPr lang="ru-RU" sz="2400" dirty="0" err="1" smtClean="0"/>
              <a:t>перевів</a:t>
            </a:r>
            <a:r>
              <a:rPr lang="ru-RU" sz="2400" dirty="0" smtClean="0"/>
              <a:t> </a:t>
            </a:r>
            <a:r>
              <a:rPr lang="ru-RU" sz="2400" dirty="0" err="1" smtClean="0"/>
              <a:t>країну</a:t>
            </a:r>
            <a:r>
              <a:rPr lang="ru-RU" sz="2400" dirty="0" smtClean="0"/>
              <a:t> на </a:t>
            </a:r>
            <a:r>
              <a:rPr lang="ru-RU" sz="2400" dirty="0" err="1" smtClean="0"/>
              <a:t>восьмигодинний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робочий</a:t>
            </a:r>
            <a:r>
              <a:rPr lang="ru-RU" sz="2400" dirty="0" smtClean="0"/>
              <a:t> день та </a:t>
            </a:r>
            <a:r>
              <a:rPr lang="ru-RU" sz="2400" dirty="0" err="1" smtClean="0"/>
              <a:t>семиденний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робочий</a:t>
            </a:r>
            <a:r>
              <a:rPr lang="ru-RU" sz="2400" dirty="0" smtClean="0"/>
              <a:t> </a:t>
            </a:r>
            <a:r>
              <a:rPr lang="ru-RU" sz="2400" dirty="0" err="1" smtClean="0"/>
              <a:t>тиждень</a:t>
            </a:r>
            <a:r>
              <a:rPr lang="ru-RU" sz="2400" dirty="0" smtClean="0"/>
              <a:t>.</a:t>
            </a:r>
          </a:p>
          <a:p>
            <a:r>
              <a:rPr lang="uk-UA" sz="2400" dirty="0" smtClean="0"/>
              <a:t>6. Перевід кваліфікованих робітників з одного підприємства на інше.</a:t>
            </a:r>
          </a:p>
          <a:p>
            <a:r>
              <a:rPr lang="uk-UA" sz="2400" dirty="0" smtClean="0"/>
              <a:t>7.</a:t>
            </a:r>
            <a:r>
              <a:rPr lang="ru-RU" sz="2400" dirty="0" smtClean="0"/>
              <a:t> Директора </a:t>
            </a:r>
            <a:r>
              <a:rPr lang="ru-RU" sz="2400" dirty="0" err="1" smtClean="0"/>
              <a:t>підприємства</a:t>
            </a:r>
            <a:r>
              <a:rPr lang="ru-RU" sz="2400" dirty="0" smtClean="0"/>
              <a:t> могли </a:t>
            </a:r>
            <a:r>
              <a:rPr lang="ru-RU" sz="2400" dirty="0" err="1" smtClean="0"/>
              <a:t>покарати</a:t>
            </a:r>
            <a:r>
              <a:rPr lang="ru-RU" sz="2400" dirty="0" smtClean="0"/>
              <a:t> за </a:t>
            </a:r>
            <a:r>
              <a:rPr lang="ru-RU" sz="2400" dirty="0" err="1" smtClean="0"/>
              <a:t>занадто</a:t>
            </a:r>
            <a:r>
              <a:rPr lang="ru-RU" sz="2400" dirty="0" smtClean="0"/>
              <a:t> </a:t>
            </a:r>
            <a:r>
              <a:rPr lang="ru-RU" sz="2400" dirty="0" err="1" smtClean="0"/>
              <a:t>м’яке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ставлення</a:t>
            </a:r>
            <a:r>
              <a:rPr lang="ru-RU" sz="2400" dirty="0" smtClean="0"/>
              <a:t> до </a:t>
            </a:r>
            <a:r>
              <a:rPr lang="ru-RU" sz="2400" dirty="0" err="1" smtClean="0"/>
              <a:t>підлеглих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rd,-Shelby-Mustang-GT500-Eleanor-Desktop-Background1008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44824"/>
            <a:ext cx="7488832" cy="5991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Принципи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запропоновані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Г.Фордом: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6408712" cy="4309939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1. </a:t>
            </a:r>
            <a:r>
              <a:rPr lang="ru-RU" dirty="0" err="1" smtClean="0">
                <a:solidFill>
                  <a:schemeClr val="bg1"/>
                </a:solidFill>
              </a:rPr>
              <a:t>Побудована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чітко</a:t>
            </a:r>
            <a:r>
              <a:rPr lang="ru-RU" dirty="0" smtClean="0">
                <a:solidFill>
                  <a:schemeClr val="bg1"/>
                </a:solidFill>
              </a:rPr>
              <a:t> по </a:t>
            </a:r>
            <a:r>
              <a:rPr lang="ru-RU" dirty="0" err="1" smtClean="0">
                <a:solidFill>
                  <a:schemeClr val="bg1"/>
                </a:solidFill>
              </a:rPr>
              <a:t>вертикалі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організація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управління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кількома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підприємствами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управління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всіма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частинами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етапами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виробництва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єдиного</a:t>
            </a:r>
            <a:r>
              <a:rPr lang="ru-RU" dirty="0" smtClean="0">
                <a:solidFill>
                  <a:schemeClr val="bg1"/>
                </a:solidFill>
              </a:rPr>
              <a:t> центра.</a:t>
            </a:r>
          </a:p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2. </a:t>
            </a:r>
            <a:r>
              <a:rPr lang="ru-RU" dirty="0" err="1" smtClean="0">
                <a:solidFill>
                  <a:schemeClr val="bg1"/>
                </a:solidFill>
              </a:rPr>
              <a:t>Масове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виробництво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забезпечує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мінімальну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вартість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задовольняє</a:t>
            </a:r>
            <a:r>
              <a:rPr lang="ru-RU" dirty="0" smtClean="0">
                <a:solidFill>
                  <a:schemeClr val="bg1"/>
                </a:solidFill>
              </a:rPr>
              <a:t> потреби </a:t>
            </a:r>
            <a:r>
              <a:rPr lang="ru-RU" dirty="0" err="1" smtClean="0">
                <a:solidFill>
                  <a:schemeClr val="bg1"/>
                </a:solidFill>
              </a:rPr>
              <a:t>масового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покупця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є</a:t>
            </a:r>
            <a:r>
              <a:rPr lang="ru-RU" dirty="0" smtClean="0">
                <a:solidFill>
                  <a:schemeClr val="bg1"/>
                </a:solidFill>
              </a:rPr>
              <a:t> максимально </a:t>
            </a:r>
            <a:r>
              <a:rPr lang="ru-RU" dirty="0" err="1" smtClean="0">
                <a:solidFill>
                  <a:schemeClr val="bg1"/>
                </a:solidFill>
              </a:rPr>
              <a:t>прибутковим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3. </a:t>
            </a:r>
            <a:r>
              <a:rPr lang="ru-RU" dirty="0" err="1" smtClean="0">
                <a:solidFill>
                  <a:schemeClr val="bg1"/>
                </a:solidFill>
              </a:rPr>
              <a:t>Розвиток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стандартизації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дозволяє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швидко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без </a:t>
            </a:r>
            <a:r>
              <a:rPr lang="ru-RU" dirty="0" err="1" smtClean="0">
                <a:solidFill>
                  <a:schemeClr val="bg1"/>
                </a:solidFill>
              </a:rPr>
              <a:t>зайвих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витрат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переходити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випуск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нових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видів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продукції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4. </a:t>
            </a:r>
            <a:r>
              <a:rPr lang="ru-RU" dirty="0" err="1" smtClean="0">
                <a:solidFill>
                  <a:schemeClr val="bg1"/>
                </a:solidFill>
              </a:rPr>
              <a:t>Конвеєр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глибоким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поділом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праці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5. </a:t>
            </a:r>
            <a:r>
              <a:rPr lang="ru-RU" dirty="0" err="1" smtClean="0">
                <a:solidFill>
                  <a:schemeClr val="bg1"/>
                </a:solidFill>
              </a:rPr>
              <a:t>Постійне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вдосконалення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системи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управління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 descr="henry-ford.jp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6660232" y="908720"/>
            <a:ext cx="215265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32656" y="260648"/>
            <a:ext cx="8229600" cy="1143000"/>
          </a:xfrm>
        </p:spPr>
        <p:txBody>
          <a:bodyPr/>
          <a:lstStyle/>
          <a:p>
            <a:r>
              <a:rPr lang="uk-UA" b="1" dirty="0" smtClean="0">
                <a:ln w="3155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Ум</a:t>
            </a:r>
            <a:r>
              <a:rPr lang="uk-UA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</a:t>
            </a:r>
            <a:r>
              <a:rPr lang="uk-UA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</a:t>
            </a:r>
            <a:r>
              <a:rPr lang="uk-UA" b="1" dirty="0" smtClean="0">
                <a:ln w="315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uk-UA" b="1" dirty="0" smtClean="0">
                <a:ln w="3155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</a:t>
            </a:r>
            <a:r>
              <a:rPr lang="uk-UA" b="1" dirty="0" smtClean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аці</a:t>
            </a:r>
            <a:r>
              <a:rPr lang="uk-UA" b="1" dirty="0" smtClean="0">
                <a:ln w="315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uk-UA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</a:t>
            </a:r>
            <a:endParaRPr lang="ru-RU" b="1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2060848"/>
            <a:ext cx="698477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/>
              <a:t>В </a:t>
            </a:r>
            <a:r>
              <a:rPr lang="ru-RU" sz="2800" dirty="0" err="1" smtClean="0"/>
              <a:t>офісі</a:t>
            </a:r>
            <a:r>
              <a:rPr lang="ru-RU" sz="2800" dirty="0" smtClean="0"/>
              <a:t> не </a:t>
            </a:r>
            <a:r>
              <a:rPr lang="ru-RU" sz="2800" dirty="0" err="1" smtClean="0"/>
              <a:t>існує</a:t>
            </a:r>
            <a:r>
              <a:rPr lang="ru-RU" sz="2800" dirty="0" smtClean="0"/>
              <a:t> </a:t>
            </a:r>
            <a:r>
              <a:rPr lang="en-GB" sz="2800" dirty="0" smtClean="0"/>
              <a:t> </a:t>
            </a:r>
            <a:r>
              <a:rPr lang="ru-RU" sz="2800" dirty="0" err="1" smtClean="0"/>
              <a:t>розпорядок</a:t>
            </a:r>
            <a:r>
              <a:rPr lang="uk-UA" sz="2800" dirty="0" smtClean="0"/>
              <a:t>у</a:t>
            </a:r>
            <a:r>
              <a:rPr lang="ru-RU" sz="2800" dirty="0" smtClean="0"/>
              <a:t> дня.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На роботу в </a:t>
            </a:r>
            <a:r>
              <a:rPr lang="ru-RU" sz="2800" dirty="0" err="1" smtClean="0"/>
              <a:t>компанію</a:t>
            </a:r>
            <a:r>
              <a:rPr lang="en-US" sz="2800" dirty="0" smtClean="0"/>
              <a:t> </a:t>
            </a:r>
            <a:r>
              <a:rPr lang="ru-RU" sz="2800" dirty="0" smtClean="0"/>
              <a:t>складно </a:t>
            </a:r>
            <a:r>
              <a:rPr lang="ru-RU" sz="2800" dirty="0" err="1" smtClean="0"/>
              <a:t>потрапити</a:t>
            </a:r>
            <a:r>
              <a:rPr lang="ru-RU" sz="2800" dirty="0" smtClean="0"/>
              <a:t>, але </a:t>
            </a:r>
            <a:r>
              <a:rPr lang="ru-RU" sz="2800" dirty="0" err="1" smtClean="0"/>
              <a:t>ще</a:t>
            </a:r>
            <a:r>
              <a:rPr lang="ru-RU" sz="2800" dirty="0" smtClean="0"/>
              <a:t> </a:t>
            </a:r>
            <a:r>
              <a:rPr lang="ru-RU" sz="2800" dirty="0" err="1" smtClean="0"/>
              <a:t>складніше</a:t>
            </a:r>
            <a:r>
              <a:rPr lang="ru-RU" sz="2800" dirty="0" smtClean="0"/>
              <a:t> </a:t>
            </a:r>
            <a:r>
              <a:rPr lang="ru-RU" sz="2800" dirty="0" err="1" smtClean="0"/>
              <a:t>звільнитися</a:t>
            </a:r>
            <a:r>
              <a:rPr lang="ru-RU" sz="2800" dirty="0" smtClean="0"/>
              <a:t> з </a:t>
            </a:r>
            <a:r>
              <a:rPr lang="ru-RU" sz="2800" dirty="0" err="1" smtClean="0"/>
              <a:t>неї</a:t>
            </a:r>
            <a:r>
              <a:rPr lang="ru-RU" sz="2800" dirty="0" smtClean="0"/>
              <a:t>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На </a:t>
            </a:r>
            <a:r>
              <a:rPr lang="ru-RU" sz="2800" dirty="0" err="1" smtClean="0"/>
              <a:t>території</a:t>
            </a:r>
            <a:r>
              <a:rPr lang="ru-RU" sz="2800" dirty="0" smtClean="0"/>
              <a:t> </a:t>
            </a:r>
            <a:r>
              <a:rPr lang="ru-RU" sz="2800" dirty="0" err="1" smtClean="0"/>
              <a:t>Google-містечка</a:t>
            </a:r>
            <a:r>
              <a:rPr lang="ru-RU" sz="2800" dirty="0" smtClean="0"/>
              <a:t> </a:t>
            </a:r>
            <a:r>
              <a:rPr lang="ru-RU" sz="2800" dirty="0" err="1" smtClean="0"/>
              <a:t>розташовано</a:t>
            </a:r>
            <a:r>
              <a:rPr lang="ru-RU" sz="2800" dirty="0" smtClean="0"/>
              <a:t> 20 </a:t>
            </a:r>
            <a:r>
              <a:rPr lang="ru-RU" sz="2800" dirty="0" err="1" smtClean="0"/>
              <a:t>безкоштовних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ресторанів</a:t>
            </a:r>
            <a:r>
              <a:rPr lang="ru-RU" sz="2800" dirty="0" smtClean="0"/>
              <a:t>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Дозволено </a:t>
            </a:r>
            <a:r>
              <a:rPr lang="ru-RU" sz="2800" dirty="0" smtClean="0"/>
              <a:t>п</a:t>
            </a:r>
            <a:r>
              <a:rPr lang="uk-UA" sz="2800" dirty="0"/>
              <a:t>р</a:t>
            </a:r>
            <a:r>
              <a:rPr lang="ru-RU" sz="2800" dirty="0" err="1" smtClean="0"/>
              <a:t>ацювати</a:t>
            </a:r>
            <a:r>
              <a:rPr lang="ru-RU" sz="2800" dirty="0" smtClean="0"/>
              <a:t> </a:t>
            </a:r>
            <a:r>
              <a:rPr lang="ru-RU" sz="2800" dirty="0" smtClean="0"/>
              <a:t>з собаками.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Регулярно в </a:t>
            </a:r>
            <a:r>
              <a:rPr lang="ru-RU" sz="2800" dirty="0" err="1" smtClean="0"/>
              <a:t>Google</a:t>
            </a:r>
            <a:r>
              <a:rPr lang="ru-RU" sz="2800" dirty="0" smtClean="0"/>
              <a:t> </a:t>
            </a:r>
            <a:r>
              <a:rPr lang="ru-RU" sz="2800" dirty="0" err="1" smtClean="0"/>
              <a:t>дають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концерти</a:t>
            </a:r>
            <a:r>
              <a:rPr lang="ru-RU" sz="2800" dirty="0" smtClean="0"/>
              <a:t> </a:t>
            </a:r>
            <a:r>
              <a:rPr lang="ru-RU" sz="2800" dirty="0" err="1" smtClean="0"/>
              <a:t>зірки</a:t>
            </a:r>
            <a:r>
              <a:rPr lang="ru-RU" sz="2800" dirty="0" smtClean="0"/>
              <a:t> </a:t>
            </a:r>
            <a:r>
              <a:rPr lang="ru-RU" sz="2800" dirty="0" err="1" smtClean="0"/>
              <a:t>рівня</a:t>
            </a:r>
            <a:r>
              <a:rPr lang="ru-RU" sz="2800" dirty="0" smtClean="0"/>
              <a:t> </a:t>
            </a:r>
            <a:r>
              <a:rPr lang="ru-RU" sz="2800" dirty="0" err="1" smtClean="0"/>
              <a:t>Елтона</a:t>
            </a:r>
            <a:r>
              <a:rPr lang="ru-RU" sz="2800" dirty="0" smtClean="0"/>
              <a:t> Джона.</a:t>
            </a:r>
          </a:p>
          <a:p>
            <a:pPr marL="342900" indent="-342900">
              <a:buAutoNum type="arabicPeriod"/>
            </a:pPr>
            <a:endParaRPr lang="ru-RU" dirty="0" smtClean="0"/>
          </a:p>
        </p:txBody>
      </p:sp>
      <p:pic>
        <p:nvPicPr>
          <p:cNvPr id="6" name="Рисунок 5" descr="google_circles_logo_hd_by_ockre-d3ju5p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60648"/>
            <a:ext cx="3384376" cy="1537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3A27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yak-stvoriti-godinnik-pid-fla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-382708"/>
            <a:ext cx="7704856" cy="7240708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2267744" y="836712"/>
            <a:ext cx="5256584" cy="482453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rot="1036282" flipH="1">
            <a:off x="4407010" y="3016074"/>
            <a:ext cx="800219" cy="24550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uk-UA" sz="2000" dirty="0" smtClean="0"/>
              <a:t>Довготривала пам’ять 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2564904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Інформація, статистика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 rot="4181151">
            <a:off x="3197849" y="208150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err="1" smtClean="0"/>
              <a:t>Абстракність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 rot="6945643">
            <a:off x="4169209" y="1839916"/>
            <a:ext cx="2807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‘’</a:t>
            </a:r>
            <a:r>
              <a:rPr lang="uk-UA" sz="2000" dirty="0" smtClean="0"/>
              <a:t>Вогонь травлення</a:t>
            </a:r>
            <a:r>
              <a:rPr lang="en-GB" sz="2000" dirty="0" smtClean="0"/>
              <a:t>’’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 rot="17627490">
            <a:off x="4920176" y="3031727"/>
            <a:ext cx="2843332" cy="649453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r>
              <a:rPr lang="uk-UA" sz="2400" dirty="0" smtClean="0"/>
              <a:t>Активна праця</a:t>
            </a:r>
            <a:endParaRPr lang="ru-RU" sz="2400" dirty="0"/>
          </a:p>
        </p:txBody>
      </p:sp>
      <p:cxnSp>
        <p:nvCxnSpPr>
          <p:cNvPr id="22" name="Прямая со стрелкой 21"/>
          <p:cNvCxnSpPr>
            <a:stCxn id="40" idx="3"/>
          </p:cNvCxnSpPr>
          <p:nvPr/>
        </p:nvCxnSpPr>
        <p:spPr>
          <a:xfrm rot="5400000">
            <a:off x="3245125" y="1771912"/>
            <a:ext cx="535692" cy="27784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 flipH="1" flipV="1">
            <a:off x="4031940" y="1664804"/>
            <a:ext cx="216024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>
            <a:off x="3023828" y="3392996"/>
            <a:ext cx="2592288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3653898" y="4131078"/>
            <a:ext cx="2664296" cy="1080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4860032" y="2708920"/>
            <a:ext cx="288032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 стрелкой 40"/>
          <p:cNvCxnSpPr>
            <a:stCxn id="40" idx="0"/>
          </p:cNvCxnSpPr>
          <p:nvPr/>
        </p:nvCxnSpPr>
        <p:spPr>
          <a:xfrm rot="16200000" flipV="1">
            <a:off x="3527884" y="1232756"/>
            <a:ext cx="1656184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40" idx="1"/>
          </p:cNvCxnSpPr>
          <p:nvPr/>
        </p:nvCxnSpPr>
        <p:spPr>
          <a:xfrm rot="16200000" flipV="1">
            <a:off x="3389142" y="1227484"/>
            <a:ext cx="751716" cy="22744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40" idx="7"/>
          </p:cNvCxnSpPr>
          <p:nvPr/>
        </p:nvCxnSpPr>
        <p:spPr>
          <a:xfrm rot="5400000" flipH="1" flipV="1">
            <a:off x="5867239" y="1227484"/>
            <a:ext cx="751716" cy="22744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40" idx="3"/>
          </p:cNvCxnSpPr>
          <p:nvPr/>
        </p:nvCxnSpPr>
        <p:spPr>
          <a:xfrm rot="5400000" flipH="1" flipV="1">
            <a:off x="4644912" y="1310036"/>
            <a:ext cx="1840572" cy="13259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1"/>
      <p:bldP spid="7" grpId="2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ound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E4"/>
              </a:clrFrom>
              <a:clrTo>
                <a:srgbClr val="FFFDE4">
                  <a:alpha val="0"/>
                </a:srgbClr>
              </a:clrTo>
            </a:clrChange>
          </a:blip>
          <a:srcRect l="1615" t="12033" r="4741" b="1"/>
          <a:stretch>
            <a:fillRect/>
          </a:stretch>
        </p:blipFill>
        <p:spPr>
          <a:xfrm>
            <a:off x="5595959" y="2348880"/>
            <a:ext cx="3548041" cy="38884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Мотивація праці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84784"/>
            <a:ext cx="63722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дна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найважливіших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менеджменту,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представляє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собою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спонукання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досягненню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цілей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задоволення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власних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потреб.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553-1-13468614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24772"/>
            <a:ext cx="5148064" cy="51332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Види мотивації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20486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пряма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19872" y="1340768"/>
            <a:ext cx="2376264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владна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примусова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6056" y="3789040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buNone/>
            </a:pP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опосередкована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стимулювання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kumimoji="0" lang="ru-RU" b="1" i="0" u="none" strike="noStrike" normalizeH="0" baseline="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Пряма</a:t>
            </a:r>
            <a:r>
              <a:rPr kumimoji="0" lang="en-GB" b="1" i="0" u="none" strike="noStrike" normalizeH="0" baseline="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normalizeH="0" baseline="0" dirty="0" err="1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мотивація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39552" y="1711261"/>
            <a:ext cx="6408712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normalizeH="0" baseline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ru-RU" sz="2800" b="1" i="0" u="none" strike="noStrike" normalizeH="0" baseline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вляє</a:t>
            </a:r>
            <a:r>
              <a:rPr kumimoji="0" lang="ru-RU" sz="2800" b="1" i="0" u="none" strike="noStrike" normalizeH="0" baseline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собою </a:t>
            </a:r>
            <a:r>
              <a:rPr kumimoji="0" lang="ru-RU" sz="2800" b="1" i="0" u="none" strike="noStrike" normalizeH="0" baseline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безпосередній</a:t>
            </a:r>
            <a:r>
              <a:rPr kumimoji="0" lang="ru-RU" sz="2800" b="1" i="0" u="none" strike="noStrike" normalizeH="0" baseline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normalizeH="0" baseline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вплив</a:t>
            </a:r>
            <a:r>
              <a:rPr kumimoji="0" lang="ru-RU" sz="2800" b="1" i="0" u="none" strike="noStrike" normalizeH="0" baseline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</a:t>
            </a:r>
            <a:r>
              <a:rPr kumimoji="0" lang="en-GB" sz="2800" b="1" i="0" u="none" strike="noStrike" normalizeH="0" baseline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normalizeH="0" baseline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normalizeH="0" baseline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працівника</a:t>
            </a:r>
            <a:r>
              <a:rPr kumimoji="0" lang="ru-RU" sz="2800" b="1" i="0" u="none" strike="noStrike" normalizeH="0" baseline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normalizeH="0" baseline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800" b="1" i="0" u="none" strike="noStrike" normalizeH="0" baseline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normalizeH="0" baseline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його</a:t>
            </a:r>
            <a:r>
              <a:rPr kumimoji="0" lang="ru-RU" sz="2800" b="1" i="0" u="none" strike="noStrike" normalizeH="0" baseline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систему </a:t>
            </a:r>
            <a:r>
              <a:rPr kumimoji="0" lang="ru-RU" sz="2800" b="1" i="0" u="none" strike="noStrike" normalizeH="0" baseline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цінностей</a:t>
            </a:r>
            <a:r>
              <a:rPr kumimoji="0" lang="ru-RU" sz="2800" b="1" i="0" u="none" strike="noStrike" normalizeH="0" baseline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шляхом:</a:t>
            </a:r>
            <a:endParaRPr kumimoji="0" lang="ru-RU" sz="2800" b="1" i="0" u="none" strike="noStrike" normalizeH="0" baseline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normalizeH="0" baseline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переконання</a:t>
            </a:r>
            <a:r>
              <a:rPr kumimoji="0" lang="ru-RU" sz="2400" b="1" i="0" u="none" strike="noStrike" normalizeH="0" baseline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normalizeH="0" baseline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normalizeH="0" baseline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навіювання</a:t>
            </a:r>
            <a:endParaRPr kumimoji="0" lang="ru-RU" sz="2400" b="1" i="0" u="none" strike="noStrike" normalizeH="0" baseline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normalizeH="0" baseline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психологічного</a:t>
            </a:r>
            <a:r>
              <a:rPr kumimoji="0" lang="ru-RU" sz="2400" b="1" i="0" u="none" strike="noStrike" normalizeH="0" baseline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впливу</a:t>
            </a:r>
            <a:endParaRPr kumimoji="0" lang="ru-RU" sz="2400" b="1" i="0" u="none" strike="noStrike" normalizeH="0" baseline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normalizeH="0" baseline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агітації</a:t>
            </a:r>
            <a:endParaRPr kumimoji="0" lang="ru-RU" sz="2400" b="1" i="0" u="none" strike="noStrike" normalizeH="0" baseline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normalizeH="0" baseline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демонстрації</a:t>
            </a:r>
            <a:r>
              <a:rPr kumimoji="0" lang="en-GB" sz="2400" b="1" i="0" u="none" strike="noStrike" normalizeH="0" baseline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прикладу</a:t>
            </a:r>
            <a:endParaRPr kumimoji="0" lang="en-GB" sz="2400" b="1" i="0" u="none" strike="noStrike" normalizeH="0" baseline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ack-to-work.jpg"/>
          <p:cNvPicPr>
            <a:picLocks noChangeAspect="1"/>
          </p:cNvPicPr>
          <p:nvPr/>
        </p:nvPicPr>
        <p:blipFill>
          <a:blip r:embed="rId2" cstate="print"/>
          <a:srcRect t="14043" b="13540"/>
          <a:stretch>
            <a:fillRect/>
          </a:stretch>
        </p:blipFill>
        <p:spPr>
          <a:xfrm>
            <a:off x="0" y="2767968"/>
            <a:ext cx="6959302" cy="40900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 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Владна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(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примусова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)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мотивація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95536" y="1268760"/>
            <a:ext cx="85689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Базується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загрозі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погіршення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задоволення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яких-небудь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потреб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працівника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невиконанні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ним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встановлених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вимог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4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4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6"/>
              </a:clrFrom>
              <a:clrTo>
                <a:srgbClr val="FFFF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8064" y="1196752"/>
            <a:ext cx="3384376" cy="52861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6588224" cy="151216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Стимулювання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628800"/>
            <a:ext cx="47525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Метод </a:t>
            </a:r>
            <a:r>
              <a:rPr lang="ru-RU" sz="3200" dirty="0" err="1" smtClean="0">
                <a:solidFill>
                  <a:schemeClr val="bg1"/>
                </a:solidFill>
              </a:rPr>
              <a:t>формування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мотивів</a:t>
            </a:r>
            <a:r>
              <a:rPr lang="uk-UA" sz="3200" dirty="0" smtClean="0">
                <a:solidFill>
                  <a:schemeClr val="bg1"/>
                </a:solidFill>
              </a:rPr>
              <a:t>, що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передбачає</a:t>
            </a:r>
            <a:r>
              <a:rPr lang="ru-RU" sz="3200" dirty="0" smtClean="0">
                <a:solidFill>
                  <a:schemeClr val="bg1"/>
                </a:solidFill>
              </a:rPr>
              <a:t> право </a:t>
            </a:r>
            <a:r>
              <a:rPr lang="ru-RU" sz="3200" dirty="0" err="1" smtClean="0">
                <a:solidFill>
                  <a:schemeClr val="bg1"/>
                </a:solidFill>
              </a:rPr>
              <a:t>вибору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працівником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варіанти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поведінки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відповідно</a:t>
            </a:r>
            <a:r>
              <a:rPr lang="ru-RU" sz="3200" dirty="0" smtClean="0">
                <a:solidFill>
                  <a:schemeClr val="bg1"/>
                </a:solidFill>
              </a:rPr>
              <a:t> до </a:t>
            </a:r>
            <a:r>
              <a:rPr lang="ru-RU" sz="3200" dirty="0" err="1" smtClean="0">
                <a:solidFill>
                  <a:schemeClr val="bg1"/>
                </a:solidFill>
              </a:rPr>
              <a:t>його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інтересів</a:t>
            </a:r>
            <a:r>
              <a:rPr lang="uk-UA" sz="3200" dirty="0" smtClean="0">
                <a:solidFill>
                  <a:schemeClr val="bg1"/>
                </a:solidFill>
              </a:rPr>
              <a:t>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kumimoji="0" lang="uk-UA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Основними завданнями мотивації:</a:t>
            </a: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83568" y="1916832"/>
            <a:ext cx="741682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визнання праці співробітників, що досягли значних результатів; 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демонстрація високих результатів праці;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популяризація результатів праці зразкових співробітників;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застосування різних форм визнання заслуг;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підняття морального стану;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lang="uk-UA" sz="28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забезпечення процесу підвищення трудової активності.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3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d532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543600" y="3212976"/>
            <a:ext cx="3600400" cy="31203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kumimoji="0" lang="ru-RU" b="1" i="0" u="none" strike="noStrike" normalizeH="0" baseline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1" i="0" u="none" strike="noStrike" normalizeH="0" baseline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normalizeH="0" baseline="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Принципи</a:t>
            </a:r>
            <a:r>
              <a:rPr kumimoji="0" lang="ru-RU" b="1" i="0" u="none" strike="noStrike" normalizeH="0" baseline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normalizeH="0" baseline="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побудови</a:t>
            </a:r>
            <a:r>
              <a:rPr kumimoji="0" lang="ru-RU" b="1" i="0" u="none" strike="noStrike" normalizeH="0" baseline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normalizeH="0" baseline="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ефективної</a:t>
            </a:r>
            <a:r>
              <a:rPr kumimoji="0" lang="ru-RU" b="1" i="0" u="none" strike="noStrike" normalizeH="0" baseline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normalizeH="0" baseline="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системи</a:t>
            </a:r>
            <a:r>
              <a:rPr kumimoji="0" lang="ru-RU" b="1" i="0" u="none" strike="noStrike" normalizeH="0" baseline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normalizeH="0" baseline="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праці</a:t>
            </a:r>
            <a:r>
              <a:rPr kumimoji="0" lang="en-GB" b="1" i="0" u="none" strike="noStrike" normalizeH="0" baseline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1844824"/>
            <a:ext cx="6192688" cy="3262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uk-UA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виявлення першочергових необхідних матеріальних і нематеріальних потреб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uk-UA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uk-UA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олодіння</a:t>
            </a:r>
            <a:r>
              <a:rPr kumimoji="0" lang="uk-UA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інформацією про діючу систему стимулів на підприємстві;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надані матеріальні стимули повинні бути економічно виправданими;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система стимулів повинна бути зрозумілою співробітникам.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3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08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0"/>
            <a:ext cx="4538588" cy="30770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/>
            <a:r>
              <a:rPr kumimoji="0" lang="uk-UA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Практичне втілення працівників:</a:t>
            </a: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13769" y="1822115"/>
            <a:ext cx="7992888" cy="400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4000" dirty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економічні(прямі</a:t>
            </a:r>
            <a:r>
              <a:rPr lang="en-US" sz="4000" dirty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4000" dirty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економічні(непрямі) </a:t>
            </a:r>
            <a:endParaRPr lang="en-US" sz="4000" dirty="0">
              <a:solidFill>
                <a:srgbClr val="FFC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4000" dirty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адміністративні</a:t>
            </a:r>
            <a:endParaRPr lang="en-US" sz="4000" dirty="0" smtClean="0">
              <a:solidFill>
                <a:srgbClr val="FFC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4000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організаційно-виробничі </a:t>
            </a:r>
            <a:endParaRPr lang="en-US" sz="4000" dirty="0" smtClean="0">
              <a:solidFill>
                <a:srgbClr val="FFC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4000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морально-психологічні.</a:t>
            </a:r>
            <a:endParaRPr lang="ru-RU" sz="4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4000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соціальні (не грошові</a:t>
            </a:r>
            <a:r>
              <a:rPr lang="uk-UA" sz="4000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28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373</Words>
  <Application>Microsoft Office PowerPoint</Application>
  <PresentationFormat>Екран (4:3)</PresentationFormat>
  <Paragraphs>84</Paragraphs>
  <Slides>18</Slides>
  <Notes>2</Notes>
  <HiddenSlides>6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19" baseType="lpstr">
      <vt:lpstr>Тема Office</vt:lpstr>
      <vt:lpstr>Презентація PowerPoint</vt:lpstr>
      <vt:lpstr>Мотивація праці</vt:lpstr>
      <vt:lpstr>Види мотивації</vt:lpstr>
      <vt:lpstr>Пряма мотивація </vt:lpstr>
      <vt:lpstr>  Владна (примусова) мотивація </vt:lpstr>
      <vt:lpstr>Стимулювання </vt:lpstr>
      <vt:lpstr>Основними завданнями мотивації: </vt:lpstr>
      <vt:lpstr> Принципи побудови ефективної системи праці:</vt:lpstr>
      <vt:lpstr>Практичне втілення працівників: </vt:lpstr>
      <vt:lpstr>Теорії мотивації: </vt:lpstr>
      <vt:lpstr>Змістовні теорії мотивації: </vt:lpstr>
      <vt:lpstr>Презентація PowerPoint</vt:lpstr>
      <vt:lpstr>Процесуальні теорії мотивації  </vt:lpstr>
      <vt:lpstr>Види стимулювання:</vt:lpstr>
      <vt:lpstr>Умови праці в СРСР </vt:lpstr>
      <vt:lpstr>Принципи, запропоновані Г.Фордом: </vt:lpstr>
      <vt:lpstr>Умови праці в</vt:lpstr>
      <vt:lpstr>Презентація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Ira</dc:creator>
  <cp:lastModifiedBy>Admin</cp:lastModifiedBy>
  <cp:revision>50</cp:revision>
  <dcterms:created xsi:type="dcterms:W3CDTF">2014-10-12T14:21:25Z</dcterms:created>
  <dcterms:modified xsi:type="dcterms:W3CDTF">2014-10-17T15:27:02Z</dcterms:modified>
</cp:coreProperties>
</file>