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D4B88F-CB0F-45B9-BCB8-B2803057503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96B3F9-B18D-4AC1-A86F-7B7CFA9F7EA0}">
      <dgm:prSet phldrT="[Текст]"/>
      <dgm:spPr/>
      <dgm:t>
        <a:bodyPr/>
        <a:lstStyle/>
        <a:p>
          <a:r>
            <a:rPr lang="uk-UA" b="1" i="1" dirty="0" smtClean="0"/>
            <a:t>Зайнятість</a:t>
          </a:r>
          <a:endParaRPr lang="ru-RU" b="1" i="1" dirty="0"/>
        </a:p>
      </dgm:t>
    </dgm:pt>
    <dgm:pt modelId="{E9E1596F-1F8F-4CCF-BA66-2C621AD648E3}" type="parTrans" cxnId="{D8F72DF2-D352-441E-81D5-4356171337E6}">
      <dgm:prSet/>
      <dgm:spPr/>
      <dgm:t>
        <a:bodyPr/>
        <a:lstStyle/>
        <a:p>
          <a:endParaRPr lang="ru-RU"/>
        </a:p>
      </dgm:t>
    </dgm:pt>
    <dgm:pt modelId="{A1DC93D3-A0E3-4B27-80F9-6F9871BA97B2}" type="sibTrans" cxnId="{D8F72DF2-D352-441E-81D5-4356171337E6}">
      <dgm:prSet/>
      <dgm:spPr/>
      <dgm:t>
        <a:bodyPr/>
        <a:lstStyle/>
        <a:p>
          <a:endParaRPr lang="ru-RU"/>
        </a:p>
      </dgm:t>
    </dgm:pt>
    <dgm:pt modelId="{0D933539-4D5F-4C7E-B7DC-A222FEB38E1A}">
      <dgm:prSet phldrT="[Текст]"/>
      <dgm:spPr/>
      <dgm:t>
        <a:bodyPr/>
        <a:lstStyle/>
        <a:p>
          <a:r>
            <a:rPr lang="uk-UA" dirty="0" smtClean="0"/>
            <a:t>Неповна </a:t>
          </a:r>
          <a:endParaRPr lang="ru-RU" dirty="0"/>
        </a:p>
      </dgm:t>
    </dgm:pt>
    <dgm:pt modelId="{6300D419-8918-4C26-9FC5-E2D1853E95E5}" type="parTrans" cxnId="{249D1322-81ED-4A0F-AE8B-D97110377CDE}">
      <dgm:prSet/>
      <dgm:spPr/>
      <dgm:t>
        <a:bodyPr/>
        <a:lstStyle/>
        <a:p>
          <a:endParaRPr lang="ru-RU"/>
        </a:p>
      </dgm:t>
    </dgm:pt>
    <dgm:pt modelId="{2FEDCDA3-B2B1-4E7E-BB5C-08C289B3238F}" type="sibTrans" cxnId="{249D1322-81ED-4A0F-AE8B-D97110377CDE}">
      <dgm:prSet/>
      <dgm:spPr/>
      <dgm:t>
        <a:bodyPr/>
        <a:lstStyle/>
        <a:p>
          <a:endParaRPr lang="ru-RU"/>
        </a:p>
      </dgm:t>
    </dgm:pt>
    <dgm:pt modelId="{25B4DB5A-DE07-4326-8F20-C59C1C0B32FB}">
      <dgm:prSet phldrT="[Текст]"/>
      <dgm:spPr/>
      <dgm:t>
        <a:bodyPr/>
        <a:lstStyle/>
        <a:p>
          <a:r>
            <a:rPr lang="ru-RU" b="0" i="0" dirty="0" smtClean="0"/>
            <a:t>Видима </a:t>
          </a:r>
          <a:r>
            <a:rPr lang="ru-RU" b="0" i="0" dirty="0" err="1" smtClean="0"/>
            <a:t>неповна</a:t>
          </a:r>
          <a:r>
            <a:rPr lang="ru-RU" b="0" i="0" dirty="0" smtClean="0"/>
            <a:t> </a:t>
          </a:r>
          <a:r>
            <a:rPr lang="ru-RU" b="0" i="0" dirty="0" err="1" smtClean="0"/>
            <a:t>зайнятість</a:t>
          </a:r>
          <a:endParaRPr lang="ru-RU" dirty="0"/>
        </a:p>
      </dgm:t>
    </dgm:pt>
    <dgm:pt modelId="{B064402F-2449-4F33-BF71-CDCDFC9B620B}" type="parTrans" cxnId="{30274312-8DC2-4F5D-9B2C-BD430EE374E4}">
      <dgm:prSet/>
      <dgm:spPr/>
      <dgm:t>
        <a:bodyPr/>
        <a:lstStyle/>
        <a:p>
          <a:endParaRPr lang="ru-RU"/>
        </a:p>
      </dgm:t>
    </dgm:pt>
    <dgm:pt modelId="{80F94961-5623-4D4C-B0B2-3701E68C667E}" type="sibTrans" cxnId="{30274312-8DC2-4F5D-9B2C-BD430EE374E4}">
      <dgm:prSet/>
      <dgm:spPr/>
      <dgm:t>
        <a:bodyPr/>
        <a:lstStyle/>
        <a:p>
          <a:endParaRPr lang="ru-RU"/>
        </a:p>
      </dgm:t>
    </dgm:pt>
    <dgm:pt modelId="{47F1745D-F573-4F20-984A-755D1E873351}">
      <dgm:prSet phldrT="[Текст]"/>
      <dgm:spPr/>
      <dgm:t>
        <a:bodyPr/>
        <a:lstStyle/>
        <a:p>
          <a:r>
            <a:rPr lang="ru-RU" b="0" i="0" dirty="0" smtClean="0"/>
            <a:t>Невидима </a:t>
          </a:r>
          <a:r>
            <a:rPr lang="ru-RU" b="0" i="0" dirty="0" err="1" smtClean="0"/>
            <a:t>неповна</a:t>
          </a:r>
          <a:r>
            <a:rPr lang="ru-RU" b="0" i="0" dirty="0" smtClean="0"/>
            <a:t> </a:t>
          </a:r>
          <a:r>
            <a:rPr lang="ru-RU" b="0" i="0" dirty="0" err="1" smtClean="0"/>
            <a:t>зайнятість</a:t>
          </a:r>
          <a:endParaRPr lang="ru-RU" dirty="0"/>
        </a:p>
      </dgm:t>
    </dgm:pt>
    <dgm:pt modelId="{0EF78943-D5E1-4F36-8D2F-F3093A9D95E1}" type="parTrans" cxnId="{A9EA8CF9-D167-40F5-8CCF-BDDEFBBCCC94}">
      <dgm:prSet/>
      <dgm:spPr/>
      <dgm:t>
        <a:bodyPr/>
        <a:lstStyle/>
        <a:p>
          <a:endParaRPr lang="ru-RU"/>
        </a:p>
      </dgm:t>
    </dgm:pt>
    <dgm:pt modelId="{FB84663A-3649-49C7-812C-A65D7F54F755}" type="sibTrans" cxnId="{A9EA8CF9-D167-40F5-8CCF-BDDEFBBCCC94}">
      <dgm:prSet/>
      <dgm:spPr/>
      <dgm:t>
        <a:bodyPr/>
        <a:lstStyle/>
        <a:p>
          <a:endParaRPr lang="ru-RU"/>
        </a:p>
      </dgm:t>
    </dgm:pt>
    <dgm:pt modelId="{19A25F4A-C042-4FA8-9F59-53F22EE3C77E}">
      <dgm:prSet phldrT="[Текст]"/>
      <dgm:spPr/>
      <dgm:t>
        <a:bodyPr/>
        <a:lstStyle/>
        <a:p>
          <a:r>
            <a:rPr lang="uk-UA" dirty="0" smtClean="0"/>
            <a:t>Повна </a:t>
          </a:r>
          <a:endParaRPr lang="ru-RU" dirty="0"/>
        </a:p>
      </dgm:t>
    </dgm:pt>
    <dgm:pt modelId="{656279F3-4924-4B50-AA06-E5967AB3B4BA}" type="parTrans" cxnId="{091511ED-246E-4AAF-A70F-3F860BC91CDD}">
      <dgm:prSet/>
      <dgm:spPr/>
      <dgm:t>
        <a:bodyPr/>
        <a:lstStyle/>
        <a:p>
          <a:endParaRPr lang="ru-RU"/>
        </a:p>
      </dgm:t>
    </dgm:pt>
    <dgm:pt modelId="{F08B158B-C8F8-4E47-95EE-BE59F50756C9}" type="sibTrans" cxnId="{091511ED-246E-4AAF-A70F-3F860BC91CDD}">
      <dgm:prSet/>
      <dgm:spPr/>
      <dgm:t>
        <a:bodyPr/>
        <a:lstStyle/>
        <a:p>
          <a:endParaRPr lang="ru-RU"/>
        </a:p>
      </dgm:t>
    </dgm:pt>
    <dgm:pt modelId="{98F8B803-B7E0-4ADF-9854-8B83CF21B9F0}" type="pres">
      <dgm:prSet presAssocID="{DBD4B88F-CB0F-45B9-BCB8-B280305750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0F5BBB-E0A9-4E18-AA29-A9DAA367AEFA}" type="pres">
      <dgm:prSet presAssocID="{5E96B3F9-B18D-4AC1-A86F-7B7CFA9F7EA0}" presName="hierRoot1" presStyleCnt="0"/>
      <dgm:spPr/>
    </dgm:pt>
    <dgm:pt modelId="{1512E69B-06DF-47A8-A1D3-3EF38B5A10C0}" type="pres">
      <dgm:prSet presAssocID="{5E96B3F9-B18D-4AC1-A86F-7B7CFA9F7EA0}" presName="composite" presStyleCnt="0"/>
      <dgm:spPr/>
    </dgm:pt>
    <dgm:pt modelId="{389C29F0-198C-499C-97F4-8713DEDC075F}" type="pres">
      <dgm:prSet presAssocID="{5E96B3F9-B18D-4AC1-A86F-7B7CFA9F7EA0}" presName="background" presStyleLbl="node0" presStyleIdx="0" presStyleCnt="1"/>
      <dgm:spPr/>
    </dgm:pt>
    <dgm:pt modelId="{03D9CA55-4B32-4CE8-89E1-D4B791A831C2}" type="pres">
      <dgm:prSet presAssocID="{5E96B3F9-B18D-4AC1-A86F-7B7CFA9F7EA0}" presName="text" presStyleLbl="fgAcc0" presStyleIdx="0" presStyleCnt="1" custScaleX="108692" custScaleY="73653" custLinFactNeighborX="-1490" custLinFactNeighborY="-166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5E495C-A118-4FEF-95F3-A60EC3C30D6E}" type="pres">
      <dgm:prSet presAssocID="{5E96B3F9-B18D-4AC1-A86F-7B7CFA9F7EA0}" presName="hierChild2" presStyleCnt="0"/>
      <dgm:spPr/>
    </dgm:pt>
    <dgm:pt modelId="{C7675D21-165F-4A06-BE4F-9033FF6B5A72}" type="pres">
      <dgm:prSet presAssocID="{6300D419-8918-4C26-9FC5-E2D1853E95E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8FDC185-067E-4481-B7D0-C11B267CFB60}" type="pres">
      <dgm:prSet presAssocID="{0D933539-4D5F-4C7E-B7DC-A222FEB38E1A}" presName="hierRoot2" presStyleCnt="0"/>
      <dgm:spPr/>
    </dgm:pt>
    <dgm:pt modelId="{6BF70EF6-BEB3-4BC3-8B4C-D7389970318C}" type="pres">
      <dgm:prSet presAssocID="{0D933539-4D5F-4C7E-B7DC-A222FEB38E1A}" presName="composite2" presStyleCnt="0"/>
      <dgm:spPr/>
    </dgm:pt>
    <dgm:pt modelId="{98E78449-2A73-4B7C-B0F2-561F9DDE0BE8}" type="pres">
      <dgm:prSet presAssocID="{0D933539-4D5F-4C7E-B7DC-A222FEB38E1A}" presName="background2" presStyleLbl="node2" presStyleIdx="0" presStyleCnt="2"/>
      <dgm:spPr/>
    </dgm:pt>
    <dgm:pt modelId="{07044231-9FCA-4A6E-86EF-1422412B36E8}" type="pres">
      <dgm:prSet presAssocID="{0D933539-4D5F-4C7E-B7DC-A222FEB38E1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EAEB2-5FC9-4B1E-B565-9EBD3165EEE9}" type="pres">
      <dgm:prSet presAssocID="{0D933539-4D5F-4C7E-B7DC-A222FEB38E1A}" presName="hierChild3" presStyleCnt="0"/>
      <dgm:spPr/>
    </dgm:pt>
    <dgm:pt modelId="{885A636C-7D8D-400B-86E4-A7256F0F1951}" type="pres">
      <dgm:prSet presAssocID="{B064402F-2449-4F33-BF71-CDCDFC9B620B}" presName="Name17" presStyleLbl="parChTrans1D3" presStyleIdx="0" presStyleCnt="2"/>
      <dgm:spPr/>
      <dgm:t>
        <a:bodyPr/>
        <a:lstStyle/>
        <a:p>
          <a:endParaRPr lang="ru-RU"/>
        </a:p>
      </dgm:t>
    </dgm:pt>
    <dgm:pt modelId="{72437C34-DD78-4B1D-BD0F-C59E9FC835F8}" type="pres">
      <dgm:prSet presAssocID="{25B4DB5A-DE07-4326-8F20-C59C1C0B32FB}" presName="hierRoot3" presStyleCnt="0"/>
      <dgm:spPr/>
    </dgm:pt>
    <dgm:pt modelId="{7063D29A-1756-4D03-AE6F-56A0BF561A7D}" type="pres">
      <dgm:prSet presAssocID="{25B4DB5A-DE07-4326-8F20-C59C1C0B32FB}" presName="composite3" presStyleCnt="0"/>
      <dgm:spPr/>
    </dgm:pt>
    <dgm:pt modelId="{829EB0FD-110D-44AB-B8F0-143166AAEAC7}" type="pres">
      <dgm:prSet presAssocID="{25B4DB5A-DE07-4326-8F20-C59C1C0B32FB}" presName="background3" presStyleLbl="node3" presStyleIdx="0" presStyleCnt="2"/>
      <dgm:spPr/>
    </dgm:pt>
    <dgm:pt modelId="{5F693396-C9A1-47BB-B9BA-636C3F6A43DD}" type="pres">
      <dgm:prSet presAssocID="{25B4DB5A-DE07-4326-8F20-C59C1C0B32FB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0E3C8D-E0AD-4452-88E5-19D3FC2B7890}" type="pres">
      <dgm:prSet presAssocID="{25B4DB5A-DE07-4326-8F20-C59C1C0B32FB}" presName="hierChild4" presStyleCnt="0"/>
      <dgm:spPr/>
    </dgm:pt>
    <dgm:pt modelId="{BBB94EFC-AF59-4A8A-AE92-37EF887283A8}" type="pres">
      <dgm:prSet presAssocID="{0EF78943-D5E1-4F36-8D2F-F3093A9D95E1}" presName="Name17" presStyleLbl="parChTrans1D3" presStyleIdx="1" presStyleCnt="2"/>
      <dgm:spPr/>
      <dgm:t>
        <a:bodyPr/>
        <a:lstStyle/>
        <a:p>
          <a:endParaRPr lang="ru-RU"/>
        </a:p>
      </dgm:t>
    </dgm:pt>
    <dgm:pt modelId="{D7394ED4-A11F-4972-BDA1-B3CBB231FC42}" type="pres">
      <dgm:prSet presAssocID="{47F1745D-F573-4F20-984A-755D1E873351}" presName="hierRoot3" presStyleCnt="0"/>
      <dgm:spPr/>
    </dgm:pt>
    <dgm:pt modelId="{B39BBE16-1030-4413-BA2F-D0FAF6028B28}" type="pres">
      <dgm:prSet presAssocID="{47F1745D-F573-4F20-984A-755D1E873351}" presName="composite3" presStyleCnt="0"/>
      <dgm:spPr/>
    </dgm:pt>
    <dgm:pt modelId="{7FC79239-385B-44B1-9425-E8957490C5D0}" type="pres">
      <dgm:prSet presAssocID="{47F1745D-F573-4F20-984A-755D1E873351}" presName="background3" presStyleLbl="node3" presStyleIdx="1" presStyleCnt="2"/>
      <dgm:spPr/>
    </dgm:pt>
    <dgm:pt modelId="{CF8BC3CD-1116-440E-B11F-0B59B3D85B1F}" type="pres">
      <dgm:prSet presAssocID="{47F1745D-F573-4F20-984A-755D1E873351}" presName="text3" presStyleLbl="fgAcc3" presStyleIdx="1" presStyleCnt="2" custLinFactNeighborX="10647" custLinFactNeighborY="124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1C9912-D9F2-43DC-A940-05550F5747E3}" type="pres">
      <dgm:prSet presAssocID="{47F1745D-F573-4F20-984A-755D1E873351}" presName="hierChild4" presStyleCnt="0"/>
      <dgm:spPr/>
    </dgm:pt>
    <dgm:pt modelId="{0E365ED4-8808-4B76-96EA-9C6621CD1DBD}" type="pres">
      <dgm:prSet presAssocID="{656279F3-4924-4B50-AA06-E5967AB3B4B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8EA29E4-6EFA-431C-A405-8D6062DD59A4}" type="pres">
      <dgm:prSet presAssocID="{19A25F4A-C042-4FA8-9F59-53F22EE3C77E}" presName="hierRoot2" presStyleCnt="0"/>
      <dgm:spPr/>
    </dgm:pt>
    <dgm:pt modelId="{A9B668A8-CF7C-40FA-8E9D-F6196D809DBC}" type="pres">
      <dgm:prSet presAssocID="{19A25F4A-C042-4FA8-9F59-53F22EE3C77E}" presName="composite2" presStyleCnt="0"/>
      <dgm:spPr/>
    </dgm:pt>
    <dgm:pt modelId="{4D16BAB4-4DAE-48F7-A54E-EC77624F4E5F}" type="pres">
      <dgm:prSet presAssocID="{19A25F4A-C042-4FA8-9F59-53F22EE3C77E}" presName="background2" presStyleLbl="node2" presStyleIdx="1" presStyleCnt="2"/>
      <dgm:spPr/>
    </dgm:pt>
    <dgm:pt modelId="{762FC123-E2F1-4FD2-A07E-F98B4ECFC11B}" type="pres">
      <dgm:prSet presAssocID="{19A25F4A-C042-4FA8-9F59-53F22EE3C77E}" presName="text2" presStyleLbl="fgAcc2" presStyleIdx="1" presStyleCnt="2" custLinFactNeighborX="34571" custLinFactNeighborY="-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263D69-6780-4124-A8EF-D00F955B0CA9}" type="pres">
      <dgm:prSet presAssocID="{19A25F4A-C042-4FA8-9F59-53F22EE3C77E}" presName="hierChild3" presStyleCnt="0"/>
      <dgm:spPr/>
    </dgm:pt>
  </dgm:ptLst>
  <dgm:cxnLst>
    <dgm:cxn modelId="{249D1322-81ED-4A0F-AE8B-D97110377CDE}" srcId="{5E96B3F9-B18D-4AC1-A86F-7B7CFA9F7EA0}" destId="{0D933539-4D5F-4C7E-B7DC-A222FEB38E1A}" srcOrd="0" destOrd="0" parTransId="{6300D419-8918-4C26-9FC5-E2D1853E95E5}" sibTransId="{2FEDCDA3-B2B1-4E7E-BB5C-08C289B3238F}"/>
    <dgm:cxn modelId="{08064874-05A2-4AF1-BD13-358E9C4FEACB}" type="presOf" srcId="{47F1745D-F573-4F20-984A-755D1E873351}" destId="{CF8BC3CD-1116-440E-B11F-0B59B3D85B1F}" srcOrd="0" destOrd="0" presId="urn:microsoft.com/office/officeart/2005/8/layout/hierarchy1"/>
    <dgm:cxn modelId="{40F4A52C-8232-4235-8C45-CE2852984EB0}" type="presOf" srcId="{25B4DB5A-DE07-4326-8F20-C59C1C0B32FB}" destId="{5F693396-C9A1-47BB-B9BA-636C3F6A43DD}" srcOrd="0" destOrd="0" presId="urn:microsoft.com/office/officeart/2005/8/layout/hierarchy1"/>
    <dgm:cxn modelId="{6361729B-1233-4DE4-A7E9-1501DB173F6D}" type="presOf" srcId="{19A25F4A-C042-4FA8-9F59-53F22EE3C77E}" destId="{762FC123-E2F1-4FD2-A07E-F98B4ECFC11B}" srcOrd="0" destOrd="0" presId="urn:microsoft.com/office/officeart/2005/8/layout/hierarchy1"/>
    <dgm:cxn modelId="{A9EA8CF9-D167-40F5-8CCF-BDDEFBBCCC94}" srcId="{0D933539-4D5F-4C7E-B7DC-A222FEB38E1A}" destId="{47F1745D-F573-4F20-984A-755D1E873351}" srcOrd="1" destOrd="0" parTransId="{0EF78943-D5E1-4F36-8D2F-F3093A9D95E1}" sibTransId="{FB84663A-3649-49C7-812C-A65D7F54F755}"/>
    <dgm:cxn modelId="{C6B1E79E-831F-48C5-AA0E-67D1D433F492}" type="presOf" srcId="{5E96B3F9-B18D-4AC1-A86F-7B7CFA9F7EA0}" destId="{03D9CA55-4B32-4CE8-89E1-D4B791A831C2}" srcOrd="0" destOrd="0" presId="urn:microsoft.com/office/officeart/2005/8/layout/hierarchy1"/>
    <dgm:cxn modelId="{250A02FE-D32E-4871-B497-47305295A3F8}" type="presOf" srcId="{0D933539-4D5F-4C7E-B7DC-A222FEB38E1A}" destId="{07044231-9FCA-4A6E-86EF-1422412B36E8}" srcOrd="0" destOrd="0" presId="urn:microsoft.com/office/officeart/2005/8/layout/hierarchy1"/>
    <dgm:cxn modelId="{C5D8D25A-8663-4250-A078-6FBF7AD9151C}" type="presOf" srcId="{6300D419-8918-4C26-9FC5-E2D1853E95E5}" destId="{C7675D21-165F-4A06-BE4F-9033FF6B5A72}" srcOrd="0" destOrd="0" presId="urn:microsoft.com/office/officeart/2005/8/layout/hierarchy1"/>
    <dgm:cxn modelId="{D8F72DF2-D352-441E-81D5-4356171337E6}" srcId="{DBD4B88F-CB0F-45B9-BCB8-B28030575037}" destId="{5E96B3F9-B18D-4AC1-A86F-7B7CFA9F7EA0}" srcOrd="0" destOrd="0" parTransId="{E9E1596F-1F8F-4CCF-BA66-2C621AD648E3}" sibTransId="{A1DC93D3-A0E3-4B27-80F9-6F9871BA97B2}"/>
    <dgm:cxn modelId="{3C2B20F1-C65C-431F-A769-5483F032BC4F}" type="presOf" srcId="{B064402F-2449-4F33-BF71-CDCDFC9B620B}" destId="{885A636C-7D8D-400B-86E4-A7256F0F1951}" srcOrd="0" destOrd="0" presId="urn:microsoft.com/office/officeart/2005/8/layout/hierarchy1"/>
    <dgm:cxn modelId="{8ECA41C2-E242-4C68-942F-2A408185C7EF}" type="presOf" srcId="{0EF78943-D5E1-4F36-8D2F-F3093A9D95E1}" destId="{BBB94EFC-AF59-4A8A-AE92-37EF887283A8}" srcOrd="0" destOrd="0" presId="urn:microsoft.com/office/officeart/2005/8/layout/hierarchy1"/>
    <dgm:cxn modelId="{30274312-8DC2-4F5D-9B2C-BD430EE374E4}" srcId="{0D933539-4D5F-4C7E-B7DC-A222FEB38E1A}" destId="{25B4DB5A-DE07-4326-8F20-C59C1C0B32FB}" srcOrd="0" destOrd="0" parTransId="{B064402F-2449-4F33-BF71-CDCDFC9B620B}" sibTransId="{80F94961-5623-4D4C-B0B2-3701E68C667E}"/>
    <dgm:cxn modelId="{DDC723B6-5CC5-4EB4-9B73-03AD9A404A9E}" type="presOf" srcId="{DBD4B88F-CB0F-45B9-BCB8-B28030575037}" destId="{98F8B803-B7E0-4ADF-9854-8B83CF21B9F0}" srcOrd="0" destOrd="0" presId="urn:microsoft.com/office/officeart/2005/8/layout/hierarchy1"/>
    <dgm:cxn modelId="{A6CF6750-01CE-4B4E-BA02-C897905E2AB5}" type="presOf" srcId="{656279F3-4924-4B50-AA06-E5967AB3B4BA}" destId="{0E365ED4-8808-4B76-96EA-9C6621CD1DBD}" srcOrd="0" destOrd="0" presId="urn:microsoft.com/office/officeart/2005/8/layout/hierarchy1"/>
    <dgm:cxn modelId="{091511ED-246E-4AAF-A70F-3F860BC91CDD}" srcId="{5E96B3F9-B18D-4AC1-A86F-7B7CFA9F7EA0}" destId="{19A25F4A-C042-4FA8-9F59-53F22EE3C77E}" srcOrd="1" destOrd="0" parTransId="{656279F3-4924-4B50-AA06-E5967AB3B4BA}" sibTransId="{F08B158B-C8F8-4E47-95EE-BE59F50756C9}"/>
    <dgm:cxn modelId="{4CA21AED-4B99-4D1B-9865-FA81F41E0624}" type="presParOf" srcId="{98F8B803-B7E0-4ADF-9854-8B83CF21B9F0}" destId="{8E0F5BBB-E0A9-4E18-AA29-A9DAA367AEFA}" srcOrd="0" destOrd="0" presId="urn:microsoft.com/office/officeart/2005/8/layout/hierarchy1"/>
    <dgm:cxn modelId="{40A8EDAC-1453-4258-B63E-4ED768E8231D}" type="presParOf" srcId="{8E0F5BBB-E0A9-4E18-AA29-A9DAA367AEFA}" destId="{1512E69B-06DF-47A8-A1D3-3EF38B5A10C0}" srcOrd="0" destOrd="0" presId="urn:microsoft.com/office/officeart/2005/8/layout/hierarchy1"/>
    <dgm:cxn modelId="{DD18BFE8-6DC5-47FA-B1D0-768561D8F743}" type="presParOf" srcId="{1512E69B-06DF-47A8-A1D3-3EF38B5A10C0}" destId="{389C29F0-198C-499C-97F4-8713DEDC075F}" srcOrd="0" destOrd="0" presId="urn:microsoft.com/office/officeart/2005/8/layout/hierarchy1"/>
    <dgm:cxn modelId="{A940D0EA-A4E1-4758-AE86-8027FC0D897A}" type="presParOf" srcId="{1512E69B-06DF-47A8-A1D3-3EF38B5A10C0}" destId="{03D9CA55-4B32-4CE8-89E1-D4B791A831C2}" srcOrd="1" destOrd="0" presId="urn:microsoft.com/office/officeart/2005/8/layout/hierarchy1"/>
    <dgm:cxn modelId="{3F548057-E95B-4883-8F83-EE63EB3CF8B9}" type="presParOf" srcId="{8E0F5BBB-E0A9-4E18-AA29-A9DAA367AEFA}" destId="{FC5E495C-A118-4FEF-95F3-A60EC3C30D6E}" srcOrd="1" destOrd="0" presId="urn:microsoft.com/office/officeart/2005/8/layout/hierarchy1"/>
    <dgm:cxn modelId="{8C3932A0-23BB-4731-9484-9A4958F934D6}" type="presParOf" srcId="{FC5E495C-A118-4FEF-95F3-A60EC3C30D6E}" destId="{C7675D21-165F-4A06-BE4F-9033FF6B5A72}" srcOrd="0" destOrd="0" presId="urn:microsoft.com/office/officeart/2005/8/layout/hierarchy1"/>
    <dgm:cxn modelId="{7D594C65-D20A-4999-A406-CEB6747D3217}" type="presParOf" srcId="{FC5E495C-A118-4FEF-95F3-A60EC3C30D6E}" destId="{88FDC185-067E-4481-B7D0-C11B267CFB60}" srcOrd="1" destOrd="0" presId="urn:microsoft.com/office/officeart/2005/8/layout/hierarchy1"/>
    <dgm:cxn modelId="{98B1DEB3-98FA-4CD7-8064-F396127BFC32}" type="presParOf" srcId="{88FDC185-067E-4481-B7D0-C11B267CFB60}" destId="{6BF70EF6-BEB3-4BC3-8B4C-D7389970318C}" srcOrd="0" destOrd="0" presId="urn:microsoft.com/office/officeart/2005/8/layout/hierarchy1"/>
    <dgm:cxn modelId="{67681B17-C1AF-4462-BDB6-232BC5C945FC}" type="presParOf" srcId="{6BF70EF6-BEB3-4BC3-8B4C-D7389970318C}" destId="{98E78449-2A73-4B7C-B0F2-561F9DDE0BE8}" srcOrd="0" destOrd="0" presId="urn:microsoft.com/office/officeart/2005/8/layout/hierarchy1"/>
    <dgm:cxn modelId="{9174EDED-2F02-4B91-B249-215321154D15}" type="presParOf" srcId="{6BF70EF6-BEB3-4BC3-8B4C-D7389970318C}" destId="{07044231-9FCA-4A6E-86EF-1422412B36E8}" srcOrd="1" destOrd="0" presId="urn:microsoft.com/office/officeart/2005/8/layout/hierarchy1"/>
    <dgm:cxn modelId="{0ACC20EE-E8E5-4140-94EC-1CC9C4838D13}" type="presParOf" srcId="{88FDC185-067E-4481-B7D0-C11B267CFB60}" destId="{EF7EAEB2-5FC9-4B1E-B565-9EBD3165EEE9}" srcOrd="1" destOrd="0" presId="urn:microsoft.com/office/officeart/2005/8/layout/hierarchy1"/>
    <dgm:cxn modelId="{24CCBFB1-C2EF-4851-89F0-6D2D9F665EDF}" type="presParOf" srcId="{EF7EAEB2-5FC9-4B1E-B565-9EBD3165EEE9}" destId="{885A636C-7D8D-400B-86E4-A7256F0F1951}" srcOrd="0" destOrd="0" presId="urn:microsoft.com/office/officeart/2005/8/layout/hierarchy1"/>
    <dgm:cxn modelId="{8DABA955-8A59-4DF9-8BB3-FA8FB188CE3A}" type="presParOf" srcId="{EF7EAEB2-5FC9-4B1E-B565-9EBD3165EEE9}" destId="{72437C34-DD78-4B1D-BD0F-C59E9FC835F8}" srcOrd="1" destOrd="0" presId="urn:microsoft.com/office/officeart/2005/8/layout/hierarchy1"/>
    <dgm:cxn modelId="{EDAF7E12-A888-41D7-A819-96F4C4258C2C}" type="presParOf" srcId="{72437C34-DD78-4B1D-BD0F-C59E9FC835F8}" destId="{7063D29A-1756-4D03-AE6F-56A0BF561A7D}" srcOrd="0" destOrd="0" presId="urn:microsoft.com/office/officeart/2005/8/layout/hierarchy1"/>
    <dgm:cxn modelId="{1D7F33F9-BD25-42EB-9CAB-5F05E7D29ADA}" type="presParOf" srcId="{7063D29A-1756-4D03-AE6F-56A0BF561A7D}" destId="{829EB0FD-110D-44AB-B8F0-143166AAEAC7}" srcOrd="0" destOrd="0" presId="urn:microsoft.com/office/officeart/2005/8/layout/hierarchy1"/>
    <dgm:cxn modelId="{331B9E2E-22B0-45C7-A37E-1C7353A59FFE}" type="presParOf" srcId="{7063D29A-1756-4D03-AE6F-56A0BF561A7D}" destId="{5F693396-C9A1-47BB-B9BA-636C3F6A43DD}" srcOrd="1" destOrd="0" presId="urn:microsoft.com/office/officeart/2005/8/layout/hierarchy1"/>
    <dgm:cxn modelId="{C0F9AFE4-2028-44A4-ADA1-A6981F70E4E1}" type="presParOf" srcId="{72437C34-DD78-4B1D-BD0F-C59E9FC835F8}" destId="{960E3C8D-E0AD-4452-88E5-19D3FC2B7890}" srcOrd="1" destOrd="0" presId="urn:microsoft.com/office/officeart/2005/8/layout/hierarchy1"/>
    <dgm:cxn modelId="{66B3198B-7C2C-4B9D-B4AC-CC6674AB7F0A}" type="presParOf" srcId="{EF7EAEB2-5FC9-4B1E-B565-9EBD3165EEE9}" destId="{BBB94EFC-AF59-4A8A-AE92-37EF887283A8}" srcOrd="2" destOrd="0" presId="urn:microsoft.com/office/officeart/2005/8/layout/hierarchy1"/>
    <dgm:cxn modelId="{2C67D9A6-3D36-498E-B689-119A570E4259}" type="presParOf" srcId="{EF7EAEB2-5FC9-4B1E-B565-9EBD3165EEE9}" destId="{D7394ED4-A11F-4972-BDA1-B3CBB231FC42}" srcOrd="3" destOrd="0" presId="urn:microsoft.com/office/officeart/2005/8/layout/hierarchy1"/>
    <dgm:cxn modelId="{9D5F5ECE-7994-4C74-A1C9-5D696068B0BA}" type="presParOf" srcId="{D7394ED4-A11F-4972-BDA1-B3CBB231FC42}" destId="{B39BBE16-1030-4413-BA2F-D0FAF6028B28}" srcOrd="0" destOrd="0" presId="urn:microsoft.com/office/officeart/2005/8/layout/hierarchy1"/>
    <dgm:cxn modelId="{A6C4C09F-1E96-4900-8448-BCE9D4C0CE13}" type="presParOf" srcId="{B39BBE16-1030-4413-BA2F-D0FAF6028B28}" destId="{7FC79239-385B-44B1-9425-E8957490C5D0}" srcOrd="0" destOrd="0" presId="urn:microsoft.com/office/officeart/2005/8/layout/hierarchy1"/>
    <dgm:cxn modelId="{2171ADED-7A9D-4B73-8890-1D3864ACF0FE}" type="presParOf" srcId="{B39BBE16-1030-4413-BA2F-D0FAF6028B28}" destId="{CF8BC3CD-1116-440E-B11F-0B59B3D85B1F}" srcOrd="1" destOrd="0" presId="urn:microsoft.com/office/officeart/2005/8/layout/hierarchy1"/>
    <dgm:cxn modelId="{9056F51F-0464-471E-9ACA-AC7516F4037A}" type="presParOf" srcId="{D7394ED4-A11F-4972-BDA1-B3CBB231FC42}" destId="{001C9912-D9F2-43DC-A940-05550F5747E3}" srcOrd="1" destOrd="0" presId="urn:microsoft.com/office/officeart/2005/8/layout/hierarchy1"/>
    <dgm:cxn modelId="{516FC4C0-14BF-46FB-81E0-29CDDD20A802}" type="presParOf" srcId="{FC5E495C-A118-4FEF-95F3-A60EC3C30D6E}" destId="{0E365ED4-8808-4B76-96EA-9C6621CD1DBD}" srcOrd="2" destOrd="0" presId="urn:microsoft.com/office/officeart/2005/8/layout/hierarchy1"/>
    <dgm:cxn modelId="{3F04C2AF-17B1-448A-AFAD-3255FF8B722B}" type="presParOf" srcId="{FC5E495C-A118-4FEF-95F3-A60EC3C30D6E}" destId="{58EA29E4-6EFA-431C-A405-8D6062DD59A4}" srcOrd="3" destOrd="0" presId="urn:microsoft.com/office/officeart/2005/8/layout/hierarchy1"/>
    <dgm:cxn modelId="{17646EFF-FA4B-4295-8212-3A1A44816BEE}" type="presParOf" srcId="{58EA29E4-6EFA-431C-A405-8D6062DD59A4}" destId="{A9B668A8-CF7C-40FA-8E9D-F6196D809DBC}" srcOrd="0" destOrd="0" presId="urn:microsoft.com/office/officeart/2005/8/layout/hierarchy1"/>
    <dgm:cxn modelId="{AC05AE70-A98C-4527-B7B3-3F0761BD69D1}" type="presParOf" srcId="{A9B668A8-CF7C-40FA-8E9D-F6196D809DBC}" destId="{4D16BAB4-4DAE-48F7-A54E-EC77624F4E5F}" srcOrd="0" destOrd="0" presId="urn:microsoft.com/office/officeart/2005/8/layout/hierarchy1"/>
    <dgm:cxn modelId="{5D43BFB1-6C6E-4FA5-B03F-2A2F0D93DAC1}" type="presParOf" srcId="{A9B668A8-CF7C-40FA-8E9D-F6196D809DBC}" destId="{762FC123-E2F1-4FD2-A07E-F98B4ECFC11B}" srcOrd="1" destOrd="0" presId="urn:microsoft.com/office/officeart/2005/8/layout/hierarchy1"/>
    <dgm:cxn modelId="{8F220309-3786-44B0-905B-802F682A9CC9}" type="presParOf" srcId="{58EA29E4-6EFA-431C-A405-8D6062DD59A4}" destId="{BA263D69-6780-4124-A8EF-D00F955B0C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65ED4-8808-4B76-96EA-9C6621CD1DBD}">
      <dsp:nvSpPr>
        <dsp:cNvPr id="0" name=""/>
        <dsp:cNvSpPr/>
      </dsp:nvSpPr>
      <dsp:spPr>
        <a:xfrm>
          <a:off x="4425953" y="827981"/>
          <a:ext cx="1953695" cy="900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406"/>
              </a:lnTo>
              <a:lnTo>
                <a:pt x="1953695" y="688406"/>
              </a:lnTo>
              <a:lnTo>
                <a:pt x="1953695" y="90021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94EFC-AF59-4A8A-AE92-37EF887283A8}">
      <dsp:nvSpPr>
        <dsp:cNvPr id="0" name=""/>
        <dsp:cNvSpPr/>
      </dsp:nvSpPr>
      <dsp:spPr>
        <a:xfrm>
          <a:off x="3062804" y="3186298"/>
          <a:ext cx="1640643" cy="665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340"/>
              </a:lnTo>
              <a:lnTo>
                <a:pt x="1640643" y="453340"/>
              </a:lnTo>
              <a:lnTo>
                <a:pt x="1640643" y="6651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A636C-7D8D-400B-86E4-A7256F0F1951}">
      <dsp:nvSpPr>
        <dsp:cNvPr id="0" name=""/>
        <dsp:cNvSpPr/>
      </dsp:nvSpPr>
      <dsp:spPr>
        <a:xfrm>
          <a:off x="1665589" y="3186298"/>
          <a:ext cx="1397215" cy="664947"/>
        </a:xfrm>
        <a:custGeom>
          <a:avLst/>
          <a:gdLst/>
          <a:ahLst/>
          <a:cxnLst/>
          <a:rect l="0" t="0" r="0" b="0"/>
          <a:pathLst>
            <a:path>
              <a:moveTo>
                <a:pt x="1397215" y="0"/>
              </a:moveTo>
              <a:lnTo>
                <a:pt x="1397215" y="453142"/>
              </a:lnTo>
              <a:lnTo>
                <a:pt x="0" y="453142"/>
              </a:lnTo>
              <a:lnTo>
                <a:pt x="0" y="66494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75D21-165F-4A06-BE4F-9033FF6B5A72}">
      <dsp:nvSpPr>
        <dsp:cNvPr id="0" name=""/>
        <dsp:cNvSpPr/>
      </dsp:nvSpPr>
      <dsp:spPr>
        <a:xfrm>
          <a:off x="3062804" y="827981"/>
          <a:ext cx="1363148" cy="906483"/>
        </a:xfrm>
        <a:custGeom>
          <a:avLst/>
          <a:gdLst/>
          <a:ahLst/>
          <a:cxnLst/>
          <a:rect l="0" t="0" r="0" b="0"/>
          <a:pathLst>
            <a:path>
              <a:moveTo>
                <a:pt x="1363148" y="0"/>
              </a:moveTo>
              <a:lnTo>
                <a:pt x="1363148" y="694678"/>
              </a:lnTo>
              <a:lnTo>
                <a:pt x="0" y="694678"/>
              </a:lnTo>
              <a:lnTo>
                <a:pt x="0" y="9064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C29F0-198C-499C-97F4-8713DEDC075F}">
      <dsp:nvSpPr>
        <dsp:cNvPr id="0" name=""/>
        <dsp:cNvSpPr/>
      </dsp:nvSpPr>
      <dsp:spPr>
        <a:xfrm>
          <a:off x="3183412" y="-241337"/>
          <a:ext cx="2485082" cy="1069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9CA55-4B32-4CE8-89E1-D4B791A831C2}">
      <dsp:nvSpPr>
        <dsp:cNvPr id="0" name=""/>
        <dsp:cNvSpPr/>
      </dsp:nvSpPr>
      <dsp:spPr>
        <a:xfrm>
          <a:off x="3437451" y="0"/>
          <a:ext cx="2485082" cy="1069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i="1" kern="1200" dirty="0" smtClean="0"/>
            <a:t>Зайнятість</a:t>
          </a:r>
          <a:endParaRPr lang="ru-RU" sz="2700" b="1" i="1" kern="1200" dirty="0"/>
        </a:p>
      </dsp:txBody>
      <dsp:txXfrm>
        <a:off x="3468770" y="31319"/>
        <a:ext cx="2422444" cy="1006681"/>
      </dsp:txXfrm>
    </dsp:sp>
    <dsp:sp modelId="{98E78449-2A73-4B7C-B0F2-561F9DDE0BE8}">
      <dsp:nvSpPr>
        <dsp:cNvPr id="0" name=""/>
        <dsp:cNvSpPr/>
      </dsp:nvSpPr>
      <dsp:spPr>
        <a:xfrm>
          <a:off x="1919628" y="1734465"/>
          <a:ext cx="2286352" cy="1451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44231-9FCA-4A6E-86EF-1422412B36E8}">
      <dsp:nvSpPr>
        <dsp:cNvPr id="0" name=""/>
        <dsp:cNvSpPr/>
      </dsp:nvSpPr>
      <dsp:spPr>
        <a:xfrm>
          <a:off x="2173667" y="1975802"/>
          <a:ext cx="2286352" cy="145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Неповна </a:t>
          </a:r>
          <a:endParaRPr lang="ru-RU" sz="2700" kern="1200" dirty="0"/>
        </a:p>
      </dsp:txBody>
      <dsp:txXfrm>
        <a:off x="2216190" y="2018325"/>
        <a:ext cx="2201306" cy="1366787"/>
      </dsp:txXfrm>
    </dsp:sp>
    <dsp:sp modelId="{829EB0FD-110D-44AB-B8F0-143166AAEAC7}">
      <dsp:nvSpPr>
        <dsp:cNvPr id="0" name=""/>
        <dsp:cNvSpPr/>
      </dsp:nvSpPr>
      <dsp:spPr>
        <a:xfrm>
          <a:off x="522413" y="3851246"/>
          <a:ext cx="2286352" cy="1451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93396-C9A1-47BB-B9BA-636C3F6A43DD}">
      <dsp:nvSpPr>
        <dsp:cNvPr id="0" name=""/>
        <dsp:cNvSpPr/>
      </dsp:nvSpPr>
      <dsp:spPr>
        <a:xfrm>
          <a:off x="776452" y="4092583"/>
          <a:ext cx="2286352" cy="145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 smtClean="0"/>
            <a:t>Видима </a:t>
          </a:r>
          <a:r>
            <a:rPr lang="ru-RU" sz="2700" b="0" i="0" kern="1200" dirty="0" err="1" smtClean="0"/>
            <a:t>неповна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зайнятість</a:t>
          </a:r>
          <a:endParaRPr lang="ru-RU" sz="2700" kern="1200" dirty="0"/>
        </a:p>
      </dsp:txBody>
      <dsp:txXfrm>
        <a:off x="818975" y="4135106"/>
        <a:ext cx="2201306" cy="1366787"/>
      </dsp:txXfrm>
    </dsp:sp>
    <dsp:sp modelId="{7FC79239-385B-44B1-9425-E8957490C5D0}">
      <dsp:nvSpPr>
        <dsp:cNvPr id="0" name=""/>
        <dsp:cNvSpPr/>
      </dsp:nvSpPr>
      <dsp:spPr>
        <a:xfrm>
          <a:off x="3560271" y="3851444"/>
          <a:ext cx="2286352" cy="1451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BC3CD-1116-440E-B11F-0B59B3D85B1F}">
      <dsp:nvSpPr>
        <dsp:cNvPr id="0" name=""/>
        <dsp:cNvSpPr/>
      </dsp:nvSpPr>
      <dsp:spPr>
        <a:xfrm>
          <a:off x="3814310" y="4092782"/>
          <a:ext cx="2286352" cy="145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 smtClean="0"/>
            <a:t>Невидима </a:t>
          </a:r>
          <a:r>
            <a:rPr lang="ru-RU" sz="2700" b="0" i="0" kern="1200" dirty="0" err="1" smtClean="0"/>
            <a:t>неповна</a:t>
          </a:r>
          <a:r>
            <a:rPr lang="ru-RU" sz="2700" b="0" i="0" kern="1200" dirty="0" smtClean="0"/>
            <a:t> </a:t>
          </a:r>
          <a:r>
            <a:rPr lang="ru-RU" sz="2700" b="0" i="0" kern="1200" dirty="0" err="1" smtClean="0"/>
            <a:t>зайнятість</a:t>
          </a:r>
          <a:endParaRPr lang="ru-RU" sz="2700" kern="1200" dirty="0"/>
        </a:p>
      </dsp:txBody>
      <dsp:txXfrm>
        <a:off x="3856833" y="4135305"/>
        <a:ext cx="2201306" cy="1366787"/>
      </dsp:txXfrm>
    </dsp:sp>
    <dsp:sp modelId="{4D16BAB4-4DAE-48F7-A54E-EC77624F4E5F}">
      <dsp:nvSpPr>
        <dsp:cNvPr id="0" name=""/>
        <dsp:cNvSpPr/>
      </dsp:nvSpPr>
      <dsp:spPr>
        <a:xfrm>
          <a:off x="5236472" y="1728193"/>
          <a:ext cx="2286352" cy="1451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FC123-E2F1-4FD2-A07E-F98B4ECFC11B}">
      <dsp:nvSpPr>
        <dsp:cNvPr id="0" name=""/>
        <dsp:cNvSpPr/>
      </dsp:nvSpPr>
      <dsp:spPr>
        <a:xfrm>
          <a:off x="5490511" y="1969530"/>
          <a:ext cx="2286352" cy="145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Повна </a:t>
          </a:r>
          <a:endParaRPr lang="ru-RU" sz="2700" kern="1200" dirty="0"/>
        </a:p>
      </dsp:txBody>
      <dsp:txXfrm>
        <a:off x="5533034" y="2012053"/>
        <a:ext cx="2201306" cy="136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1628800"/>
            <a:ext cx="3672408" cy="2808312"/>
          </a:xfrm>
        </p:spPr>
        <p:txBody>
          <a:bodyPr>
            <a:normAutofit/>
          </a:bodyPr>
          <a:lstStyle/>
          <a:p>
            <a:pPr algn="ctr"/>
            <a:r>
              <a:rPr lang="ru-RU" sz="5000" b="1" i="1" dirty="0" smtClean="0"/>
              <a:t>Зайнят</a:t>
            </a:r>
            <a:r>
              <a:rPr lang="uk-UA" sz="5000" b="1" i="1" dirty="0" smtClean="0"/>
              <a:t>ість населення</a:t>
            </a:r>
            <a:endParaRPr lang="ru-RU" sz="5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949280"/>
            <a:ext cx="6781800" cy="7620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Виконала: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Учениця 11-А класу </a:t>
            </a:r>
            <a:r>
              <a:rPr lang="uk-UA" dirty="0" err="1" smtClean="0">
                <a:solidFill>
                  <a:schemeClr val="tx1"/>
                </a:solidFill>
              </a:rPr>
              <a:t>Тупалова</a:t>
            </a:r>
            <a:r>
              <a:rPr lang="uk-UA" smtClean="0">
                <a:solidFill>
                  <a:schemeClr val="tx1"/>
                </a:solidFill>
              </a:rPr>
              <a:t> </a:t>
            </a:r>
            <a:r>
              <a:rPr lang="uk-UA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Анастасія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57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Заходи для покращення ситуації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4752528"/>
          </a:xfrm>
        </p:spPr>
        <p:txBody>
          <a:bodyPr/>
          <a:lstStyle/>
          <a:p>
            <a:pPr algn="just"/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Активними заходами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сприяння зайнятості  в цілому по області було охоплено  понад 5,2 тис. осіб, рівень охоплення активними заходами сприяння зайнятості склав 9,5%.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В січні 2015 року за сприяння центрів зайнятості області 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отримали роботу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майже 2,9 тис. осіб, з них майже 2,0 тис. безробітних. Рівень працевлаштування безробітних склав 4,8%.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Забезпечено робочими місцями 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54 </a:t>
            </a:r>
            <a:r>
              <a:rPr lang="uk-UA" sz="2300" b="1" dirty="0" smtClean="0">
                <a:latin typeface="Times New Roman" pitchFamily="18" charset="0"/>
                <a:cs typeface="Times New Roman" pitchFamily="18" charset="0"/>
              </a:rPr>
              <a:t>інваліди.</a:t>
            </a:r>
          </a:p>
          <a:p>
            <a:pPr algn="just"/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Середній термін тривалості пошуку роботи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в січні 2015 року склав 131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календарний день.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50925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3" y="116632"/>
            <a:ext cx="7024744" cy="1143000"/>
          </a:xfrm>
        </p:spPr>
        <p:txBody>
          <a:bodyPr/>
          <a:lstStyle/>
          <a:p>
            <a:r>
              <a:rPr lang="uk-UA" b="1" i="1" dirty="0" smtClean="0"/>
              <a:t>Статистика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r="7247"/>
          <a:stretch/>
        </p:blipFill>
        <p:spPr bwMode="auto">
          <a:xfrm>
            <a:off x="395536" y="1129114"/>
            <a:ext cx="4284565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99992" y="1593711"/>
            <a:ext cx="424847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За 9 місяців 2014 року чисельність зайнятого населення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300" b="1" i="1" dirty="0" smtClean="0">
                <a:latin typeface="Times New Roman" pitchFamily="18" charset="0"/>
                <a:cs typeface="Times New Roman" pitchFamily="18" charset="0"/>
              </a:rPr>
              <a:t>Дніпропетровській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області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становила 1483,5 тис. осіб, і у порівнянні з 9 місяцями 2013 року, зменшилась  на 58,2 тис. осіб.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Рівень зайнятості населення </a:t>
            </a:r>
            <a:r>
              <a:rPr lang="uk-UA" sz="2300" u="sng" dirty="0">
                <a:latin typeface="Times New Roman" pitchFamily="18" charset="0"/>
                <a:cs typeface="Times New Roman" pitchFamily="18" charset="0"/>
              </a:rPr>
              <a:t>знизився з 62,6 % до 60,7%.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96087146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За сприянням Дніпропетровської обласної служби зайнятості у січні 201</a:t>
            </a:r>
            <a:r>
              <a:rPr lang="ru-RU" b="1" dirty="0"/>
              <a:t>5 </a:t>
            </a:r>
            <a:r>
              <a:rPr lang="uk-UA" b="1" dirty="0"/>
              <a:t>року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08912" cy="4176464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uk-UA" b="1" dirty="0"/>
              <a:t>Отримали роботу: майже 2,0 тис. зареєстрованих безробітних.</a:t>
            </a:r>
            <a:endParaRPr lang="ru-RU" dirty="0"/>
          </a:p>
          <a:p>
            <a:pPr lvl="0" algn="just"/>
            <a:r>
              <a:rPr lang="uk-UA" b="1" dirty="0"/>
              <a:t>Проходили професійне навчання – майже 1,8 тис. безробітних.</a:t>
            </a:r>
            <a:endParaRPr lang="ru-RU" dirty="0"/>
          </a:p>
          <a:p>
            <a:pPr lvl="0" algn="just"/>
            <a:r>
              <a:rPr lang="uk-UA" b="1" dirty="0"/>
              <a:t>Брали участь в громадських та тимчасових роботах – майже 0,6 тис. осіб.</a:t>
            </a:r>
            <a:endParaRPr lang="ru-RU" dirty="0"/>
          </a:p>
          <a:p>
            <a:pPr lvl="0" algn="just"/>
            <a:r>
              <a:rPr lang="uk-UA" b="1" dirty="0"/>
              <a:t>Працевлаштовано шляхом виплати допомоги по безробіттю  одноразово для організації підприємницької діяльності – 88 осіб.   </a:t>
            </a:r>
            <a:endParaRPr lang="ru-RU" dirty="0"/>
          </a:p>
          <a:p>
            <a:pPr lvl="0" algn="just"/>
            <a:r>
              <a:rPr lang="uk-UA" b="1" dirty="0"/>
              <a:t>Видано 8 ваучерів особам, віком старше 45 років.</a:t>
            </a:r>
            <a:endParaRPr lang="ru-RU" dirty="0"/>
          </a:p>
          <a:p>
            <a:pPr lvl="0" algn="just"/>
            <a:r>
              <a:rPr lang="uk-UA" b="1" dirty="0"/>
              <a:t>Прийнято  56  рішень про виплату компенсації роботодавцям в розмірі єдиного внеску за працевлаштування безробітних на нове робоче місце.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18870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024744" cy="1143000"/>
          </a:xfrm>
        </p:spPr>
        <p:txBody>
          <a:bodyPr/>
          <a:lstStyle/>
          <a:p>
            <a:r>
              <a:rPr lang="uk-UA" b="1" dirty="0" smtClean="0"/>
              <a:t>Що таке зайнятість?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136904" cy="4248472"/>
          </a:xfrm>
        </p:spPr>
        <p:txBody>
          <a:bodyPr/>
          <a:lstStyle/>
          <a:p>
            <a:pPr algn="just"/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це діяльність громадян, яка пов'язана із задоволенням особистих та суспільних потреб і приносить їм дохід у грошовій або іншій формі.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878308"/>
            <a:ext cx="3051449" cy="302093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96392781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352928" cy="63367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-442332"/>
            <a:ext cx="7312658" cy="1549976"/>
          </a:xfrm>
        </p:spPr>
        <p:txBody>
          <a:bodyPr/>
          <a:lstStyle/>
          <a:p>
            <a:r>
              <a:rPr lang="uk-UA" b="1" dirty="0" smtClean="0"/>
              <a:t>Звернемося до закону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 з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Законом України «Про зайнятість населення»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зайнятість — незаборонена законодавством діяльність осіб, пов'язана із задоволенням їх особистих та суспільних потреб з метою одержання доходу (заробітної плати) у грошовій або іншій формі, а також діяльність членів однієї сім'ї, які здійснюють господарську діяльність або працюють у суб'єктів господарювання, заснованих 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власності, у тому числі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безоплатно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 на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обрану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91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981867"/>
              </p:ext>
            </p:extLst>
          </p:nvPr>
        </p:nvGraphicFramePr>
        <p:xfrm>
          <a:off x="3626" y="476672"/>
          <a:ext cx="777686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73636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4744" cy="1143000"/>
          </a:xfrm>
        </p:spPr>
        <p:txBody>
          <a:bodyPr/>
          <a:lstStyle/>
          <a:p>
            <a:pPr algn="ctr"/>
            <a:r>
              <a:rPr lang="uk-UA" b="1" i="1" dirty="0" smtClean="0"/>
              <a:t>Пояснення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4320480"/>
          </a:xfrm>
        </p:spPr>
        <p:txBody>
          <a:bodyPr/>
          <a:lstStyle/>
          <a:p>
            <a:pPr algn="just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овна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нормою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передбаченою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колективним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договором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68580" indent="0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еповна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що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менший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встановлюватися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договором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роботодавцем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оплатою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пропорційно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відпрацьованому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часу або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виробітку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3974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/>
          <a:lstStyle/>
          <a:p>
            <a:pPr algn="ctr"/>
            <a:r>
              <a:rPr lang="uk-UA" b="1" i="1" dirty="0" smtClean="0"/>
              <a:t>Пояснення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7920880" cy="4176464"/>
          </a:xfrm>
        </p:spPr>
        <p:txBody>
          <a:bodyPr>
            <a:normAutofit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Видима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неповна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статистичне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виміряти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заробітну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відпрацьований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або шляхом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обстежень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Невидима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неповна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відбиває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фундаментальне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рівноваги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робочою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силою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факторами. </a:t>
            </a:r>
          </a:p>
        </p:txBody>
      </p:sp>
    </p:spTree>
    <p:extLst>
      <p:ext uri="{BB962C8B-B14F-4D97-AF65-F5344CB8AC3E}">
        <p14:creationId xmlns:p14="http://schemas.microsoft.com/office/powerpoint/2010/main" val="246630955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227" y="980728"/>
            <a:ext cx="9172431" cy="4248472"/>
          </a:xfr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972389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384666" cy="1405960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За даними Державної статистики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7992888" cy="4536504"/>
          </a:xfrm>
        </p:spPr>
        <p:txBody>
          <a:bodyPr>
            <a:normAutofit/>
          </a:bodyPr>
          <a:lstStyle/>
          <a:p>
            <a:r>
              <a:rPr lang="uk-UA" b="1" i="1" u="sng" dirty="0"/>
              <a:t>За даними Державної служби статистики України</a:t>
            </a:r>
            <a:r>
              <a:rPr lang="uk-UA" b="1" i="1" u="sng" dirty="0" smtClean="0"/>
              <a:t>:</a:t>
            </a:r>
            <a:endParaRPr lang="ru-RU" dirty="0"/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перші місяці 2015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 року чисельність зайнятого населення у віці 15-70 років, у порівнянні з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останніми місяцями 2014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року, зменшилася на 58,2 тис. осіб та становила 1483,5 тис. осіб (9 місяців 2013 року – 1541,7 тис. осіб).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населення Дніпропетровщина  посідає  друге місце в Україні після міста Києва (за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2015 рік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цей показник по області становить – 60,7%, по Україні – 57,4%). Разом з тим рівень зайнятості населення області зменшився на 1,9 </a:t>
            </a:r>
            <a:r>
              <a:rPr lang="uk-UA" sz="2300" dirty="0" err="1">
                <a:latin typeface="Times New Roman" pitchFamily="18" charset="0"/>
                <a:cs typeface="Times New Roman" pitchFamily="18" charset="0"/>
              </a:rPr>
              <a:t>в.п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 в порівнянні з січнем-вереснем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року (по Україні - на 3,2 </a:t>
            </a:r>
            <a:r>
              <a:rPr lang="uk-UA" sz="2300" dirty="0" err="1">
                <a:latin typeface="Times New Roman" pitchFamily="18" charset="0"/>
                <a:cs typeface="Times New Roman" pitchFamily="18" charset="0"/>
              </a:rPr>
              <a:t>в.п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37310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564904"/>
            <a:ext cx="7416824" cy="3508977"/>
          </a:xfrm>
        </p:spPr>
        <p:txBody>
          <a:bodyPr>
            <a:normAutofit/>
          </a:bodyPr>
          <a:lstStyle/>
          <a:p>
            <a:pPr algn="just"/>
            <a:r>
              <a:rPr lang="uk-UA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січні 2015 року </a:t>
            </a:r>
            <a:r>
              <a:rPr lang="uk-UA" sz="25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послугами служби зайнятості</a:t>
            </a:r>
            <a:r>
              <a:rPr lang="uk-UA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Дніпропетровської області скористались понад 55,2 тис. облікованих та безробітних, з яких статус безробітного отримали майже 41,2 тис. осіб. 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96716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</TotalTime>
  <Words>401</Words>
  <Application>Microsoft Office PowerPoint</Application>
  <PresentationFormat>Екран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Остин</vt:lpstr>
      <vt:lpstr>Зайнятість населення</vt:lpstr>
      <vt:lpstr>Що таке зайнятість?</vt:lpstr>
      <vt:lpstr>Звернемося до закону</vt:lpstr>
      <vt:lpstr>Презентація PowerPoint</vt:lpstr>
      <vt:lpstr>Пояснення </vt:lpstr>
      <vt:lpstr>Пояснення </vt:lpstr>
      <vt:lpstr>Презентація PowerPoint</vt:lpstr>
      <vt:lpstr>За даними Державної статистики</vt:lpstr>
      <vt:lpstr>Презентація PowerPoint</vt:lpstr>
      <vt:lpstr>Заходи для покращення ситуації</vt:lpstr>
      <vt:lpstr>Статистика</vt:lpstr>
      <vt:lpstr>За сприянням Дніпропетровської обласної служби зайнятості у січні 2015 року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Зайнятість населення</dc:title>
  <dc:creator>User-home</dc:creator>
  <cp:lastModifiedBy>user</cp:lastModifiedBy>
  <cp:revision>16</cp:revision>
  <dcterms:created xsi:type="dcterms:W3CDTF">2015-03-16T18:31:51Z</dcterms:created>
  <dcterms:modified xsi:type="dcterms:W3CDTF">2015-04-28T08:33:25Z</dcterms:modified>
</cp:coreProperties>
</file>