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1B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іліні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 dirty="0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F%D0%B5%D1%80%D0%B5%D0%BA%D0%BB%D0%B0%D0%B4" TargetMode="External"/><Relationship Id="rId2" Type="http://schemas.openxmlformats.org/officeDocument/2006/relationships/hyperlink" Target="http://ua-referat.com/%D0%94%D0%B6%D0%B5%D1%80%D0%B5%D0%BB%D0%B0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F%D0%B3%D0%BE%D0%B4%D0%B8" TargetMode="External"/><Relationship Id="rId2" Type="http://schemas.openxmlformats.org/officeDocument/2006/relationships/hyperlink" Target="http://ua-referat.com/%D0%9F%D0%B0%D1%81%D1%82%D1%83%D1%8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D%D0%B0%D1%81%D1%96%D0%BD%D0%BD%D1%8F" TargetMode="External"/><Relationship Id="rId5" Type="http://schemas.openxmlformats.org/officeDocument/2006/relationships/hyperlink" Target="http://ua-referat.com/%D0%A0%D0%BE%D0%B7%D0%BF%D0%BE%D0%B2%D1%96%D0%B4%D1%96" TargetMode="External"/><Relationship Id="rId4" Type="http://schemas.openxmlformats.org/officeDocument/2006/relationships/hyperlink" Target="http://ua-referat.com/%D0%92%D0%B8%D0%BF%D0%B0%D0%B4%D0%BE%D0%B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6768752" cy="2500900"/>
          </a:xfrm>
        </p:spPr>
        <p:txBody>
          <a:bodyPr>
            <a:normAutofit/>
          </a:bodyPr>
          <a:lstStyle/>
          <a:p>
            <a:pPr algn="ctr"/>
            <a:r>
              <a:rPr lang="uk-UA" sz="4400" b="0" i="1" u="sng" cap="none" dirty="0" smtClean="0">
                <a:ln w="18415" cmpd="sng">
                  <a:solidFill>
                    <a:srgbClr val="361B00"/>
                  </a:solidFill>
                  <a:prstDash val="solid"/>
                </a:ln>
                <a:solidFill>
                  <a:srgbClr val="361B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Презентація</a:t>
            </a:r>
            <a:r>
              <a:rPr lang="uk-UA" sz="4400" b="0" i="1" cap="none" dirty="0">
                <a:ln w="18415" cmpd="sng">
                  <a:solidFill>
                    <a:srgbClr val="361B00"/>
                  </a:solidFill>
                  <a:prstDash val="solid"/>
                </a:ln>
                <a:solidFill>
                  <a:srgbClr val="361B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uk-UA" sz="4400" b="0" i="1" cap="none" dirty="0">
                <a:ln w="18415" cmpd="sng">
                  <a:solidFill>
                    <a:srgbClr val="361B00"/>
                  </a:solidFill>
                  <a:prstDash val="solid"/>
                </a:ln>
                <a:solidFill>
                  <a:srgbClr val="361B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</a:br>
            <a:r>
              <a:rPr lang="uk-UA" sz="4400" b="0" i="1" cap="none" dirty="0" smtClean="0">
                <a:ln w="18415" cmpd="sng">
                  <a:solidFill>
                    <a:srgbClr val="361B00"/>
                  </a:solidFill>
                  <a:prstDash val="solid"/>
                </a:ln>
                <a:solidFill>
                  <a:srgbClr val="361B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 Кава, її склад та властивості</a:t>
            </a:r>
            <a:endParaRPr lang="uk-UA" sz="4400" b="0" i="1" cap="none" dirty="0">
              <a:ln w="18415" cmpd="sng">
                <a:solidFill>
                  <a:srgbClr val="361B00"/>
                </a:solidFill>
                <a:prstDash val="solid"/>
              </a:ln>
              <a:solidFill>
                <a:srgbClr val="361B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" name="Picture 9" descr="coffe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95992" y="3429000"/>
            <a:ext cx="3740150" cy="2492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908720"/>
            <a:ext cx="7668853" cy="2717494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Дякую за увагу! </a:t>
            </a:r>
            <a:endParaRPr lang="uk-UA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" name="Picture 8" descr="Coffee%20Love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279407" y="3212976"/>
            <a:ext cx="2565401" cy="24860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380" y="0"/>
            <a:ext cx="468052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Сьогодні кава для багатьох людей стала повсякденним напоєм, без якого людина не може почувати себе бадьорою протягом дня. Цей тонізуючий і збуджуючий напій люблять і п'ють люди різного віку, при тому хтось обмежується чашкою кави під час сніданку, а для інших цей напій перетворився на пристрасть. </a:t>
            </a:r>
          </a:p>
          <a:p>
            <a:pPr>
              <a:buNone/>
            </a:pPr>
            <a:r>
              <a:rPr lang="ru-RU" dirty="0" smtClean="0"/>
              <a:t>      Фахівці </a:t>
            </a:r>
            <a:r>
              <a:rPr lang="ru-RU" dirty="0"/>
              <a:t>до цих пір не прийшли до єдиної думки з приводу походження слова "кава". За одними </a:t>
            </a:r>
            <a:r>
              <a:rPr lang="ru-RU" dirty="0">
                <a:hlinkClick r:id="rId2" tooltip="Джерела."/>
              </a:rPr>
              <a:t>джерелами</a:t>
            </a:r>
            <a:r>
              <a:rPr lang="ru-RU" dirty="0"/>
              <a:t>, воно утворилося від арабського "кауе", що в </a:t>
            </a:r>
            <a:r>
              <a:rPr lang="ru-RU" dirty="0">
                <a:hlinkClick r:id="rId3" tooltip="Переклад"/>
              </a:rPr>
              <a:t>перекладі</a:t>
            </a:r>
            <a:r>
              <a:rPr lang="ru-RU" dirty="0"/>
              <a:t> означає "сила, енергія", за інших - його поява пов'язана з назвою південно-західної ефіопської провінції - Каффа, де вперше стали вживати зерна цього дерева. Там і зараз зустрічаються чагарники дикорослої кави.</a:t>
            </a:r>
            <a:endParaRPr lang="uk-UA" dirty="0"/>
          </a:p>
        </p:txBody>
      </p:sp>
      <p:pic>
        <p:nvPicPr>
          <p:cNvPr id="6" name="Рисунок 5" descr="кав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2152" y="116632"/>
            <a:ext cx="3636404" cy="66247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9808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Хімічний склад сирої кави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5256584" cy="428628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У складі сухих речовин кави :</a:t>
            </a:r>
          </a:p>
          <a:p>
            <a:r>
              <a:rPr lang="uk-UA" dirty="0" smtClean="0"/>
              <a:t>32—36% припадає на екстрактивні речовини, </a:t>
            </a:r>
          </a:p>
          <a:p>
            <a:r>
              <a:rPr lang="uk-UA" dirty="0" smtClean="0"/>
              <a:t>0,7—2,5% — на кофеїн, </a:t>
            </a:r>
          </a:p>
          <a:p>
            <a:r>
              <a:rPr lang="uk-UA" dirty="0" smtClean="0"/>
              <a:t>3,5—7,7% — дубильні речовини,</a:t>
            </a:r>
          </a:p>
          <a:p>
            <a:r>
              <a:rPr lang="uk-UA" dirty="0" smtClean="0"/>
              <a:t> 9—19,2% — білки,</a:t>
            </a:r>
          </a:p>
          <a:p>
            <a:r>
              <a:rPr lang="uk-UA" dirty="0" smtClean="0"/>
              <a:t> 9,4—18% — жири, </a:t>
            </a:r>
          </a:p>
          <a:p>
            <a:r>
              <a:rPr lang="uk-UA" dirty="0" smtClean="0"/>
              <a:t>4,2—11,8% — сахарозу, </a:t>
            </a:r>
          </a:p>
          <a:p>
            <a:r>
              <a:rPr lang="uk-UA" dirty="0" smtClean="0"/>
              <a:t>5,5—10,9% — хлорогенову кислоту.</a:t>
            </a:r>
            <a:endParaRPr lang="uk-UA" dirty="0"/>
          </a:p>
        </p:txBody>
      </p:sp>
      <p:pic>
        <p:nvPicPr>
          <p:cNvPr id="5" name="Рисунок 4" descr="cafe_do_brazi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112" y="1628800"/>
            <a:ext cx="3209306" cy="30087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7416824" cy="443257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uk-UA" dirty="0" smtClean="0"/>
              <a:t>    Н</a:t>
            </a:r>
            <a:r>
              <a:rPr lang="en-US" dirty="0" smtClean="0"/>
              <a:t>a</a:t>
            </a:r>
            <a:r>
              <a:rPr lang="uk-UA" dirty="0" smtClean="0"/>
              <a:t>йважливішою біологічно активною речовиною кави є алкалоїд кофеїн, кількість якого, в залежності від сортів, становить від 0,5 до 2,8 %. Найбільше кофеїну є в сорті "робуста" із Гвінеї. В свіжих кавових зернах, крім кофеїну, міститься близько 11% жирів, до 8 % цукрів, до 13 % білку, а також клітковина, мінеральні речовини та органічні кислоти. При обсмажуванні зерен кави до темно-коричневого кольору виділяється ефірна олія або так званий кафіол, який надає напоям специфічного запаху і смаку.</a:t>
            </a: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321459"/>
            <a:ext cx="4427984" cy="44291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Дія кави на організм людини пов'язана із вмістом у ній кофеїну. Кофеїн сприяє рефлекторній збудливості, підсилює діяльність серця та органів дихання, підвищує артеріальний тиск, розширює судини головного мозку, а також стимулює функцію нирок і печінки.</a:t>
            </a:r>
            <a:endParaRPr lang="uk-UA" dirty="0"/>
          </a:p>
        </p:txBody>
      </p:sp>
      <p:pic>
        <p:nvPicPr>
          <p:cNvPr id="4" name="Рисунок 3" descr="кава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373205"/>
            <a:ext cx="3428992" cy="43576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-99392"/>
            <a:ext cx="7498080" cy="1143000"/>
          </a:xfrm>
        </p:spPr>
        <p:txBody>
          <a:bodyPr/>
          <a:lstStyle/>
          <a:p>
            <a:r>
              <a:rPr lang="uk-UA" dirty="0" smtClean="0"/>
              <a:t>Переваги та недоліки</a:t>
            </a:r>
            <a:r>
              <a:rPr lang="en-US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79064" y="1137519"/>
            <a:ext cx="4788024" cy="4968552"/>
          </a:xfrm>
        </p:spPr>
        <p:txBody>
          <a:bodyPr>
            <a:normAutofit/>
          </a:bodyPr>
          <a:lstStyle/>
          <a:p>
            <a:r>
              <a:rPr lang="ru-RU" dirty="0" smtClean="0"/>
              <a:t>М'який стимулятор, який може поліпшити мозкову активність</a:t>
            </a:r>
            <a:r>
              <a:rPr lang="en-US" dirty="0" smtClean="0"/>
              <a:t>;</a:t>
            </a:r>
            <a:r>
              <a:rPr lang="ru-RU" dirty="0" smtClean="0"/>
              <a:t>  </a:t>
            </a:r>
          </a:p>
          <a:p>
            <a:r>
              <a:rPr lang="ru-RU" dirty="0" smtClean="0"/>
              <a:t>Запобігає утворенню ракових пухлин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Збуджуючий засіб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Дозволяє не засинати, коли це необхідно.</a:t>
            </a:r>
            <a:endParaRPr lang="uk-UA" dirty="0"/>
          </a:p>
        </p:txBody>
      </p:sp>
      <p:pic>
        <p:nvPicPr>
          <p:cNvPr id="4" name="Picture 4" descr="coffe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576" y="3284984"/>
            <a:ext cx="3427914" cy="22977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7" descr="P11309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944" y="910640"/>
            <a:ext cx="3071802" cy="20716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60648"/>
            <a:ext cx="7509520" cy="505461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Викликає безсоння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 Надмірне захоплення кавою підвищує ризик серцевих захворювань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Може підвищити рівень холестерину в крові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Може викликати мігрень у людей з підвищеною чутливістю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ru-RU" dirty="0" smtClean="0"/>
              <a:t>Прискорює втрату мінеральних </a:t>
            </a:r>
          </a:p>
          <a:p>
            <a:pPr marL="82296" indent="0">
              <a:buNone/>
            </a:pPr>
            <a:r>
              <a:rPr lang="ru-RU" dirty="0" smtClean="0"/>
              <a:t>речовин кісткової </a:t>
            </a:r>
          </a:p>
          <a:p>
            <a:pPr marL="82296" indent="0">
              <a:buNone/>
            </a:pPr>
            <a:r>
              <a:rPr lang="ru-RU" dirty="0" smtClean="0"/>
              <a:t>тканини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Виникає звикання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Picture 4" descr="coffee_beans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50440" y="3789040"/>
            <a:ext cx="3357554" cy="26431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352"/>
            <a:ext cx="76328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 каву було складено немало легенд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-30480" y="620688"/>
            <a:ext cx="9036496" cy="61926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1450" dirty="0" smtClean="0"/>
              <a:t>Одна </a:t>
            </a:r>
            <a:r>
              <a:rPr lang="uk-UA" sz="1450" dirty="0"/>
              <a:t>з них свідчить, що першим на дерева з червоними ягодами звернув увагу ефіопський </a:t>
            </a:r>
            <a:r>
              <a:rPr lang="uk-UA" sz="1450" dirty="0">
                <a:hlinkClick r:id="rId2" tooltip="Пастух"/>
              </a:rPr>
              <a:t>пастух</a:t>
            </a:r>
            <a:r>
              <a:rPr lang="uk-UA" sz="1450" dirty="0"/>
              <a:t> Калдім. Він відмітив, що його кози, з'ївши їх плоди, стають незвичайно бадьорими. </a:t>
            </a:r>
            <a:r>
              <a:rPr lang="uk-UA" sz="1450" dirty="0">
                <a:hlinkClick r:id="rId2" tooltip="Пастух"/>
              </a:rPr>
              <a:t>Пастух</a:t>
            </a:r>
            <a:r>
              <a:rPr lang="uk-UA" sz="1450" dirty="0"/>
              <a:t>, вирішивши пізнати цей магічний ефект експериментальним шляхом, зібрав</a:t>
            </a:r>
            <a:r>
              <a:rPr lang="uk-UA" sz="1450" dirty="0">
                <a:hlinkClick r:id="rId3" tooltip="Ягоди"/>
              </a:rPr>
              <a:t>ягоди</a:t>
            </a:r>
            <a:r>
              <a:rPr lang="uk-UA" sz="1450" dirty="0"/>
              <a:t> і замочив їх у воді. На смак напій виявився огидним.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uk-UA" sz="1400" dirty="0"/>
              <a:t>Роздосадуваний Калдім кинув вітки з ягодами в багаття, і через деякий час відчув незвичайний, </a:t>
            </a:r>
            <a:r>
              <a:rPr lang="uk-UA" sz="1450" dirty="0"/>
              <a:t>дурманний аромат. Пастух розворушив багаття і зібрав тліючі зерна, потім знову залив їх водою і залишив настоюватися. Спробувавши напій, що через деякий час вийшов, він, до свого здивування, виявив, що смак його став гірким і терпким, але досить приємним, а незабаром відчув незвичайну бадьорість, що зберігалася протягом доби.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uk-UA" sz="1450" dirty="0"/>
              <a:t>Калдім розповів про цей незвичайний </a:t>
            </a:r>
            <a:r>
              <a:rPr lang="uk-UA" sz="1450" dirty="0">
                <a:hlinkClick r:id="rId4" tooltip="Випадок"/>
              </a:rPr>
              <a:t>випадок</a:t>
            </a:r>
            <a:r>
              <a:rPr lang="uk-UA" sz="1450" dirty="0"/>
              <a:t> настоятелеві монастиря. Той зацікавився </a:t>
            </a:r>
            <a:r>
              <a:rPr lang="uk-UA" sz="1450" dirty="0">
                <a:hlinkClick r:id="rId5" tooltip="Розповіді"/>
              </a:rPr>
              <a:t>розповіддю</a:t>
            </a:r>
            <a:r>
              <a:rPr lang="uk-UA" sz="1450" dirty="0"/>
              <a:t> </a:t>
            </a:r>
            <a:r>
              <a:rPr lang="uk-UA" sz="1450" dirty="0">
                <a:hlinkClick r:id="rId2" tooltip="Пастух"/>
              </a:rPr>
              <a:t>пастуха</a:t>
            </a:r>
            <a:r>
              <a:rPr lang="uk-UA" sz="1450" dirty="0"/>
              <a:t> і вирішив випробувати дію напою на собі. Перед нічною службою він попросив одного з послушників обсмажити зерна в печі, подрібнити, а потім залити киплячою водою і настояти якийсь час. Потім випив напій, що вийшов. Ефект виявився дивовижним: він відчував себе бадьорим всю ніч і наступний день. Настоятель був настільки вражений дією напою, що повелів всім ченцям пити цей відвар, щоб ті не засипали під час нічних молебнів.</a:t>
            </a:r>
          </a:p>
          <a:p>
            <a:pPr>
              <a:spcBef>
                <a:spcPts val="0"/>
              </a:spcBef>
            </a:pPr>
            <a:r>
              <a:rPr lang="uk-UA" sz="1450" dirty="0"/>
              <a:t>Існує ще одна, не менш цікава ефіопська легенда, згідно якої першим властивості кавового дерева відкрив Шейх Омар, відомий як один з найталановитіших лікарів свого часу. Йому вдавалося виліковувати навіть хворих, яких інші лікарі оголошували безнадійними.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uk-UA" sz="1450" dirty="0"/>
              <a:t>Одного разу, бродивши по горбах, Шейх Омар звернув увагу на невелике деревце із запашними квітами. Цілитель захотів досліджувати властивості цієї рослини. Він приготував відвар тільки з </a:t>
            </a:r>
            <a:r>
              <a:rPr lang="uk-UA" sz="1450" dirty="0">
                <a:hlinkClick r:id="rId6" tooltip="Насіння"/>
              </a:rPr>
              <a:t>насіння</a:t>
            </a:r>
            <a:r>
              <a:rPr lang="uk-UA" sz="1450" dirty="0"/>
              <a:t> кавового дерева і приймав його протягом декількох днів.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uk-UA" sz="1450" dirty="0"/>
              <a:t>Незабаром він відмітив, що у нього підвищилася працездатність і покращився настрій. Потім він вирішив додавати настій кавових зерен в цілющі настоянки, що допомагають від головних болів і нетравлення шлунку і відмітив, що їх ефективність помітно підвищилася. Довгий час цілитель нікому не розкривав секрет кавового дерева, і лише перед смертю передав його своєму синові</a:t>
            </a:r>
            <a:r>
              <a:rPr lang="uk-UA" sz="1450" dirty="0" smtClean="0"/>
              <a:t>.</a:t>
            </a:r>
            <a:endParaRPr lang="uk-UA" sz="1450" dirty="0"/>
          </a:p>
        </p:txBody>
      </p:sp>
    </p:spTree>
    <p:extLst>
      <p:ext uri="{BB962C8B-B14F-4D97-AF65-F5344CB8AC3E}">
        <p14:creationId xmlns:p14="http://schemas.microsoft.com/office/powerpoint/2010/main" val="171072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71480"/>
            <a:ext cx="7004894" cy="412434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Однак слід пам’ятати, що на кожну людину кава може впливати по-різному. Тому потрібно знати свою допустиму норму вживання цього напою.</a:t>
            </a:r>
            <a:endParaRPr lang="uk-UA" dirty="0"/>
          </a:p>
        </p:txBody>
      </p:sp>
      <p:pic>
        <p:nvPicPr>
          <p:cNvPr id="4" name="Picture 17" descr="rarticlesummaryicon_610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7864" y="2852936"/>
            <a:ext cx="3121028" cy="33234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ічна">
  <a:themeElements>
    <a:clrScheme name="Технічна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ічна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ічн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359</TotalTime>
  <Words>278</Words>
  <Application>Microsoft Office PowerPoint</Application>
  <PresentationFormat>Екран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Технічна</vt:lpstr>
      <vt:lpstr>Презентація  Кава, її склад та властивості</vt:lpstr>
      <vt:lpstr>Презентація PowerPoint</vt:lpstr>
      <vt:lpstr>Хімічний склад сирої кави</vt:lpstr>
      <vt:lpstr>Презентація PowerPoint</vt:lpstr>
      <vt:lpstr>Презентація PowerPoint</vt:lpstr>
      <vt:lpstr>Переваги та недоліки:</vt:lpstr>
      <vt:lpstr>Презентація PowerPoint</vt:lpstr>
      <vt:lpstr>Про каву було складено немало легенд.</vt:lpstr>
      <vt:lpstr>Презентація PowerPoint</vt:lpstr>
      <vt:lpstr>                Дякую за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Юрко</dc:creator>
  <cp:lastModifiedBy>PreM</cp:lastModifiedBy>
  <cp:revision>37</cp:revision>
  <dcterms:created xsi:type="dcterms:W3CDTF">2013-04-14T08:30:07Z</dcterms:created>
  <dcterms:modified xsi:type="dcterms:W3CDTF">2014-11-13T14:21:05Z</dcterms:modified>
</cp:coreProperties>
</file>