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60" r:id="rId5"/>
    <p:sldId id="278" r:id="rId6"/>
    <p:sldId id="261" r:id="rId7"/>
    <p:sldId id="262" r:id="rId8"/>
    <p:sldId id="275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CEE0AAF-3646-4C80-8FCB-1B8815D88A2D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B5AA77D-710C-4ADC-BB11-BED0AB50881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918648" cy="3168352"/>
          </a:xfrm>
        </p:spPr>
        <p:txBody>
          <a:bodyPr>
            <a:noAutofit/>
          </a:bodyPr>
          <a:lstStyle/>
          <a:p>
            <a:r>
              <a:rPr lang="uk-UA" sz="7200" dirty="0" smtClean="0"/>
              <a:t>Незвичайні винаходи людства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61048"/>
            <a:ext cx="4680520" cy="1545208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9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688288" cy="43441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517232"/>
            <a:ext cx="7543800" cy="914400"/>
          </a:xfrm>
        </p:spPr>
        <p:txBody>
          <a:bodyPr/>
          <a:lstStyle/>
          <a:p>
            <a:r>
              <a:rPr lang="uk-UA" dirty="0" smtClean="0"/>
              <a:t>Яхта-острів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68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640960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У це важко повірити, але патент на винахід гачка для одягу був отриманий деяким О.А. Нортом тільки в 1869 році. На що до цього люди вішали свої речі – не ясно. І тільки в 1903 році Альберт Паркхаус, що працював на дротовому заводі, у відповідь на постійні скарги робітників, що їм не вистачає гачків для своїх пальт, винайшов вішалку-плечики.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З дроту він зробив два овалу, що знаходяться один напроти одного на деякій відстані, а їх кінці з’єднав в гак. У 1932 році ці овали з’єднали картоном, щоб мокрий одяг не провисала і не м’ялася.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А три роки потому була винайдена вішалка з нижньою планкою, яка і стала прообразом для всіх сучасних вішалок.</a:t>
            </a:r>
            <a:endParaRPr lang="ru-RU" noProof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661248"/>
            <a:ext cx="7543800" cy="914400"/>
          </a:xfrm>
        </p:spPr>
        <p:txBody>
          <a:bodyPr/>
          <a:lstStyle/>
          <a:p>
            <a:r>
              <a:rPr lang="ru-RU" dirty="0" err="1">
                <a:effectLst/>
              </a:rPr>
              <a:t>Вішалка</a:t>
            </a:r>
            <a:r>
              <a:rPr lang="ru-RU" dirty="0">
                <a:effectLst/>
              </a:rPr>
              <a:t>-плечики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5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110808" cy="61108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60432" y="5373216"/>
            <a:ext cx="288032" cy="11521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6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8784976" cy="554461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noProof="1" smtClean="0">
                <a:effectLst/>
              </a:rPr>
              <a:t>В 18 столітті з'явилися своєрідні холодильники, які ставили на столи. Вони являли собою ємності з порцеляни й фаянсу наповнені пляшками з вином, поверх яких укладався лід. Прототип кухонного холодильника вперше з'явився на початку 19-го століття. Його виготовив перевізник масла Томас Мур. Сама ємність для масла була виготовлена з тонких листів сталі і загорнута шкурами кролика. Все це входило в бадью, зроблену з кедра і засиналося льодом. Свій винахід Томас назвав рефрижератором.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У середні століття повсюдно стали використовувати домашні льодовики. Вони були схожі на звичайні кухонні шафи.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В середині 19 століття в Америці був продемонстрований апарат, який виробляв штучний лід. Винахідником його був Лікар Джон Горі. В апараті використовується технологія компресійного циклу. Ця технологія і донині використовується в сучасних холодильниках.</a:t>
            </a: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Сучасні пристрої нехай і сильно відрізняються від перших холодильних камер, але «задача» у них одна - охолодити.</a:t>
            </a:r>
            <a:endParaRPr lang="ru-RU" noProof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805264"/>
            <a:ext cx="7543800" cy="914400"/>
          </a:xfrm>
        </p:spPr>
        <p:txBody>
          <a:bodyPr/>
          <a:lstStyle/>
          <a:p>
            <a:r>
              <a:rPr lang="uk-UA" dirty="0" smtClean="0"/>
              <a:t>Холодильник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6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933056"/>
            <a:ext cx="2912185" cy="2480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672408" cy="2466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86" y="404664"/>
            <a:ext cx="2412056" cy="3220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1" y="3107044"/>
            <a:ext cx="492178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56886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dirty="0" err="1">
                <a:effectLst/>
              </a:rPr>
              <a:t>Торговець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Сільван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Голдман</a:t>
            </a:r>
            <a:r>
              <a:rPr lang="ru-RU" sz="2400" dirty="0">
                <a:effectLst/>
              </a:rPr>
              <a:t> (</a:t>
            </a:r>
            <a:r>
              <a:rPr lang="en-US" sz="2400" dirty="0">
                <a:effectLst/>
              </a:rPr>
              <a:t>Sylvan Goldman) </a:t>
            </a:r>
            <a:r>
              <a:rPr lang="ru-RU" sz="2400" dirty="0" err="1">
                <a:effectLst/>
              </a:rPr>
              <a:t>винайшов</a:t>
            </a:r>
            <a:r>
              <a:rPr lang="ru-RU" sz="2400" dirty="0">
                <a:effectLst/>
              </a:rPr>
              <a:t> перший </a:t>
            </a:r>
            <a:r>
              <a:rPr lang="ru-RU" sz="2400" dirty="0" err="1">
                <a:effectLst/>
              </a:rPr>
              <a:t>візок</a:t>
            </a:r>
            <a:r>
              <a:rPr lang="ru-RU" sz="2400" dirty="0">
                <a:effectLst/>
              </a:rPr>
              <a:t> для покупок у 1936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Голдман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власником</a:t>
            </a:r>
            <a:r>
              <a:rPr lang="ru-RU" sz="2400" dirty="0">
                <a:effectLst/>
              </a:rPr>
              <a:t> великого </a:t>
            </a:r>
            <a:r>
              <a:rPr lang="ru-RU" sz="2400" dirty="0" err="1">
                <a:effectLst/>
              </a:rPr>
              <a:t>продовольчого</a:t>
            </a:r>
            <a:r>
              <a:rPr lang="ru-RU" sz="2400" dirty="0">
                <a:effectLst/>
              </a:rPr>
              <a:t> магазину у </a:t>
            </a:r>
            <a:r>
              <a:rPr lang="ru-RU" sz="2400" dirty="0" err="1">
                <a:effectLst/>
              </a:rPr>
              <a:t>місті</a:t>
            </a:r>
            <a:r>
              <a:rPr lang="ru-RU" sz="2400" dirty="0">
                <a:effectLst/>
              </a:rPr>
              <a:t> Оклахома-</a:t>
            </a:r>
            <a:r>
              <a:rPr lang="ru-RU" sz="2400" dirty="0" err="1">
                <a:effectLst/>
              </a:rPr>
              <a:t>Сіті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помітив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покупці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відмовляються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купувати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деякі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товари</a:t>
            </a:r>
            <a:r>
              <a:rPr lang="ru-RU" sz="2400" dirty="0">
                <a:effectLst/>
              </a:rPr>
              <a:t>, тому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важко</a:t>
            </a:r>
            <a:r>
              <a:rPr lang="ru-RU" sz="2400" dirty="0">
                <a:effectLst/>
              </a:rPr>
              <a:t> нести. </a:t>
            </a:r>
            <a:r>
              <a:rPr lang="ru-RU" sz="2400" dirty="0" err="1">
                <a:effectLst/>
              </a:rPr>
              <a:t>Відкриття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випадковим</a:t>
            </a:r>
            <a:r>
              <a:rPr lang="ru-RU" sz="2400" dirty="0">
                <a:effectLst/>
              </a:rPr>
              <a:t>: </a:t>
            </a:r>
            <a:r>
              <a:rPr lang="ru-RU" sz="2400" dirty="0" err="1">
                <a:effectLst/>
              </a:rPr>
              <a:t>Голдман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звернув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увагу</a:t>
            </a:r>
            <a:r>
              <a:rPr lang="ru-RU" sz="2400" dirty="0">
                <a:effectLst/>
              </a:rPr>
              <a:t>, як одна </a:t>
            </a:r>
            <a:r>
              <a:rPr lang="ru-RU" sz="2400" dirty="0" err="1">
                <a:effectLst/>
              </a:rPr>
              <a:t>покупниця</a:t>
            </a:r>
            <a:r>
              <a:rPr lang="ru-RU" sz="2400" dirty="0">
                <a:effectLst/>
              </a:rPr>
              <a:t> поставила </a:t>
            </a:r>
            <a:r>
              <a:rPr lang="ru-RU" sz="2400" dirty="0" err="1">
                <a:effectLst/>
              </a:rPr>
              <a:t>важку</a:t>
            </a:r>
            <a:r>
              <a:rPr lang="ru-RU" sz="2400" dirty="0">
                <a:effectLst/>
              </a:rPr>
              <a:t> сумку на </a:t>
            </a:r>
            <a:r>
              <a:rPr lang="ru-RU" sz="2400" dirty="0" err="1">
                <a:effectLst/>
              </a:rPr>
              <a:t>іграшкову</a:t>
            </a:r>
            <a:r>
              <a:rPr lang="ru-RU" sz="2400" dirty="0">
                <a:effectLst/>
              </a:rPr>
              <a:t> машину, яку </a:t>
            </a:r>
            <a:r>
              <a:rPr lang="ru-RU" sz="2400" dirty="0" err="1">
                <a:effectLst/>
              </a:rPr>
              <a:t>її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син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котив</a:t>
            </a:r>
            <a:r>
              <a:rPr lang="ru-RU" sz="2400" dirty="0">
                <a:effectLst/>
              </a:rPr>
              <a:t> на </a:t>
            </a:r>
            <a:r>
              <a:rPr lang="ru-RU" sz="2400" dirty="0" err="1">
                <a:effectLst/>
              </a:rPr>
              <a:t>мотузочці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Торговець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спершу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прилаштував</a:t>
            </a:r>
            <a:r>
              <a:rPr lang="ru-RU" sz="2400" dirty="0">
                <a:effectLst/>
              </a:rPr>
              <a:t> до </a:t>
            </a:r>
            <a:r>
              <a:rPr lang="ru-RU" sz="2400" dirty="0" err="1">
                <a:effectLst/>
              </a:rPr>
              <a:t>звичайного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кошика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невеликі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коліщата</a:t>
            </a:r>
            <a:r>
              <a:rPr lang="ru-RU" sz="2400" dirty="0">
                <a:effectLst/>
              </a:rPr>
              <a:t>, а </a:t>
            </a:r>
            <a:r>
              <a:rPr lang="ru-RU" sz="2400" dirty="0" err="1">
                <a:effectLst/>
              </a:rPr>
              <a:t>потім</a:t>
            </a:r>
            <a:r>
              <a:rPr lang="ru-RU" sz="2400" dirty="0">
                <a:effectLst/>
              </a:rPr>
              <a:t> залучив на </a:t>
            </a:r>
            <a:r>
              <a:rPr lang="ru-RU" sz="2400" dirty="0" err="1">
                <a:effectLst/>
              </a:rPr>
              <a:t>допомогу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механіків</a:t>
            </a:r>
            <a:r>
              <a:rPr lang="ru-RU" sz="2400" dirty="0">
                <a:effectLst/>
              </a:rPr>
              <a:t> і створив прототип </a:t>
            </a:r>
            <a:r>
              <a:rPr lang="ru-RU" sz="2400" dirty="0" err="1">
                <a:effectLst/>
              </a:rPr>
              <a:t>сучасного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візка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Масовий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випуск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цього</a:t>
            </a:r>
            <a:r>
              <a:rPr lang="ru-RU" sz="2400" dirty="0">
                <a:effectLst/>
              </a:rPr>
              <a:t> пристрою </a:t>
            </a:r>
            <a:r>
              <a:rPr lang="ru-RU" sz="2400" dirty="0" err="1">
                <a:effectLst/>
              </a:rPr>
              <a:t>був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розпочатий</a:t>
            </a:r>
            <a:r>
              <a:rPr lang="ru-RU" sz="2400" dirty="0">
                <a:effectLst/>
              </a:rPr>
              <a:t> у 1947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Винахід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візка</a:t>
            </a:r>
            <a:r>
              <a:rPr lang="ru-RU" sz="2400" dirty="0">
                <a:effectLst/>
              </a:rPr>
              <a:t> дозволив </a:t>
            </a:r>
            <a:r>
              <a:rPr lang="ru-RU" sz="2400" dirty="0" err="1">
                <a:effectLst/>
              </a:rPr>
              <a:t>створити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новий</a:t>
            </a:r>
            <a:r>
              <a:rPr lang="ru-RU" sz="2400" dirty="0">
                <a:effectLst/>
              </a:rPr>
              <a:t> вид магазину – супермаркет.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6185" y="5749637"/>
            <a:ext cx="7543800" cy="914400"/>
          </a:xfrm>
        </p:spPr>
        <p:txBody>
          <a:bodyPr/>
          <a:lstStyle/>
          <a:p>
            <a:r>
              <a:rPr lang="ru-RU" dirty="0" err="1">
                <a:effectLst/>
              </a:rPr>
              <a:t>Візок</a:t>
            </a:r>
            <a:r>
              <a:rPr lang="ru-RU" dirty="0">
                <a:effectLst/>
              </a:rPr>
              <a:t> для супермаркету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5546231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568952" cy="576064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err="1">
                <a:effectLst/>
              </a:rPr>
              <a:t>Клейкі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папірці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з’явилися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невдалого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експерименту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посиленню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стійкості</a:t>
            </a:r>
            <a:r>
              <a:rPr lang="ru-RU" dirty="0">
                <a:effectLst/>
              </a:rPr>
              <a:t> клею. У 1968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співробітник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дослідницької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лабораторії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компанії</a:t>
            </a:r>
            <a:r>
              <a:rPr lang="ru-RU" dirty="0">
                <a:effectLst/>
              </a:rPr>
              <a:t> 3</a:t>
            </a:r>
            <a:r>
              <a:rPr lang="en-US" dirty="0">
                <a:effectLst/>
              </a:rPr>
              <a:t>M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поліпшити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клейкої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стрічки</a:t>
            </a:r>
            <a:r>
              <a:rPr lang="ru-RU" dirty="0">
                <a:effectLst/>
              </a:rPr>
              <a:t> (скотча).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одержав </a:t>
            </a:r>
            <a:r>
              <a:rPr lang="ru-RU" dirty="0" err="1">
                <a:effectLst/>
              </a:rPr>
              <a:t>щільний</a:t>
            </a:r>
            <a:r>
              <a:rPr lang="ru-RU" dirty="0">
                <a:effectLst/>
              </a:rPr>
              <a:t> клей,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вбирався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склеювані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поверхні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зовсім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підходив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 скотча. </a:t>
            </a:r>
            <a:r>
              <a:rPr lang="ru-RU" dirty="0" err="1">
                <a:effectLst/>
              </a:rPr>
              <a:t>Дослідник</a:t>
            </a:r>
            <a:r>
              <a:rPr lang="ru-RU" dirty="0">
                <a:effectLst/>
              </a:rPr>
              <a:t> не знав, </a:t>
            </a:r>
            <a:r>
              <a:rPr lang="ru-RU" dirty="0" err="1">
                <a:effectLst/>
              </a:rPr>
              <a:t>яким</a:t>
            </a:r>
            <a:r>
              <a:rPr lang="ru-RU" dirty="0">
                <a:effectLst/>
              </a:rPr>
              <a:t> чином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новий</a:t>
            </a:r>
            <a:r>
              <a:rPr lang="ru-RU" dirty="0">
                <a:effectLst/>
              </a:rPr>
              <a:t> сорт клею. </a:t>
            </a:r>
            <a:r>
              <a:rPr lang="ru-RU" dirty="0" err="1">
                <a:effectLst/>
              </a:rPr>
              <a:t>Чотири</a:t>
            </a:r>
            <a:r>
              <a:rPr lang="ru-RU" dirty="0">
                <a:effectLst/>
              </a:rPr>
              <a:t> роки потому,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колега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вільний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співав</a:t>
            </a:r>
            <a:r>
              <a:rPr lang="ru-RU" dirty="0">
                <a:effectLst/>
              </a:rPr>
              <a:t> у церковному </a:t>
            </a:r>
            <a:r>
              <a:rPr lang="ru-RU" dirty="0" err="1">
                <a:effectLst/>
              </a:rPr>
              <a:t>хорі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роздратований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закладки у </a:t>
            </a:r>
            <a:r>
              <a:rPr lang="ru-RU" dirty="0" err="1">
                <a:effectLst/>
              </a:rPr>
              <a:t>книзі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псалмів</a:t>
            </a:r>
            <a:r>
              <a:rPr lang="ru-RU" dirty="0">
                <a:effectLst/>
              </a:rPr>
              <a:t>, увесь час </a:t>
            </a:r>
            <a:r>
              <a:rPr lang="ru-RU" dirty="0" err="1">
                <a:effectLst/>
              </a:rPr>
              <a:t>випадали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Тоді</a:t>
            </a:r>
            <a:r>
              <a:rPr lang="ru-RU" dirty="0">
                <a:effectLst/>
              </a:rPr>
              <a:t> ж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згадав</a:t>
            </a:r>
            <a:r>
              <a:rPr lang="ru-RU" dirty="0">
                <a:effectLst/>
              </a:rPr>
              <a:t> про клей,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закріплювати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паперові</a:t>
            </a:r>
            <a:r>
              <a:rPr lang="ru-RU" dirty="0">
                <a:effectLst/>
              </a:rPr>
              <a:t> закладки, не </a:t>
            </a:r>
            <a:r>
              <a:rPr lang="ru-RU" dirty="0" err="1">
                <a:effectLst/>
              </a:rPr>
              <a:t>пошкоджуючи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сторінок</a:t>
            </a:r>
            <a:r>
              <a:rPr lang="ru-RU" dirty="0">
                <a:effectLst/>
              </a:rPr>
              <a:t> книги. У 1980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Post-it Notes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вперше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випущені</a:t>
            </a:r>
            <a:r>
              <a:rPr lang="ru-RU" dirty="0">
                <a:effectLst/>
              </a:rPr>
              <a:t> в продаж.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712968" cy="1000472"/>
          </a:xfrm>
        </p:spPr>
        <p:txBody>
          <a:bodyPr/>
          <a:lstStyle/>
          <a:p>
            <a:r>
              <a:rPr lang="ru-RU" dirty="0" err="1">
                <a:effectLst/>
              </a:rPr>
              <a:t>Клейкі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папірці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заміток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49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307264" cy="55446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3"/>
            <a:ext cx="8280920" cy="2016224"/>
          </a:xfrm>
        </p:spPr>
        <p:txBody>
          <a:bodyPr/>
          <a:lstStyle/>
          <a:p>
            <a:pPr marL="18288" indent="0">
              <a:buNone/>
            </a:pPr>
            <a:r>
              <a:rPr lang="ru-RU" dirty="0" err="1">
                <a:effectLst/>
              </a:rPr>
              <a:t>Точний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механізм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сигналізації</a:t>
            </a:r>
            <a:r>
              <a:rPr lang="ru-RU" dirty="0">
                <a:effectLst/>
              </a:rPr>
              <a:t> 1870-х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пристрій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вертикальним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важелем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ставили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двері</a:t>
            </a:r>
            <a:r>
              <a:rPr lang="ru-RU" dirty="0">
                <a:effectLst/>
              </a:rPr>
              <a:t>. І </a:t>
            </a:r>
            <a:r>
              <a:rPr lang="ru-RU" dirty="0" err="1">
                <a:effectLst/>
              </a:rPr>
              <a:t>якщо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зловмисник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спробував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увійти</a:t>
            </a:r>
            <a:r>
              <a:rPr lang="ru-RU" dirty="0">
                <a:effectLst/>
              </a:rPr>
              <a:t>, то </a:t>
            </a:r>
            <a:r>
              <a:rPr lang="ru-RU" dirty="0" err="1">
                <a:effectLst/>
              </a:rPr>
              <a:t>важіль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підскочив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видав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надзвичайно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потужний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дзвін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7543800" cy="914400"/>
          </a:xfrm>
        </p:spPr>
        <p:txBody>
          <a:bodyPr/>
          <a:lstStyle/>
          <a:p>
            <a:r>
              <a:rPr lang="ru-RU" dirty="0">
                <a:effectLst/>
              </a:rPr>
              <a:t>Перша </a:t>
            </a:r>
            <a:r>
              <a:rPr lang="ru-RU" dirty="0" err="1">
                <a:effectLst/>
              </a:rPr>
              <a:t>сигналізація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90074"/>
            <a:ext cx="6048672" cy="37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2062"/>
            <a:ext cx="6120680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496944" cy="1728192"/>
          </a:xfrm>
        </p:spPr>
        <p:txBody>
          <a:bodyPr/>
          <a:lstStyle/>
          <a:p>
            <a:r>
              <a:rPr lang="uk-UA" dirty="0" smtClean="0"/>
              <a:t>Безпровідна комп’ютерна миша-рукавичка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9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83264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dirty="0" err="1">
                <a:effectLst/>
              </a:rPr>
              <a:t>Перші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чіпси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були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зроблені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клієнтові</a:t>
            </a:r>
            <a:r>
              <a:rPr lang="ru-RU" sz="2400" dirty="0">
                <a:effectLst/>
              </a:rPr>
              <a:t> на зло.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сталося</a:t>
            </a:r>
            <a:r>
              <a:rPr lang="ru-RU" sz="2400" dirty="0">
                <a:effectLst/>
              </a:rPr>
              <a:t> в 1853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. У </a:t>
            </a:r>
            <a:r>
              <a:rPr lang="ru-RU" sz="2400" dirty="0" err="1">
                <a:effectLst/>
              </a:rPr>
              <a:t>місті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Саратога-Спрінгс</a:t>
            </a: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одному з </a:t>
            </a:r>
            <a:r>
              <a:rPr lang="ru-RU" sz="2400" dirty="0" err="1">
                <a:effectLst/>
              </a:rPr>
              <a:t>ресторанів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спроможний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клієнт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залізничний</a:t>
            </a:r>
            <a:r>
              <a:rPr lang="ru-RU" sz="2400" dirty="0">
                <a:effectLst/>
              </a:rPr>
              <a:t> магнат </a:t>
            </a:r>
            <a:r>
              <a:rPr lang="ru-RU" sz="2400" dirty="0" err="1">
                <a:effectLst/>
              </a:rPr>
              <a:t>Корнеліус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Вандербільт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відмовився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їсти</a:t>
            </a:r>
            <a:r>
              <a:rPr lang="ru-RU" sz="2400" dirty="0">
                <a:effectLst/>
              </a:rPr>
              <a:t> не </a:t>
            </a:r>
            <a:r>
              <a:rPr lang="ru-RU" sz="2400" dirty="0" err="1">
                <a:effectLst/>
              </a:rPr>
              <a:t>просмажену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товсто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нарізану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картоплю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Він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викликав</a:t>
            </a:r>
            <a:r>
              <a:rPr lang="ru-RU" sz="2400" dirty="0">
                <a:effectLst/>
              </a:rPr>
              <a:t> до себе </a:t>
            </a:r>
            <a:r>
              <a:rPr lang="ru-RU" sz="2400" dirty="0" err="1">
                <a:effectLst/>
              </a:rPr>
              <a:t>чорношкірого</a:t>
            </a:r>
            <a:r>
              <a:rPr lang="ru-RU" sz="2400" dirty="0">
                <a:effectLst/>
              </a:rPr>
              <a:t> шефа-кухаря Джорджа </a:t>
            </a:r>
            <a:r>
              <a:rPr lang="ru-RU" sz="2400" dirty="0" err="1">
                <a:effectLst/>
              </a:rPr>
              <a:t>Крама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публічно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присоромив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Крам</a:t>
            </a:r>
            <a:r>
              <a:rPr lang="ru-RU" sz="2400" dirty="0">
                <a:effectLst/>
              </a:rPr>
              <a:t> подав </a:t>
            </a:r>
            <a:r>
              <a:rPr lang="ru-RU" sz="2400" dirty="0" err="1">
                <a:effectLst/>
              </a:rPr>
              <a:t>зарозумілому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мільйонерові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найтонші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скибочки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картоплі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зажарені</a:t>
            </a:r>
            <a:r>
              <a:rPr lang="ru-RU" sz="2400" dirty="0">
                <a:effectLst/>
              </a:rPr>
              <a:t> до </a:t>
            </a:r>
            <a:r>
              <a:rPr lang="ru-RU" sz="2400" dirty="0" err="1">
                <a:effectLst/>
              </a:rPr>
              <a:t>хрускоту</a:t>
            </a:r>
            <a:r>
              <a:rPr lang="ru-RU" sz="2400" dirty="0">
                <a:effectLst/>
              </a:rPr>
              <a:t>. А </a:t>
            </a:r>
            <a:r>
              <a:rPr lang="ru-RU" sz="2400" dirty="0" err="1">
                <a:effectLst/>
              </a:rPr>
              <a:t>Вандербільту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це</a:t>
            </a:r>
            <a:r>
              <a:rPr lang="ru-RU" sz="2400" dirty="0">
                <a:effectLst/>
              </a:rPr>
              <a:t> блюдо </a:t>
            </a:r>
            <a:r>
              <a:rPr lang="ru-RU" sz="2400" dirty="0" err="1">
                <a:effectLst/>
              </a:rPr>
              <a:t>дуже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сподобалося</a:t>
            </a:r>
            <a:r>
              <a:rPr lang="ru-RU" sz="2400" dirty="0">
                <a:effectLst/>
              </a:rPr>
              <a:t>. У </a:t>
            </a:r>
            <a:r>
              <a:rPr lang="ru-RU" sz="2400" dirty="0" err="1">
                <a:effectLst/>
              </a:rPr>
              <a:t>результаті</a:t>
            </a:r>
            <a:r>
              <a:rPr lang="ru-RU" sz="2400" dirty="0">
                <a:effectLst/>
              </a:rPr>
              <a:t> в меню </a:t>
            </a:r>
            <a:r>
              <a:rPr lang="ru-RU" sz="2400" dirty="0" err="1">
                <a:effectLst/>
              </a:rPr>
              <a:t>з'явилися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саратогські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чіпси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Спочатку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чіпси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подавалися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виключно</a:t>
            </a:r>
            <a:r>
              <a:rPr lang="ru-RU" sz="2400" dirty="0">
                <a:effectLst/>
              </a:rPr>
              <a:t> в дорогих ресторанах. А в 1890 </a:t>
            </a:r>
            <a:r>
              <a:rPr lang="ru-RU" sz="2400" dirty="0" err="1">
                <a:effectLst/>
              </a:rPr>
              <a:t>році</a:t>
            </a:r>
            <a:r>
              <a:rPr lang="ru-RU" sz="2400" dirty="0">
                <a:effectLst/>
              </a:rPr>
              <a:t> вони «</a:t>
            </a:r>
            <a:r>
              <a:rPr lang="ru-RU" sz="2400" dirty="0" err="1">
                <a:effectLst/>
              </a:rPr>
              <a:t>вийшли</a:t>
            </a:r>
            <a:r>
              <a:rPr lang="ru-RU" sz="2400" dirty="0">
                <a:effectLst/>
              </a:rPr>
              <a:t>» на </a:t>
            </a:r>
            <a:r>
              <a:rPr lang="ru-RU" sz="2400" dirty="0" err="1">
                <a:effectLst/>
              </a:rPr>
              <a:t>вулицю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805264"/>
            <a:ext cx="7543800" cy="914400"/>
          </a:xfrm>
        </p:spPr>
        <p:txBody>
          <a:bodyPr/>
          <a:lstStyle/>
          <a:p>
            <a:r>
              <a:rPr lang="ru-RU" dirty="0" err="1">
                <a:effectLst/>
              </a:rPr>
              <a:t>Картопляні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чіпси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7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1"/>
            <a:ext cx="8064896" cy="566012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ru-RU" b="1" noProof="1" smtClean="0">
                <a:effectLst/>
              </a:rPr>
              <a:t/>
            </a:r>
            <a:br>
              <a:rPr lang="ru-RU" b="1" noProof="1" smtClean="0">
                <a:effectLst/>
              </a:rPr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По легенді, в 1942 доктор </a:t>
            </a:r>
            <a:r>
              <a:rPr lang="ru-RU" b="1" noProof="1" smtClean="0">
                <a:effectLst/>
              </a:rPr>
              <a:t>Гарі Кувер</a:t>
            </a:r>
            <a:r>
              <a:rPr lang="ru-RU" noProof="1" smtClean="0">
                <a:effectLst/>
              </a:rPr>
              <a:t> працював в компанії </a:t>
            </a:r>
            <a:r>
              <a:rPr lang="en-US" noProof="1" smtClean="0">
                <a:effectLst/>
              </a:rPr>
              <a:t>Eastman Kodak</a:t>
            </a:r>
            <a:r>
              <a:rPr lang="uk-UA" noProof="1" smtClean="0">
                <a:effectLst/>
              </a:rPr>
              <a:t>.</a:t>
            </a:r>
            <a:r>
              <a:rPr lang="ru-RU" noProof="1" smtClean="0">
                <a:effectLst/>
              </a:rPr>
              <a:t> Перед ним стояло завдання створити прозору пластмасу, яку можна було б використовувати для гарматного прицілу</a:t>
            </a:r>
            <a:r>
              <a:rPr lang="uk-UA" noProof="1" smtClean="0">
                <a:effectLst/>
              </a:rPr>
              <a:t>.</a:t>
            </a:r>
          </a:p>
          <a:p>
            <a:pPr marL="18288" indent="0">
              <a:buNone/>
            </a:pP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Спочатку </a:t>
            </a:r>
            <a:r>
              <a:rPr lang="ru-RU" b="1" noProof="1" smtClean="0">
                <a:effectLst/>
              </a:rPr>
              <a:t>Кувер</a:t>
            </a:r>
            <a:r>
              <a:rPr lang="ru-RU" noProof="1" smtClean="0">
                <a:effectLst/>
              </a:rPr>
              <a:t> хвилювався, оскільки отриманий матеріал - цианоакрилат - швидко тверднув, клеївся до чого попало, і лише псував лабораторне устаткування. Не подумавши про те, що він винайшов один із найбільш універсальних клеючих засобів всіх часів, </a:t>
            </a:r>
            <a:r>
              <a:rPr lang="ru-RU" b="1" noProof="1" smtClean="0">
                <a:effectLst/>
              </a:rPr>
              <a:t>Кувер</a:t>
            </a:r>
            <a:r>
              <a:rPr lang="ru-RU" noProof="1" smtClean="0">
                <a:effectLst/>
              </a:rPr>
              <a:t> з досадою позбавився від клейкої речовини і продовжував потіти над створенням прозорої пластмаси. </a:t>
            </a:r>
            <a:endParaRPr lang="ru-RU" noProof="1">
              <a:effectLst/>
            </a:endParaRPr>
          </a:p>
          <a:p>
            <a:pPr marL="18288" indent="0">
              <a:buNone/>
            </a:pP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І лише через роки, в 1958, він зрозумів, що його винахід може принести чималу користь людства. Тоді ж </a:t>
            </a:r>
            <a:r>
              <a:rPr lang="en-US" noProof="1" smtClean="0">
                <a:effectLst/>
              </a:rPr>
              <a:t>Kodak </a:t>
            </a:r>
            <a:r>
              <a:rPr lang="ru-RU" noProof="1" smtClean="0">
                <a:effectLst/>
              </a:rPr>
              <a:t>випустив клей з назвою </a:t>
            </a:r>
            <a:r>
              <a:rPr lang="en-US" noProof="1" smtClean="0">
                <a:effectLst/>
              </a:rPr>
              <a:t>Eastman 910.</a:t>
            </a:r>
            <a:r>
              <a:rPr lang="en-US" noProof="1" smtClean="0"/>
              <a:t/>
            </a:r>
            <a:br>
              <a:rPr lang="en-US" noProof="1" smtClean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/>
              <a:t/>
            </a:r>
            <a:br>
              <a:rPr lang="ru-RU" noProof="1" smtClean="0"/>
            </a:br>
            <a:r>
              <a:rPr lang="ru-RU" noProof="1" smtClean="0">
                <a:effectLst/>
              </a:rPr>
              <a:t>В результаті на світі появився продукт під назвою "</a:t>
            </a:r>
            <a:r>
              <a:rPr lang="en-US" noProof="1" smtClean="0">
                <a:effectLst/>
              </a:rPr>
              <a:t>Krazy Glue". </a:t>
            </a:r>
            <a:r>
              <a:rPr lang="ru-RU" noProof="1" smtClean="0">
                <a:effectLst/>
              </a:rPr>
              <a:t>Спочатку продукт супроводжувався рекламним слоганом: «Пам'ятаєте, що клей можна використовувати лише раз, доки він не затвердіє в тюбику!», але він швидко «загубився», хоча і без нього суперклей впродовж вже декількох десятиліть залишається лідером продажів.</a:t>
            </a:r>
            <a:endParaRPr lang="ru-RU" noProof="1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6021288"/>
            <a:ext cx="8856984" cy="698376"/>
          </a:xfrm>
        </p:spPr>
        <p:txBody>
          <a:bodyPr/>
          <a:lstStyle/>
          <a:p>
            <a:r>
              <a:rPr lang="ru-RU" b="1" dirty="0">
                <a:effectLst/>
              </a:rPr>
              <a:t>Суперклей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0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2520280" cy="6539967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8800"/>
            <a:ext cx="5398643" cy="3092342"/>
          </a:xfrm>
        </p:spPr>
      </p:pic>
    </p:spTree>
    <p:extLst>
      <p:ext uri="{BB962C8B-B14F-4D97-AF65-F5344CB8AC3E}">
        <p14:creationId xmlns:p14="http://schemas.microsoft.com/office/powerpoint/2010/main" val="33913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3888432" cy="5832648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На </a:t>
            </a:r>
            <a:r>
              <a:rPr lang="ru-RU" dirty="0">
                <a:effectLst/>
              </a:rPr>
              <a:t>перший </a:t>
            </a:r>
            <a:r>
              <a:rPr lang="ru-RU" dirty="0" err="1">
                <a:effectLst/>
              </a:rPr>
              <a:t>погляд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ясно, як </a:t>
            </a:r>
            <a:r>
              <a:rPr lang="ru-RU" dirty="0" err="1">
                <a:effectLst/>
              </a:rPr>
              <a:t>саме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чорно-білі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смужки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вплинули</a:t>
            </a:r>
            <a:r>
              <a:rPr lang="ru-RU" dirty="0">
                <a:effectLst/>
              </a:rPr>
              <a:t> на наше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проте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даний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американця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Нормана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Вудленда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зроблений</a:t>
            </a:r>
            <a:r>
              <a:rPr lang="ru-RU" dirty="0">
                <a:effectLst/>
              </a:rPr>
              <a:t> в 1949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, з часом дозволив </a:t>
            </a:r>
            <a:r>
              <a:rPr lang="ru-RU" dirty="0" err="1">
                <a:effectLst/>
              </a:rPr>
              <a:t>звести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дані</a:t>
            </a:r>
            <a:r>
              <a:rPr lang="ru-RU" dirty="0">
                <a:effectLst/>
              </a:rPr>
              <a:t> про оплату покупки, характер товару і запаси </a:t>
            </a:r>
            <a:r>
              <a:rPr lang="ru-RU" dirty="0" err="1">
                <a:effectLst/>
              </a:rPr>
              <a:t>товарів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складі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, на думку </a:t>
            </a:r>
            <a:r>
              <a:rPr lang="ru-RU" dirty="0" err="1">
                <a:effectLst/>
              </a:rPr>
              <a:t>експертів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революційним</a:t>
            </a:r>
            <a:r>
              <a:rPr lang="ru-RU" dirty="0">
                <a:effectLst/>
              </a:rPr>
              <a:t> чином </a:t>
            </a:r>
            <a:r>
              <a:rPr lang="ru-RU" dirty="0" err="1">
                <a:effectLst/>
              </a:rPr>
              <a:t>змінило</a:t>
            </a:r>
            <a:r>
              <a:rPr lang="ru-RU" dirty="0">
                <a:effectLst/>
              </a:rPr>
              <a:t> систему </a:t>
            </a:r>
            <a:r>
              <a:rPr lang="ru-RU" dirty="0" err="1">
                <a:effectLst/>
              </a:rPr>
              <a:t>торгівлі</a:t>
            </a:r>
            <a:r>
              <a:rPr lang="ru-RU" dirty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7543800" cy="914400"/>
          </a:xfrm>
        </p:spPr>
        <p:txBody>
          <a:bodyPr/>
          <a:lstStyle/>
          <a:p>
            <a:r>
              <a:rPr lang="ru-RU" dirty="0">
                <a:effectLst/>
              </a:rPr>
              <a:t>Штрих-код</a:t>
            </a:r>
            <a:endParaRPr lang="ru-RU" dirty="0"/>
          </a:p>
        </p:txBody>
      </p:sp>
      <p:pic>
        <p:nvPicPr>
          <p:cNvPr id="1026" name="Picture 2" descr="http://boston.at.ua/bostondovidka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10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kherson.com/_img/bar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05064"/>
            <a:ext cx="46726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5112568" cy="604867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err="1" smtClean="0">
                <a:effectLst/>
              </a:rPr>
              <a:t>Кредитні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карти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зробили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процес</a:t>
            </a:r>
            <a:r>
              <a:rPr lang="ru-RU" dirty="0">
                <a:effectLst/>
              </a:rPr>
              <a:t> грошового </a:t>
            </a:r>
            <a:r>
              <a:rPr lang="ru-RU" dirty="0" err="1">
                <a:effectLst/>
              </a:rPr>
              <a:t>обігу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зручнішим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безпечнішим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глобальнішим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вважають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британські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експерти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Великобританії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наприклад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минулого</a:t>
            </a:r>
            <a:r>
              <a:rPr lang="ru-RU" dirty="0">
                <a:effectLst/>
              </a:rPr>
              <a:t> року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карт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зроблено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більше</a:t>
            </a:r>
            <a:r>
              <a:rPr lang="ru-RU" dirty="0">
                <a:effectLst/>
              </a:rPr>
              <a:t> 7,4 </a:t>
            </a:r>
            <a:r>
              <a:rPr lang="ru-RU" dirty="0" err="1">
                <a:effectLst/>
              </a:rPr>
              <a:t>мільярдів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платежів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більше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ніж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допомогою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чеків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стали </a:t>
            </a:r>
            <a:r>
              <a:rPr lang="ru-RU" dirty="0" err="1">
                <a:effectLst/>
              </a:rPr>
              <a:t>справжнім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анахронізмом</a:t>
            </a:r>
            <a:r>
              <a:rPr lang="ru-RU" dirty="0">
                <a:effectLst/>
              </a:rPr>
              <a:t>. Правда, з другого боку, </a:t>
            </a:r>
            <a:r>
              <a:rPr lang="ru-RU" dirty="0" err="1">
                <a:effectLst/>
              </a:rPr>
              <a:t>зростання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електронних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платежів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супроводжується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стрімким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зростанням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електронного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шахрайства</a:t>
            </a:r>
            <a:r>
              <a:rPr lang="ru-RU" dirty="0">
                <a:effectLst/>
              </a:rPr>
              <a:t>, а </a:t>
            </a:r>
            <a:r>
              <a:rPr lang="ru-RU" dirty="0" err="1">
                <a:effectLst/>
              </a:rPr>
              <a:t>легкість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отримання</a:t>
            </a:r>
            <a:r>
              <a:rPr lang="ru-RU" dirty="0">
                <a:effectLst/>
              </a:rPr>
              <a:t> кредиту, </a:t>
            </a:r>
            <a:r>
              <a:rPr lang="ru-RU" dirty="0" err="1">
                <a:effectLst/>
              </a:rPr>
              <a:t>нагадують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експерти</a:t>
            </a:r>
            <a:r>
              <a:rPr lang="ru-RU" dirty="0">
                <a:effectLst/>
              </a:rPr>
              <a:t>, стала </a:t>
            </a:r>
            <a:r>
              <a:rPr lang="ru-RU" dirty="0" err="1">
                <a:effectLst/>
              </a:rPr>
              <a:t>однією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основних</a:t>
            </a:r>
            <a:r>
              <a:rPr lang="ru-RU" dirty="0">
                <a:effectLst/>
              </a:rPr>
              <a:t> причин </a:t>
            </a:r>
            <a:r>
              <a:rPr lang="ru-RU" dirty="0" err="1">
                <a:effectLst/>
              </a:rPr>
              <a:t>світової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фінансової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кризи</a:t>
            </a:r>
            <a:r>
              <a:rPr lang="ru-RU" dirty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805264"/>
            <a:ext cx="7543800" cy="914400"/>
          </a:xfrm>
        </p:spPr>
        <p:txBody>
          <a:bodyPr/>
          <a:lstStyle/>
          <a:p>
            <a:r>
              <a:rPr lang="ru-RU" dirty="0" err="1">
                <a:effectLst/>
              </a:rPr>
              <a:t>Електронні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гроші</a:t>
            </a:r>
            <a:endParaRPr lang="ru-RU" dirty="0"/>
          </a:p>
        </p:txBody>
      </p:sp>
      <p:pic>
        <p:nvPicPr>
          <p:cNvPr id="2050" name="Picture 2" descr="http://svit24.net/images/stories/articles/2012/Tecnology/04-2012/Web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58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260648"/>
            <a:ext cx="8525767" cy="50533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r>
              <a:rPr lang="uk-UA" dirty="0" smtClean="0"/>
              <a:t>Портативний принтер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2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6552728" cy="44444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784976" cy="1944216"/>
          </a:xfrm>
        </p:spPr>
        <p:txBody>
          <a:bodyPr/>
          <a:lstStyle/>
          <a:p>
            <a:r>
              <a:rPr lang="ru-RU" sz="4400" dirty="0" err="1">
                <a:effectLst/>
              </a:rPr>
              <a:t>Велосипедний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зарядний</a:t>
            </a:r>
            <a:r>
              <a:rPr lang="ru-RU" sz="4400" dirty="0">
                <a:effectLst/>
              </a:rPr>
              <a:t> </a:t>
            </a:r>
            <a:r>
              <a:rPr lang="ru-RU" sz="4400" dirty="0" err="1">
                <a:effectLst/>
              </a:rPr>
              <a:t>пристрій</a:t>
            </a:r>
            <a:r>
              <a:rPr lang="ru-RU" sz="4400" dirty="0">
                <a:effectLst/>
              </a:rPr>
              <a:t> для смартфона </a:t>
            </a:r>
            <a:r>
              <a:rPr lang="ru-RU" sz="4400" dirty="0" err="1">
                <a:effectLst/>
              </a:rPr>
              <a:t>або</a:t>
            </a:r>
            <a:r>
              <a:rPr lang="ru-RU" sz="4400" dirty="0">
                <a:effectLst/>
              </a:rPr>
              <a:t> GPS </a:t>
            </a:r>
            <a:r>
              <a:rPr lang="ru-RU" sz="4400" dirty="0" err="1" smtClean="0">
                <a:effectLst/>
              </a:rPr>
              <a:t>навігатора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552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085184"/>
            <a:ext cx="8568952" cy="1648544"/>
          </a:xfrm>
        </p:spPr>
        <p:txBody>
          <a:bodyPr/>
          <a:lstStyle/>
          <a:p>
            <a:r>
              <a:rPr lang="ru-RU" dirty="0" err="1">
                <a:effectLst/>
              </a:rPr>
              <a:t>Зарядний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пристрій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працює</a:t>
            </a:r>
            <a:r>
              <a:rPr lang="ru-RU" dirty="0">
                <a:effectLst/>
              </a:rPr>
              <a:t> на дровах</a:t>
            </a:r>
            <a:endParaRPr lang="ru-RU" dirty="0"/>
          </a:p>
        </p:txBody>
      </p:sp>
      <p:pic>
        <p:nvPicPr>
          <p:cNvPr id="1026" name="Picture 2" descr="http://cs315727.vk.me/v315727826/2ee4/_QhOa_uyA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696744" cy="49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43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7920880" cy="44587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12968" cy="1728192"/>
          </a:xfrm>
        </p:spPr>
        <p:txBody>
          <a:bodyPr/>
          <a:lstStyle/>
          <a:p>
            <a:r>
              <a:rPr lang="ru-RU" dirty="0" err="1">
                <a:effectLst/>
              </a:rPr>
              <a:t>Парк,який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знаходиться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даху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будинку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4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0648"/>
            <a:ext cx="7056784" cy="48574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869160"/>
            <a:ext cx="8784976" cy="1872208"/>
          </a:xfrm>
        </p:spPr>
        <p:txBody>
          <a:bodyPr/>
          <a:lstStyle/>
          <a:p>
            <a:r>
              <a:rPr lang="ru-RU" dirty="0">
                <a:effectLst/>
              </a:rPr>
              <a:t>Портрет написаний </a:t>
            </a:r>
            <a:r>
              <a:rPr lang="ru-RU" dirty="0" err="1">
                <a:effectLst/>
              </a:rPr>
              <a:t>швидкорозчинною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кавою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8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39" y="260648"/>
            <a:ext cx="4806533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628800"/>
            <a:ext cx="3923928" cy="3063699"/>
          </a:xfrm>
        </p:spPr>
        <p:txBody>
          <a:bodyPr/>
          <a:lstStyle/>
          <a:p>
            <a:r>
              <a:rPr lang="uk-UA" dirty="0" smtClean="0"/>
              <a:t>Виріб із сірників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400600" cy="47660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229200"/>
            <a:ext cx="8784976" cy="1440160"/>
          </a:xfrm>
        </p:spPr>
        <p:txBody>
          <a:bodyPr/>
          <a:lstStyle/>
          <a:p>
            <a:r>
              <a:rPr lang="ru-RU" dirty="0" smtClean="0">
                <a:effectLst/>
              </a:rPr>
              <a:t>Ультра </a:t>
            </a:r>
            <a:r>
              <a:rPr lang="ru-RU" dirty="0" err="1">
                <a:effectLst/>
              </a:rPr>
              <a:t>сучасний</a:t>
            </a:r>
            <a:r>
              <a:rPr lang="ru-RU" dirty="0">
                <a:effectLst/>
              </a:rPr>
              <a:t> дизайн </a:t>
            </a:r>
            <a:r>
              <a:rPr lang="ru-RU" dirty="0" err="1">
                <a:effectLst/>
              </a:rPr>
              <a:t>фортепіано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61</TotalTime>
  <Words>634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Незвичайні винаходи людства</vt:lpstr>
      <vt:lpstr>Безпровідна комп’ютерна миша-рукавичка</vt:lpstr>
      <vt:lpstr>Портативний принтер</vt:lpstr>
      <vt:lpstr>Велосипедний зарядний пристрій для смартфона або GPS навігатора</vt:lpstr>
      <vt:lpstr>Зарядний пристрій, що працює на дровах</vt:lpstr>
      <vt:lpstr>Парк,який знаходиться на даху будинку</vt:lpstr>
      <vt:lpstr>Портрет написаний швидкорозчинною кавою</vt:lpstr>
      <vt:lpstr>Виріб із сірників</vt:lpstr>
      <vt:lpstr>Ультра сучасний дизайн фортепіано</vt:lpstr>
      <vt:lpstr>Яхта-острів</vt:lpstr>
      <vt:lpstr>Вішалка-плечики</vt:lpstr>
      <vt:lpstr>Презентация PowerPoint</vt:lpstr>
      <vt:lpstr>Холодильник</vt:lpstr>
      <vt:lpstr>Презентация PowerPoint</vt:lpstr>
      <vt:lpstr>Візок для супермаркету</vt:lpstr>
      <vt:lpstr>Презентация PowerPoint</vt:lpstr>
      <vt:lpstr>Клейкі папірці для заміток</vt:lpstr>
      <vt:lpstr>Презентация PowerPoint</vt:lpstr>
      <vt:lpstr>Перша сигналізація</vt:lpstr>
      <vt:lpstr>Картопляні чіпси</vt:lpstr>
      <vt:lpstr>Презентация PowerPoint</vt:lpstr>
      <vt:lpstr>Суперклей</vt:lpstr>
      <vt:lpstr>Презентация PowerPoint</vt:lpstr>
      <vt:lpstr>Штрих-код</vt:lpstr>
      <vt:lpstr>Електронні гроші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Незвичайні винаходи людства</dc:title>
  <dc:creator>таня</dc:creator>
  <cp:lastModifiedBy>Таня</cp:lastModifiedBy>
  <cp:revision>14</cp:revision>
  <dcterms:created xsi:type="dcterms:W3CDTF">2013-10-10T12:45:35Z</dcterms:created>
  <dcterms:modified xsi:type="dcterms:W3CDTF">2014-06-03T07:01:13Z</dcterms:modified>
</cp:coreProperties>
</file>