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rgbClr val="FFFF99"/>
          </a:fgClr>
          <a:bgClr>
            <a:schemeClr val="tx2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10147"/>
            <a:ext cx="5918200" cy="1470025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Сергі́й</a:t>
            </a:r>
            <a:r>
              <a:rPr lang="ru-RU" b="1" dirty="0"/>
              <a:t> </a:t>
            </a:r>
            <a:r>
              <a:rPr lang="ru-RU" b="1" dirty="0" err="1"/>
              <a:t>Іва́нович</a:t>
            </a:r>
            <a:r>
              <a:rPr lang="ru-RU" b="1" dirty="0"/>
              <a:t> </a:t>
            </a:r>
            <a:r>
              <a:rPr lang="ru-RU" b="1" dirty="0" err="1"/>
              <a:t>Василькі́вський</a:t>
            </a:r>
            <a:r>
              <a:rPr lang="ru-RU" dirty="0"/>
              <a:t> </a:t>
            </a:r>
            <a:r>
              <a:rPr lang="en-US" dirty="0" smtClean="0"/>
              <a:t>1854-1917</a:t>
            </a:r>
            <a:r>
              <a:rPr lang="ru-RU" dirty="0"/>
              <a:t> </a:t>
            </a:r>
            <a:r>
              <a:rPr lang="ru-RU" dirty="0" err="1"/>
              <a:t>живописець</a:t>
            </a:r>
            <a:r>
              <a:rPr lang="ru-RU" dirty="0"/>
              <a:t>, пейзажист.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komp\Desktop\Василькыв\200px-VaslkivskyByUvar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268760"/>
            <a:ext cx="25400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14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komp\Desktop\Василькыв\Українська_церква._Сергій_Васильківський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74397"/>
            <a:ext cx="6661324" cy="441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7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komp\Desktop\Василькыв\Запорожець.Сергій_Васильківськ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1252"/>
            <a:ext cx="3744416" cy="588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0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komp\Desktop\Василькыв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630485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052736"/>
            <a:ext cx="4951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за 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увагу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218" name="Picture 2" descr="C:\Users\komp\Desktop\Василькыв\new0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20888"/>
            <a:ext cx="303729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75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5554960" cy="5361459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Сергій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Іванович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Васильківський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народився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r>
              <a:rPr lang="en-US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жовтня</a:t>
            </a:r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1854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року у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мальовничому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місті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Ізюм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Харківської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Губернії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в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сім'ї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писаря.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Середовище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оточення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якому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зростав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майбутній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художник на 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Слобожанщині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особливо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благодатним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формування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творчої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особистості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дід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-чумак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походив з 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козацькогоо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роду, привив молодому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Сергієві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інтерес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української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старовини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любов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народних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пісень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 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фольклору. 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 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1861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батьки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Сергія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переїхали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Харкова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головного культурного центру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Слобожанщини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Перші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навички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мистецтві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Васильківський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одержав у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Харківській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гімназії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учня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Карла 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Брюллова у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Петербурзькій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академії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мистецтв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Дмитра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Безперчого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В роки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навчання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молодий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митець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мав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змогу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користуватися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бібліотекою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родича,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поета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Володимира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Александрова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якій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твори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Івана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Котляревського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 Тараса </a:t>
            </a:r>
            <a:r>
              <a:rPr lang="ru-RU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Шевченка</a:t>
            </a:r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Миколи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Гоголя,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справили на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нього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глибоке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враження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komp\Desktop\Василькыв\vasilkovskij_foto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778" y="1700808"/>
            <a:ext cx="2914222" cy="31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5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5496966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гімназії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батька </a:t>
            </a:r>
            <a:r>
              <a:rPr lang="ru-RU" dirty="0" err="1"/>
              <a:t>Васильківський</a:t>
            </a:r>
            <a:r>
              <a:rPr lang="ru-RU" dirty="0"/>
              <a:t> вступив до </a:t>
            </a:r>
            <a:r>
              <a:rPr lang="ru-RU" dirty="0" err="1"/>
              <a:t>Харківського</a:t>
            </a:r>
            <a:r>
              <a:rPr lang="ru-RU" dirty="0"/>
              <a:t> ветеринарного училища. Але1873 </a:t>
            </a:r>
            <a:r>
              <a:rPr lang="ru-RU" dirty="0" err="1"/>
              <a:t>він</a:t>
            </a:r>
            <a:r>
              <a:rPr lang="ru-RU" dirty="0"/>
              <a:t> року </a:t>
            </a:r>
            <a:r>
              <a:rPr lang="ru-RU" dirty="0" err="1"/>
              <a:t>залишив</a:t>
            </a:r>
            <a:r>
              <a:rPr lang="ru-RU" dirty="0"/>
              <a:t> там </a:t>
            </a:r>
            <a:r>
              <a:rPr lang="ru-RU" dirty="0" err="1"/>
              <a:t>навчання</a:t>
            </a:r>
            <a:r>
              <a:rPr lang="ru-RU" dirty="0"/>
              <a:t>, через </a:t>
            </a:r>
            <a:r>
              <a:rPr lang="ru-RU" dirty="0" err="1"/>
              <a:t>неплатоспроможність</a:t>
            </a:r>
            <a:r>
              <a:rPr lang="ru-RU" dirty="0"/>
              <a:t> і </a:t>
            </a:r>
            <a:r>
              <a:rPr lang="ru-RU" dirty="0" err="1"/>
              <a:t>влаштувався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канцелярським</a:t>
            </a:r>
            <a:r>
              <a:rPr lang="ru-RU" dirty="0"/>
              <a:t> </a:t>
            </a:r>
            <a:r>
              <a:rPr lang="ru-RU" dirty="0" err="1"/>
              <a:t>службовцем</a:t>
            </a:r>
            <a:r>
              <a:rPr lang="ru-RU" dirty="0"/>
              <a:t> при </a:t>
            </a:r>
            <a:r>
              <a:rPr lang="ru-RU" dirty="0" err="1"/>
              <a:t>Харківському</a:t>
            </a:r>
            <a:r>
              <a:rPr lang="ru-RU" dirty="0"/>
              <a:t> </a:t>
            </a:r>
            <a:r>
              <a:rPr lang="ru-RU" dirty="0" err="1"/>
              <a:t>казначействі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</a:t>
            </a:r>
            <a:r>
              <a:rPr lang="ru-RU" dirty="0"/>
              <a:t> 1876–1885 роках </a:t>
            </a:r>
            <a:r>
              <a:rPr lang="ru-RU" dirty="0" err="1"/>
              <a:t>Васильківський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у пейзажному </a:t>
            </a:r>
            <a:r>
              <a:rPr lang="ru-RU" dirty="0" err="1"/>
              <a:t>класі</a:t>
            </a:r>
            <a:r>
              <a:rPr lang="ru-RU" dirty="0"/>
              <a:t> </a:t>
            </a:r>
            <a:r>
              <a:rPr lang="ru-RU" dirty="0" err="1"/>
              <a:t>Петербурзької</a:t>
            </a:r>
            <a:r>
              <a:rPr lang="ru-RU" dirty="0"/>
              <a:t> </a:t>
            </a:r>
            <a:r>
              <a:rPr lang="ru-RU" dirty="0" err="1"/>
              <a:t>Акаде</a:t>
            </a:r>
            <a:r>
              <a:rPr lang="uk-UA" dirty="0" err="1"/>
              <a:t>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у </a:t>
            </a:r>
            <a:r>
              <a:rPr lang="ru-RU" dirty="0" err="1"/>
              <a:t>Михайла</a:t>
            </a:r>
            <a:r>
              <a:rPr lang="ru-RU" dirty="0"/>
              <a:t> </a:t>
            </a:r>
            <a:r>
              <a:rPr lang="ru-RU" dirty="0" err="1"/>
              <a:t>Клодта</a:t>
            </a:r>
            <a:r>
              <a:rPr lang="ru-RU" dirty="0"/>
              <a:t> (1832–1902) і 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Орловського</a:t>
            </a:r>
            <a:r>
              <a:rPr lang="ru-RU" dirty="0"/>
              <a:t>(1842–1914). </a:t>
            </a:r>
            <a:r>
              <a:rPr lang="ru-RU" dirty="0" err="1"/>
              <a:t>Успішне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доповнювалося</a:t>
            </a:r>
            <a:r>
              <a:rPr lang="ru-RU" dirty="0"/>
              <a:t> </a:t>
            </a:r>
            <a:r>
              <a:rPr lang="ru-RU" dirty="0" err="1"/>
              <a:t>враженнями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виставок</a:t>
            </a:r>
            <a:r>
              <a:rPr lang="ru-RU" dirty="0"/>
              <a:t> </a:t>
            </a:r>
            <a:r>
              <a:rPr lang="ru-RU" dirty="0" err="1"/>
              <a:t>передвижників</a:t>
            </a:r>
            <a:r>
              <a:rPr lang="ru-RU" dirty="0"/>
              <a:t> та </a:t>
            </a:r>
            <a:r>
              <a:rPr lang="ru-RU" dirty="0" err="1"/>
              <a:t>поїздок</a:t>
            </a:r>
            <a:r>
              <a:rPr lang="ru-RU" dirty="0"/>
              <a:t> на </a:t>
            </a:r>
            <a:r>
              <a:rPr lang="ru-RU" dirty="0" err="1"/>
              <a:t>батьківщину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komp\Desktop\Василькыв\new0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488" y="1412776"/>
            <a:ext cx="2684512" cy="329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3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7452320" cy="6192688"/>
          </a:xfrm>
        </p:spPr>
        <p:txBody>
          <a:bodyPr>
            <a:normAutofit/>
          </a:bodyPr>
          <a:lstStyle/>
          <a:p>
            <a:r>
              <a:rPr lang="ru-RU" sz="2400" dirty="0"/>
              <a:t>1879 року за </a:t>
            </a:r>
            <a:r>
              <a:rPr lang="ru-RU" sz="2400" dirty="0" err="1"/>
              <a:t>етюд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Васильківського</a:t>
            </a:r>
            <a:r>
              <a:rPr lang="ru-RU" sz="2400" dirty="0" smtClean="0"/>
              <a:t> </a:t>
            </a:r>
            <a:r>
              <a:rPr lang="ru-RU" sz="2400" dirty="0"/>
              <a:t>одержав першу </a:t>
            </a:r>
            <a:r>
              <a:rPr lang="ru-RU" sz="2400" dirty="0" err="1"/>
              <a:t>академічну</a:t>
            </a:r>
            <a:r>
              <a:rPr lang="ru-RU" sz="2400" dirty="0"/>
              <a:t> </a:t>
            </a:r>
            <a:r>
              <a:rPr lang="ru-RU" sz="2400" dirty="0" err="1"/>
              <a:t>нагороду</a:t>
            </a:r>
            <a:r>
              <a:rPr lang="ru-RU" sz="2400" dirty="0"/>
              <a:t> — малу </a:t>
            </a:r>
            <a:r>
              <a:rPr lang="ru-RU" sz="2400" dirty="0" err="1"/>
              <a:t>срібну</a:t>
            </a:r>
            <a:r>
              <a:rPr lang="ru-RU" sz="2400" dirty="0"/>
              <a:t> медаль. У </a:t>
            </a:r>
            <a:r>
              <a:rPr lang="ru-RU" sz="2400" dirty="0" err="1"/>
              <a:t>студентські</a:t>
            </a:r>
            <a:r>
              <a:rPr lang="ru-RU" sz="2400" dirty="0"/>
              <a:t> роки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зазнавав</a:t>
            </a:r>
            <a:r>
              <a:rPr lang="ru-RU" sz="2400" dirty="0"/>
              <a:t> </a:t>
            </a:r>
            <a:r>
              <a:rPr lang="ru-RU" sz="2400" dirty="0" err="1"/>
              <a:t>нестатків</a:t>
            </a:r>
            <a:r>
              <a:rPr lang="ru-RU" sz="2400" dirty="0"/>
              <a:t>, жив на </a:t>
            </a:r>
            <a:r>
              <a:rPr lang="ru-RU" sz="2400" dirty="0" err="1"/>
              <a:t>горищі</a:t>
            </a:r>
            <a:r>
              <a:rPr lang="ru-RU" sz="2400" dirty="0"/>
              <a:t> в </a:t>
            </a:r>
            <a:r>
              <a:rPr lang="ru-RU" sz="2400" dirty="0" err="1"/>
              <a:t>Академії</a:t>
            </a:r>
            <a:r>
              <a:rPr lang="ru-RU" sz="2400" dirty="0"/>
              <a:t>, у так </a:t>
            </a:r>
            <a:r>
              <a:rPr lang="ru-RU" sz="2400" dirty="0" err="1"/>
              <a:t>званій</a:t>
            </a:r>
            <a:r>
              <a:rPr lang="ru-RU" sz="2400" dirty="0"/>
              <a:t> «</a:t>
            </a:r>
            <a:r>
              <a:rPr lang="ru-RU" sz="2400" dirty="0" err="1"/>
              <a:t>казьонці</a:t>
            </a:r>
            <a:r>
              <a:rPr lang="ru-RU" sz="2400" dirty="0"/>
              <a:t>», разом з </a:t>
            </a:r>
            <a:r>
              <a:rPr lang="ru-RU" sz="2400" dirty="0" err="1"/>
              <a:t>Порфирієм</a:t>
            </a:r>
            <a:r>
              <a:rPr lang="ru-RU" sz="2400" dirty="0"/>
              <a:t> Мартиновичем, </a:t>
            </a:r>
            <a:r>
              <a:rPr lang="ru-RU" sz="2400" dirty="0" err="1"/>
              <a:t>Опанасом</a:t>
            </a:r>
            <a:r>
              <a:rPr lang="ru-RU" sz="2400" dirty="0"/>
              <a:t> </a:t>
            </a:r>
            <a:r>
              <a:rPr lang="ru-RU" sz="2400" dirty="0" err="1"/>
              <a:t>Сластьоном</a:t>
            </a:r>
            <a:r>
              <a:rPr lang="ru-RU" sz="2400" dirty="0"/>
              <a:t>, </a:t>
            </a:r>
            <a:r>
              <a:rPr lang="ru-RU" sz="2400" dirty="0" err="1"/>
              <a:t>Геннадієм</a:t>
            </a:r>
            <a:r>
              <a:rPr lang="ru-RU" sz="2400" dirty="0"/>
              <a:t> </a:t>
            </a:r>
            <a:r>
              <a:rPr lang="ru-RU" sz="2400" dirty="0" err="1"/>
              <a:t>Ладиженським</a:t>
            </a:r>
            <a:r>
              <a:rPr lang="ru-RU" sz="2400" dirty="0"/>
              <a:t>, </a:t>
            </a:r>
            <a:r>
              <a:rPr lang="ru-RU" sz="2400" dirty="0" err="1"/>
              <a:t>Миколою</a:t>
            </a:r>
            <a:r>
              <a:rPr lang="ru-RU" sz="2400" dirty="0"/>
              <a:t> Самокишем, Яном </a:t>
            </a:r>
            <a:r>
              <a:rPr lang="ru-RU" sz="2400" dirty="0" err="1"/>
              <a:t>Ціонглінським</a:t>
            </a:r>
            <a:r>
              <a:rPr lang="ru-RU" sz="2400" dirty="0"/>
              <a:t>, </a:t>
            </a:r>
            <a:r>
              <a:rPr lang="ru-RU" sz="2400" dirty="0" err="1"/>
              <a:t>згодом</a:t>
            </a:r>
            <a:r>
              <a:rPr lang="ru-RU" sz="2400" dirty="0"/>
              <a:t> </a:t>
            </a:r>
            <a:r>
              <a:rPr lang="ru-RU" sz="2400" dirty="0" err="1"/>
              <a:t>видатними</a:t>
            </a:r>
            <a:r>
              <a:rPr lang="ru-RU" sz="2400" dirty="0"/>
              <a:t> художниками. 1881 року </a:t>
            </a:r>
            <a:r>
              <a:rPr lang="ru-RU" sz="2400" dirty="0" err="1"/>
              <a:t>Васильківський</a:t>
            </a:r>
            <a:r>
              <a:rPr lang="ru-RU" sz="2400" dirty="0"/>
              <a:t> </a:t>
            </a:r>
            <a:r>
              <a:rPr lang="ru-RU" sz="2400" dirty="0" err="1"/>
              <a:t>здобув</a:t>
            </a:r>
            <a:r>
              <a:rPr lang="ru-RU" sz="2400" dirty="0"/>
              <a:t> другу малу </a:t>
            </a:r>
            <a:r>
              <a:rPr lang="ru-RU" sz="2400" dirty="0" err="1"/>
              <a:t>срібну</a:t>
            </a:r>
            <a:r>
              <a:rPr lang="ru-RU" sz="2400" dirty="0"/>
              <a:t> медаль.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65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6163"/>
          </a:xfrm>
        </p:spPr>
        <p:txBody>
          <a:bodyPr>
            <a:no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березні</a:t>
            </a:r>
            <a:r>
              <a:rPr lang="ru-RU" sz="2000" dirty="0"/>
              <a:t> 1886 року </a:t>
            </a:r>
            <a:r>
              <a:rPr lang="ru-RU" sz="2000" dirty="0" err="1"/>
              <a:t>Васильківський</a:t>
            </a:r>
            <a:r>
              <a:rPr lang="ru-RU" sz="2000" dirty="0"/>
              <a:t> </a:t>
            </a:r>
            <a:r>
              <a:rPr lang="ru-RU" sz="2000" dirty="0" err="1"/>
              <a:t>виїхав</a:t>
            </a:r>
            <a:r>
              <a:rPr lang="ru-RU" sz="2000" dirty="0"/>
              <a:t> за кордон. </a:t>
            </a:r>
            <a:r>
              <a:rPr lang="ru-RU" sz="2000" dirty="0" err="1"/>
              <a:t>Він</a:t>
            </a:r>
            <a:r>
              <a:rPr lang="ru-RU" sz="2000" dirty="0"/>
              <a:t> жив у </a:t>
            </a:r>
            <a:r>
              <a:rPr lang="ru-RU" sz="2000" dirty="0" err="1"/>
              <a:t>Франції</a:t>
            </a:r>
            <a:r>
              <a:rPr lang="ru-RU" sz="2000" dirty="0"/>
              <a:t> і </a:t>
            </a:r>
            <a:r>
              <a:rPr lang="ru-RU" sz="2000" dirty="0" err="1"/>
              <a:t>подорожував</a:t>
            </a:r>
            <a:r>
              <a:rPr lang="ru-RU" sz="2000" dirty="0"/>
              <a:t> </a:t>
            </a:r>
            <a:r>
              <a:rPr lang="ru-RU" sz="2000" dirty="0" err="1"/>
              <a:t>Англією</a:t>
            </a:r>
            <a:r>
              <a:rPr lang="ru-RU" sz="2000" dirty="0"/>
              <a:t>, </a:t>
            </a:r>
            <a:r>
              <a:rPr lang="ru-RU" sz="2000" dirty="0" err="1"/>
              <a:t>Іспанією</a:t>
            </a:r>
            <a:r>
              <a:rPr lang="ru-RU" sz="2000" dirty="0"/>
              <a:t>, </a:t>
            </a:r>
            <a:r>
              <a:rPr lang="ru-RU" sz="2000" dirty="0" err="1"/>
              <a:t>Італією</a:t>
            </a:r>
            <a:r>
              <a:rPr lang="ru-RU" sz="2000" dirty="0"/>
              <a:t>, </a:t>
            </a:r>
            <a:r>
              <a:rPr lang="ru-RU" sz="2000" dirty="0" err="1"/>
              <a:t>Південною</a:t>
            </a:r>
            <a:r>
              <a:rPr lang="ru-RU" sz="2000" dirty="0"/>
              <a:t> </a:t>
            </a:r>
            <a:r>
              <a:rPr lang="ru-RU" sz="2000" dirty="0" err="1"/>
              <a:t>Африкою</a:t>
            </a:r>
            <a:r>
              <a:rPr lang="ru-RU" sz="2000" dirty="0"/>
              <a:t> та </a:t>
            </a:r>
            <a:r>
              <a:rPr lang="ru-RU" sz="2000" dirty="0" err="1"/>
              <a:t>Німеччиною</a:t>
            </a:r>
            <a:r>
              <a:rPr lang="ru-RU" sz="2000" dirty="0"/>
              <a:t>, де </a:t>
            </a:r>
            <a:r>
              <a:rPr lang="ru-RU" sz="2000" dirty="0" err="1"/>
              <a:t>познайомився</a:t>
            </a:r>
            <a:r>
              <a:rPr lang="ru-RU" sz="2000" dirty="0"/>
              <a:t> з </a:t>
            </a:r>
            <a:r>
              <a:rPr lang="ru-RU" sz="2000" dirty="0" err="1"/>
              <a:t>колекціями</a:t>
            </a:r>
            <a:r>
              <a:rPr lang="ru-RU" sz="2000" dirty="0"/>
              <a:t> </a:t>
            </a:r>
            <a:r>
              <a:rPr lang="ru-RU" sz="2000" dirty="0" err="1"/>
              <a:t>художніх</a:t>
            </a:r>
            <a:r>
              <a:rPr lang="ru-RU" sz="2000" dirty="0"/>
              <a:t> </a:t>
            </a:r>
            <a:r>
              <a:rPr lang="ru-RU" sz="2000" dirty="0" err="1"/>
              <a:t>музеїв</a:t>
            </a:r>
            <a:r>
              <a:rPr lang="ru-RU" sz="2000" dirty="0"/>
              <a:t>. Художник </a:t>
            </a:r>
            <a:r>
              <a:rPr lang="ru-RU" sz="2000" dirty="0" err="1"/>
              <a:t>удосконалив</a:t>
            </a:r>
            <a:r>
              <a:rPr lang="ru-RU" sz="2000" dirty="0"/>
              <a:t> </a:t>
            </a:r>
            <a:r>
              <a:rPr lang="ru-RU" sz="2000" dirty="0" err="1"/>
              <a:t>майстерність</a:t>
            </a:r>
            <a:r>
              <a:rPr lang="ru-RU" sz="2000" dirty="0"/>
              <a:t>, </a:t>
            </a:r>
            <a:r>
              <a:rPr lang="ru-RU" sz="2000" dirty="0" err="1"/>
              <a:t>користуючись</a:t>
            </a:r>
            <a:r>
              <a:rPr lang="ru-RU" sz="2000" dirty="0"/>
              <a:t> </a:t>
            </a:r>
            <a:r>
              <a:rPr lang="ru-RU" sz="2000" dirty="0" err="1"/>
              <a:t>порадами</a:t>
            </a:r>
            <a:r>
              <a:rPr lang="ru-RU" sz="2000" dirty="0"/>
              <a:t> В. </a:t>
            </a:r>
            <a:r>
              <a:rPr lang="ru-RU" sz="2000" dirty="0" err="1"/>
              <a:t>Орловського</a:t>
            </a:r>
            <a:r>
              <a:rPr lang="ru-RU" sz="2000" dirty="0"/>
              <a:t> та І. </a:t>
            </a:r>
            <a:r>
              <a:rPr lang="ru-RU" sz="2000" dirty="0" err="1"/>
              <a:t>Похитонова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жили в той час у </a:t>
            </a:r>
            <a:r>
              <a:rPr lang="ru-RU" sz="2000" dirty="0" err="1"/>
              <a:t>Парижі</a:t>
            </a:r>
            <a:r>
              <a:rPr lang="ru-RU" sz="2000" dirty="0"/>
              <a:t>. </a:t>
            </a:r>
            <a:r>
              <a:rPr lang="ru-RU" sz="2000" dirty="0" err="1"/>
              <a:t>Васильківський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працював</a:t>
            </a:r>
            <a:r>
              <a:rPr lang="ru-RU" sz="2000" dirty="0"/>
              <a:t> і </a:t>
            </a:r>
            <a:r>
              <a:rPr lang="ru-RU" sz="2000" dirty="0" err="1"/>
              <a:t>виставляв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твори у </a:t>
            </a:r>
            <a:r>
              <a:rPr lang="ru-RU" sz="2000" dirty="0" err="1"/>
              <a:t>Паризькому</a:t>
            </a:r>
            <a:r>
              <a:rPr lang="ru-RU" sz="2000" dirty="0"/>
              <a:t> </a:t>
            </a:r>
            <a:r>
              <a:rPr lang="ru-RU" sz="2000" dirty="0" err="1"/>
              <a:t>салоні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Перебування</a:t>
            </a:r>
            <a:r>
              <a:rPr lang="ru-RU" sz="2000" dirty="0"/>
              <a:t> за кордоном </a:t>
            </a:r>
            <a:r>
              <a:rPr lang="ru-RU" sz="2000" dirty="0" err="1"/>
              <a:t>укріпило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</a:t>
            </a:r>
            <a:r>
              <a:rPr lang="ru-RU" sz="2000" dirty="0" err="1"/>
              <a:t>майстра</a:t>
            </a:r>
            <a:r>
              <a:rPr lang="ru-RU" sz="2000" dirty="0"/>
              <a:t> </a:t>
            </a:r>
            <a:r>
              <a:rPr lang="ru-RU" sz="2000" dirty="0" err="1"/>
              <a:t>спрямувати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талант на </a:t>
            </a:r>
            <a:r>
              <a:rPr lang="ru-RU" sz="2000" dirty="0" err="1"/>
              <a:t>розвиток</a:t>
            </a:r>
            <a:r>
              <a:rPr lang="ru-RU" sz="2000" dirty="0"/>
              <a:t> пейзажного жанру в </a:t>
            </a:r>
            <a:r>
              <a:rPr lang="ru-RU" sz="2000" dirty="0" err="1"/>
              <a:t>українському</a:t>
            </a:r>
            <a:r>
              <a:rPr lang="ru-RU" sz="2000" dirty="0"/>
              <a:t> </a:t>
            </a:r>
            <a:r>
              <a:rPr lang="ru-RU" sz="2000" dirty="0" err="1"/>
              <a:t>мистецтві</a:t>
            </a:r>
            <a:r>
              <a:rPr lang="ru-RU" sz="2000" dirty="0"/>
              <a:t>. </a:t>
            </a:r>
            <a:r>
              <a:rPr lang="ru-RU" sz="2000" dirty="0" err="1"/>
              <a:t>Васильківський</a:t>
            </a:r>
            <a:r>
              <a:rPr lang="ru-RU" sz="2000" dirty="0"/>
              <a:t> </a:t>
            </a:r>
            <a:r>
              <a:rPr lang="ru-RU" sz="2000" dirty="0" err="1"/>
              <a:t>мандрував</a:t>
            </a:r>
            <a:r>
              <a:rPr lang="ru-RU" sz="2000" dirty="0"/>
              <a:t> </a:t>
            </a:r>
            <a:r>
              <a:rPr lang="ru-RU" sz="2000" dirty="0" err="1"/>
              <a:t>пішки</a:t>
            </a:r>
            <a:r>
              <a:rPr lang="ru-RU" sz="2000" dirty="0"/>
              <a:t> </a:t>
            </a:r>
            <a:r>
              <a:rPr lang="ru-RU" sz="2000" dirty="0" err="1"/>
              <a:t>Харківщиною</a:t>
            </a:r>
            <a:r>
              <a:rPr lang="ru-RU" sz="2000" dirty="0"/>
              <a:t> і </a:t>
            </a:r>
            <a:r>
              <a:rPr lang="ru-RU" sz="2000" dirty="0" err="1"/>
              <a:t>Полтавщиною</a:t>
            </a:r>
            <a:r>
              <a:rPr lang="ru-RU" sz="2000" dirty="0"/>
              <a:t>  </a:t>
            </a:r>
            <a:r>
              <a:rPr lang="ru-RU" sz="2000" dirty="0" err="1"/>
              <a:t>спускався</a:t>
            </a:r>
            <a:r>
              <a:rPr lang="ru-RU" sz="2000" dirty="0"/>
              <a:t> </a:t>
            </a:r>
            <a:r>
              <a:rPr lang="ru-RU" sz="2000" dirty="0" err="1"/>
              <a:t>Дніпром</a:t>
            </a:r>
            <a:r>
              <a:rPr lang="ru-RU" sz="2000" dirty="0"/>
              <a:t> до </a:t>
            </a:r>
            <a:r>
              <a:rPr lang="ru-RU" sz="2000" dirty="0" err="1"/>
              <a:t>Запоріжжя</a:t>
            </a:r>
            <a:r>
              <a:rPr lang="ru-RU" sz="2000" dirty="0"/>
              <a:t>. Художник </a:t>
            </a:r>
            <a:r>
              <a:rPr lang="ru-RU" sz="2000" dirty="0" err="1"/>
              <a:t>малював</a:t>
            </a:r>
            <a:r>
              <a:rPr lang="ru-RU" sz="2000" dirty="0"/>
              <a:t> </a:t>
            </a:r>
            <a:r>
              <a:rPr lang="ru-RU" sz="2000" dirty="0" err="1"/>
              <a:t>українські</a:t>
            </a:r>
            <a:r>
              <a:rPr lang="ru-RU" sz="2000" dirty="0"/>
              <a:t> </a:t>
            </a:r>
            <a:r>
              <a:rPr lang="ru-RU" sz="2000" u="sng" dirty="0" err="1"/>
              <a:t>праліси</a:t>
            </a:r>
            <a:r>
              <a:rPr lang="ru-RU" sz="2000" dirty="0"/>
              <a:t> та </a:t>
            </a:r>
            <a:r>
              <a:rPr lang="ru-RU" sz="2000" dirty="0" err="1"/>
              <a:t>левади</a:t>
            </a:r>
            <a:r>
              <a:rPr lang="ru-RU" sz="2000" dirty="0"/>
              <a:t>, </a:t>
            </a:r>
            <a:r>
              <a:rPr lang="ru-RU" sz="2000" dirty="0" err="1"/>
              <a:t>сільські</a:t>
            </a:r>
            <a:r>
              <a:rPr lang="ru-RU" sz="2000" dirty="0"/>
              <a:t> </a:t>
            </a:r>
            <a:r>
              <a:rPr lang="ru-RU" sz="2000" dirty="0" err="1"/>
              <a:t>хати</a:t>
            </a:r>
            <a:r>
              <a:rPr lang="ru-RU" sz="2000" dirty="0"/>
              <a:t> і </a:t>
            </a:r>
            <a:r>
              <a:rPr lang="ru-RU" sz="2000" dirty="0" err="1"/>
              <a:t>вулиці</a:t>
            </a:r>
            <a:r>
              <a:rPr lang="ru-RU" sz="2000" dirty="0"/>
              <a:t> в </a:t>
            </a:r>
            <a:r>
              <a:rPr lang="ru-RU" sz="2000" dirty="0" err="1"/>
              <a:t>різні</a:t>
            </a:r>
            <a:r>
              <a:rPr lang="ru-RU" sz="2000" dirty="0"/>
              <a:t> пори року, часто з </a:t>
            </a:r>
            <a:r>
              <a:rPr lang="ru-RU" sz="2000" dirty="0" err="1"/>
              <a:t>невибагливими</a:t>
            </a:r>
            <a:r>
              <a:rPr lang="ru-RU" sz="2000" dirty="0"/>
              <a:t> </a:t>
            </a:r>
            <a:r>
              <a:rPr lang="ru-RU" sz="2000" dirty="0" err="1"/>
              <a:t>жанровими</a:t>
            </a:r>
            <a:r>
              <a:rPr lang="ru-RU" sz="2000" dirty="0"/>
              <a:t> мотивами,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органічно</a:t>
            </a:r>
            <a:r>
              <a:rPr lang="ru-RU" sz="2000" dirty="0"/>
              <a:t> </a:t>
            </a:r>
            <a:r>
              <a:rPr lang="ru-RU" sz="2000" dirty="0" err="1"/>
              <a:t>вписувалися</a:t>
            </a:r>
            <a:r>
              <a:rPr lang="ru-RU" sz="2000" dirty="0"/>
              <a:t> в природу</a:t>
            </a:r>
            <a:r>
              <a:rPr lang="uk-UA" sz="2000" dirty="0"/>
              <a:t> .</a:t>
            </a:r>
            <a:r>
              <a:rPr lang="ru-RU" sz="2000" dirty="0"/>
              <a:t> </a:t>
            </a:r>
            <a:r>
              <a:rPr lang="ru-RU" sz="2000" dirty="0" err="1"/>
              <a:t>Уникаючи</a:t>
            </a:r>
            <a:r>
              <a:rPr lang="ru-RU" sz="2000" dirty="0"/>
              <a:t> </a:t>
            </a:r>
            <a:r>
              <a:rPr lang="ru-RU" sz="2000" dirty="0" err="1"/>
              <a:t>спрощення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поглиблював</a:t>
            </a:r>
            <a:r>
              <a:rPr lang="ru-RU" sz="2000" dirty="0"/>
              <a:t> </a:t>
            </a:r>
            <a:r>
              <a:rPr lang="ru-RU" sz="2000" dirty="0" err="1"/>
              <a:t>тональну</a:t>
            </a:r>
            <a:r>
              <a:rPr lang="ru-RU" sz="2000" dirty="0"/>
              <a:t> </a:t>
            </a:r>
            <a:r>
              <a:rPr lang="ru-RU" sz="2000" dirty="0" err="1"/>
              <a:t>просторовість</a:t>
            </a:r>
            <a:r>
              <a:rPr lang="ru-RU" sz="2000" dirty="0"/>
              <a:t> і структуру </a:t>
            </a:r>
            <a:r>
              <a:rPr lang="ru-RU" sz="2000" dirty="0" err="1"/>
              <a:t>образотворення</a:t>
            </a:r>
            <a:r>
              <a:rPr lang="ru-RU" sz="2000" dirty="0"/>
              <a:t>. В канву </a:t>
            </a:r>
            <a:r>
              <a:rPr lang="ru-RU" sz="2000" dirty="0" err="1"/>
              <a:t>сучасних</a:t>
            </a:r>
            <a:r>
              <a:rPr lang="ru-RU" sz="2000" dirty="0"/>
              <a:t> </a:t>
            </a:r>
            <a:r>
              <a:rPr lang="ru-RU" sz="2000" dirty="0" err="1"/>
              <a:t>образів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землі</a:t>
            </a:r>
            <a:r>
              <a:rPr lang="ru-RU" sz="2000" dirty="0"/>
              <a:t> </a:t>
            </a:r>
            <a:r>
              <a:rPr lang="ru-RU" sz="2000" dirty="0" err="1"/>
              <a:t>впліталися</a:t>
            </a:r>
            <a:r>
              <a:rPr lang="ru-RU" sz="2000" dirty="0"/>
              <a:t> </a:t>
            </a:r>
            <a:r>
              <a:rPr lang="ru-RU" sz="2000" dirty="0" err="1"/>
              <a:t>ліричні</a:t>
            </a:r>
            <a:r>
              <a:rPr lang="ru-RU" sz="2000" dirty="0"/>
              <a:t> </a:t>
            </a:r>
            <a:r>
              <a:rPr lang="ru-RU" sz="2000" dirty="0" err="1"/>
              <a:t>відступи</a:t>
            </a:r>
            <a:r>
              <a:rPr lang="ru-RU" sz="2000" dirty="0"/>
              <a:t>, </a:t>
            </a:r>
            <a:r>
              <a:rPr lang="ru-RU" sz="2000" dirty="0" err="1"/>
              <a:t>історичні</a:t>
            </a:r>
            <a:r>
              <a:rPr lang="ru-RU" sz="2000" dirty="0"/>
              <a:t> </a:t>
            </a:r>
            <a:r>
              <a:rPr lang="ru-RU" sz="2000" dirty="0" err="1"/>
              <a:t>пейзажі</a:t>
            </a:r>
            <a:r>
              <a:rPr lang="ru-RU" sz="2000" dirty="0"/>
              <a:t> на </a:t>
            </a:r>
            <a:r>
              <a:rPr lang="ru-RU" sz="2000" dirty="0" err="1"/>
              <a:t>козацьку</a:t>
            </a:r>
            <a:r>
              <a:rPr lang="ru-RU" sz="2000" dirty="0"/>
              <a:t> тематику, </a:t>
            </a:r>
            <a:r>
              <a:rPr lang="ru-RU" sz="2000" dirty="0" err="1"/>
              <a:t>які</a:t>
            </a:r>
            <a:r>
              <a:rPr lang="ru-RU" sz="2000" dirty="0"/>
              <a:t> передавали дух </a:t>
            </a:r>
            <a:r>
              <a:rPr lang="ru-RU" sz="2000" dirty="0" err="1"/>
              <a:t>минулої</a:t>
            </a:r>
            <a:r>
              <a:rPr lang="ru-RU" sz="2000" dirty="0"/>
              <a:t> </a:t>
            </a:r>
            <a:r>
              <a:rPr lang="ru-RU" sz="2000" dirty="0" err="1"/>
              <a:t>епохи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267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err="1"/>
              <a:t>Високо</a:t>
            </a:r>
            <a:r>
              <a:rPr lang="ru-RU" sz="2400" dirty="0"/>
              <a:t> </a:t>
            </a:r>
            <a:r>
              <a:rPr lang="ru-RU" sz="2400" dirty="0" err="1"/>
              <a:t>цінуючи</a:t>
            </a:r>
            <a:r>
              <a:rPr lang="ru-RU" sz="2400" dirty="0"/>
              <a:t> </a:t>
            </a:r>
            <a:r>
              <a:rPr lang="ru-RU" sz="2400" dirty="0" err="1"/>
              <a:t>творчу</a:t>
            </a:r>
            <a:r>
              <a:rPr lang="ru-RU" sz="2400" dirty="0"/>
              <a:t> </a:t>
            </a:r>
            <a:r>
              <a:rPr lang="ru-RU" sz="2400" dirty="0" err="1"/>
              <a:t>незалежність</a:t>
            </a:r>
            <a:r>
              <a:rPr lang="ru-RU" sz="2400" dirty="0"/>
              <a:t>, </a:t>
            </a:r>
            <a:r>
              <a:rPr lang="ru-RU" sz="2400" dirty="0" err="1"/>
              <a:t>Васильківський</a:t>
            </a:r>
            <a:r>
              <a:rPr lang="ru-RU" sz="2400" dirty="0"/>
              <a:t> не </a:t>
            </a:r>
            <a:r>
              <a:rPr lang="ru-RU" sz="2400" dirty="0" err="1"/>
              <a:t>зв'язував</a:t>
            </a:r>
            <a:r>
              <a:rPr lang="ru-RU" sz="2400" dirty="0"/>
              <a:t> себе членством у </a:t>
            </a:r>
            <a:r>
              <a:rPr lang="ru-RU" sz="2400" dirty="0" err="1"/>
              <a:t>якомусь</a:t>
            </a:r>
            <a:r>
              <a:rPr lang="ru-RU" sz="2400" dirty="0"/>
              <a:t> одному </a:t>
            </a:r>
            <a:r>
              <a:rPr lang="ru-RU" sz="2400" dirty="0" err="1"/>
              <a:t>об'єднанні</a:t>
            </a:r>
            <a:r>
              <a:rPr lang="ru-RU" sz="2400" dirty="0"/>
              <a:t> і представляв </a:t>
            </a:r>
            <a:r>
              <a:rPr lang="ru-RU" sz="2400" dirty="0" err="1"/>
              <a:t>роботи</a:t>
            </a:r>
            <a:r>
              <a:rPr lang="ru-RU" sz="2400" dirty="0"/>
              <a:t> на </a:t>
            </a:r>
            <a:r>
              <a:rPr lang="ru-RU" sz="2400" dirty="0" err="1"/>
              <a:t>виставки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товариствПетербурга</a:t>
            </a:r>
            <a:r>
              <a:rPr lang="ru-RU" sz="2400" dirty="0"/>
              <a:t>, </a:t>
            </a:r>
            <a:r>
              <a:rPr lang="ru-RU" sz="2400" dirty="0" err="1"/>
              <a:t>Харкова</a:t>
            </a:r>
            <a:r>
              <a:rPr lang="ru-RU" sz="2400" dirty="0"/>
              <a:t>, </a:t>
            </a:r>
            <a:r>
              <a:rPr lang="ru-RU" sz="2400" dirty="0" err="1"/>
              <a:t>Києва</a:t>
            </a:r>
            <a:r>
              <a:rPr lang="ru-RU" sz="2400" dirty="0"/>
              <a:t>.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Академії</a:t>
            </a:r>
            <a:r>
              <a:rPr lang="ru-RU" sz="2400" dirty="0"/>
              <a:t> </a:t>
            </a:r>
            <a:r>
              <a:rPr lang="ru-RU" sz="2400" dirty="0" err="1"/>
              <a:t>Васильківський</a:t>
            </a:r>
            <a:r>
              <a:rPr lang="ru-RU" sz="2400" dirty="0"/>
              <a:t> </a:t>
            </a:r>
            <a:r>
              <a:rPr lang="ru-RU" sz="2400" dirty="0" err="1"/>
              <a:t>відійшов</a:t>
            </a:r>
            <a:r>
              <a:rPr lang="ru-RU" sz="2400" dirty="0"/>
              <a:t>.</a:t>
            </a:r>
          </a:p>
          <a:p>
            <a:r>
              <a:rPr lang="ru-RU" sz="2400" dirty="0"/>
              <a:t>У 1900 р. </a:t>
            </a:r>
            <a:r>
              <a:rPr lang="ru-RU" sz="2400" dirty="0" err="1"/>
              <a:t>організував</a:t>
            </a:r>
            <a:r>
              <a:rPr lang="ru-RU" sz="2400" dirty="0"/>
              <a:t> у </a:t>
            </a:r>
            <a:r>
              <a:rPr lang="ru-RU" sz="2400" dirty="0" err="1"/>
              <a:t>Харкові</a:t>
            </a:r>
            <a:r>
              <a:rPr lang="ru-RU" sz="2400" dirty="0"/>
              <a:t> першу </a:t>
            </a:r>
            <a:r>
              <a:rPr lang="ru-RU" sz="2400" dirty="0" err="1"/>
              <a:t>персональну</a:t>
            </a:r>
            <a:r>
              <a:rPr lang="ru-RU" sz="2400" dirty="0"/>
              <a:t> </a:t>
            </a:r>
            <a:r>
              <a:rPr lang="ru-RU" sz="2400" dirty="0" err="1"/>
              <a:t>виставку</a:t>
            </a:r>
            <a:r>
              <a:rPr lang="ru-RU" sz="2400" dirty="0"/>
              <a:t> (120 </a:t>
            </a:r>
            <a:r>
              <a:rPr lang="ru-RU" sz="2400" dirty="0" err="1"/>
              <a:t>творів</a:t>
            </a:r>
            <a:r>
              <a:rPr lang="ru-RU" sz="2400" dirty="0"/>
              <a:t>). </a:t>
            </a:r>
            <a:r>
              <a:rPr lang="ru-RU" sz="2400" dirty="0" err="1"/>
              <a:t>Усвідомлюючи</a:t>
            </a:r>
            <a:r>
              <a:rPr lang="ru-RU" sz="2400" dirty="0"/>
              <a:t> </a:t>
            </a:r>
            <a:r>
              <a:rPr lang="ru-RU" sz="2400" dirty="0" err="1"/>
              <a:t>суспільну</a:t>
            </a:r>
            <a:r>
              <a:rPr lang="ru-RU" sz="2400" dirty="0"/>
              <a:t> роль </a:t>
            </a:r>
            <a:r>
              <a:rPr lang="ru-RU" sz="2400" dirty="0" err="1"/>
              <a:t>мистецтва</a:t>
            </a:r>
            <a:r>
              <a:rPr lang="ru-RU" sz="2400" dirty="0"/>
              <a:t>, брав участь у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акціях</a:t>
            </a:r>
            <a:r>
              <a:rPr lang="ru-RU" sz="2400" dirty="0"/>
              <a:t> — </a:t>
            </a:r>
            <a:r>
              <a:rPr lang="ru-RU" sz="2400" dirty="0" err="1"/>
              <a:t>ініціював</a:t>
            </a:r>
            <a:r>
              <a:rPr lang="ru-RU" sz="2400" dirty="0"/>
              <a:t> і </a:t>
            </a:r>
            <a:r>
              <a:rPr lang="ru-RU" sz="2400" dirty="0" err="1"/>
              <a:t>очолив</a:t>
            </a:r>
            <a:r>
              <a:rPr lang="ru-RU" sz="2400" dirty="0"/>
              <a:t> </a:t>
            </a:r>
            <a:r>
              <a:rPr lang="ru-RU" sz="2400" dirty="0" err="1"/>
              <a:t>оздоблення</a:t>
            </a:r>
            <a:r>
              <a:rPr lang="ru-RU" sz="2400" dirty="0"/>
              <a:t> </a:t>
            </a:r>
            <a:r>
              <a:rPr lang="ru-RU" sz="2400" dirty="0" err="1"/>
              <a:t>будинку</a:t>
            </a:r>
            <a:r>
              <a:rPr lang="ru-RU" sz="2400" dirty="0"/>
              <a:t> </a:t>
            </a:r>
            <a:r>
              <a:rPr lang="ru-RU" sz="2400" dirty="0" err="1"/>
              <a:t>Полтавського</a:t>
            </a:r>
            <a:r>
              <a:rPr lang="ru-RU" sz="2400" dirty="0"/>
              <a:t> земства (1901–1906, за </a:t>
            </a:r>
            <a:r>
              <a:rPr lang="ru-RU" sz="2400" dirty="0" err="1"/>
              <a:t>участю</a:t>
            </a:r>
            <a:r>
              <a:rPr lang="ru-RU" sz="2400" dirty="0"/>
              <a:t> </a:t>
            </a:r>
            <a:r>
              <a:rPr lang="ru-RU" sz="2400" dirty="0" err="1"/>
              <a:t>Миколи</a:t>
            </a:r>
            <a:r>
              <a:rPr lang="ru-RU" sz="2400" dirty="0"/>
              <a:t> Самокиша, М. </a:t>
            </a:r>
            <a:r>
              <a:rPr lang="ru-RU" sz="2400" dirty="0" err="1"/>
              <a:t>Ткаченка</a:t>
            </a:r>
            <a:r>
              <a:rPr lang="ru-RU" sz="2400" dirty="0"/>
              <a:t>, М. </a:t>
            </a:r>
            <a:r>
              <a:rPr lang="ru-RU" sz="2400" dirty="0" err="1"/>
              <a:t>Беркоса</a:t>
            </a:r>
            <a:r>
              <a:rPr lang="ru-RU" sz="2400" dirty="0"/>
              <a:t>, М. Уварова); разом з Самокишем </a:t>
            </a:r>
            <a:r>
              <a:rPr lang="ru-RU" sz="2400" dirty="0" err="1"/>
              <a:t>видав</a:t>
            </a:r>
            <a:r>
              <a:rPr lang="ru-RU" sz="2400" dirty="0"/>
              <a:t> альбом «З </a:t>
            </a:r>
            <a:r>
              <a:rPr lang="ru-RU" sz="2400" dirty="0" err="1"/>
              <a:t>української</a:t>
            </a:r>
            <a:r>
              <a:rPr lang="ru-RU" sz="2400" dirty="0"/>
              <a:t> </a:t>
            </a:r>
            <a:r>
              <a:rPr lang="ru-RU" sz="2400" dirty="0" err="1"/>
              <a:t>старовини</a:t>
            </a:r>
            <a:r>
              <a:rPr lang="ru-RU" sz="2400" dirty="0"/>
              <a:t>» (1900, </a:t>
            </a:r>
            <a:r>
              <a:rPr lang="ru-RU" sz="2400" dirty="0" err="1"/>
              <a:t>російською</a:t>
            </a:r>
            <a:r>
              <a:rPr lang="ru-RU" sz="2400" dirty="0"/>
              <a:t> </a:t>
            </a:r>
            <a:r>
              <a:rPr lang="ru-RU" sz="2400" dirty="0" err="1"/>
              <a:t>мовою</a:t>
            </a:r>
            <a:r>
              <a:rPr lang="ru-RU" sz="2400" dirty="0"/>
              <a:t>, </a:t>
            </a:r>
            <a:r>
              <a:rPr lang="ru-RU" sz="2400" dirty="0" err="1"/>
              <a:t>перевиданий</a:t>
            </a:r>
            <a:r>
              <a:rPr lang="ru-RU" sz="2400" dirty="0"/>
              <a:t> </a:t>
            </a:r>
            <a:r>
              <a:rPr lang="ru-RU" sz="2400" dirty="0" err="1"/>
              <a:t>виданням</a:t>
            </a:r>
            <a:r>
              <a:rPr lang="ru-RU" sz="2400" dirty="0"/>
              <a:t> «</a:t>
            </a:r>
            <a:r>
              <a:rPr lang="ru-RU" sz="2400" dirty="0" err="1"/>
              <a:t>Мистецтво</a:t>
            </a:r>
            <a:r>
              <a:rPr lang="ru-RU" sz="2400" dirty="0"/>
              <a:t>» у 1991 р. </a:t>
            </a:r>
            <a:r>
              <a:rPr lang="ru-RU" sz="2400" dirty="0" err="1"/>
              <a:t>українською</a:t>
            </a:r>
            <a:r>
              <a:rPr lang="ru-RU" sz="2400" dirty="0"/>
              <a:t> </a:t>
            </a:r>
            <a:r>
              <a:rPr lang="ru-RU" sz="2400" dirty="0" err="1"/>
              <a:t>мовою</a:t>
            </a:r>
            <a:r>
              <a:rPr lang="ru-RU" sz="2400" dirty="0"/>
              <a:t>) та «</a:t>
            </a:r>
            <a:r>
              <a:rPr lang="ru-RU" sz="2400" dirty="0" err="1"/>
              <a:t>Мотиви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орнаменту» (1912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1912 р. на </a:t>
            </a:r>
            <a:r>
              <a:rPr lang="ru-RU" sz="2400" dirty="0" err="1"/>
              <a:t>другій</a:t>
            </a:r>
            <a:r>
              <a:rPr lang="ru-RU" sz="2400" dirty="0"/>
              <a:t> </a:t>
            </a:r>
            <a:r>
              <a:rPr lang="ru-RU" sz="2400" dirty="0" err="1"/>
              <a:t>персональній</a:t>
            </a:r>
            <a:r>
              <a:rPr lang="ru-RU" sz="2400" dirty="0"/>
              <a:t> </a:t>
            </a:r>
            <a:r>
              <a:rPr lang="ru-RU" sz="2400" dirty="0" err="1"/>
              <a:t>виставці</a:t>
            </a:r>
            <a:r>
              <a:rPr lang="ru-RU" sz="2400" dirty="0"/>
              <a:t> в </a:t>
            </a:r>
            <a:r>
              <a:rPr lang="ru-RU" sz="2400" dirty="0" err="1"/>
              <a:t>Харкові</a:t>
            </a:r>
            <a:r>
              <a:rPr lang="ru-RU" sz="2400" dirty="0"/>
              <a:t> </a:t>
            </a:r>
            <a:r>
              <a:rPr lang="ru-RU" sz="2400" dirty="0" err="1"/>
              <a:t>Васильківський</a:t>
            </a:r>
            <a:r>
              <a:rPr lang="ru-RU" sz="2400" dirty="0"/>
              <a:t> представив </a:t>
            </a:r>
            <a:r>
              <a:rPr lang="ru-RU" sz="2400" dirty="0" err="1"/>
              <a:t>серію</a:t>
            </a:r>
            <a:r>
              <a:rPr lang="ru-RU" sz="2400" dirty="0"/>
              <a:t> </a:t>
            </a:r>
            <a:r>
              <a:rPr lang="ru-RU" sz="2400" dirty="0" err="1"/>
              <a:t>акварельних</a:t>
            </a:r>
            <a:r>
              <a:rPr lang="ru-RU" sz="2400" dirty="0"/>
              <a:t> </a:t>
            </a:r>
            <a:r>
              <a:rPr lang="ru-RU" sz="2400" dirty="0" err="1"/>
              <a:t>зображень</a:t>
            </a:r>
            <a:r>
              <a:rPr lang="ru-RU" sz="2400" dirty="0"/>
              <a:t> </a:t>
            </a:r>
            <a:r>
              <a:rPr lang="ru-RU" sz="2400" dirty="0" err="1"/>
              <a:t>історичних</a:t>
            </a:r>
            <a:r>
              <a:rPr lang="ru-RU" sz="2400" dirty="0"/>
              <a:t> </a:t>
            </a:r>
            <a:r>
              <a:rPr lang="ru-RU" sz="2400" dirty="0" err="1"/>
              <a:t>діячів</a:t>
            </a:r>
            <a:r>
              <a:rPr lang="ru-RU" sz="2400" dirty="0"/>
              <a:t> (27) — Богдана </a:t>
            </a:r>
            <a:r>
              <a:rPr lang="ru-RU" sz="2400" dirty="0" err="1"/>
              <a:t>Хмельницького</a:t>
            </a:r>
            <a:r>
              <a:rPr lang="ru-RU" sz="2400" dirty="0"/>
              <a:t>, Петра </a:t>
            </a:r>
            <a:r>
              <a:rPr lang="ru-RU" sz="2400" dirty="0" err="1"/>
              <a:t>Дорошенка</a:t>
            </a:r>
            <a:r>
              <a:rPr lang="ru-RU" sz="2400" dirty="0"/>
              <a:t>, Василя Кочубея</a:t>
            </a:r>
            <a:r>
              <a:rPr lang="uk-UA" sz="2400" dirty="0"/>
              <a:t>,</a:t>
            </a:r>
            <a:r>
              <a:rPr lang="ru-RU" sz="2400" dirty="0"/>
              <a:t> Петра </a:t>
            </a:r>
            <a:r>
              <a:rPr lang="ru-RU" sz="2400" dirty="0" err="1"/>
              <a:t>Могили</a:t>
            </a:r>
            <a:r>
              <a:rPr lang="ru-RU" sz="2400" dirty="0"/>
              <a:t> та </a:t>
            </a:r>
            <a:r>
              <a:rPr lang="ru-RU" sz="2400" dirty="0" err="1"/>
              <a:t>інших</a:t>
            </a:r>
            <a:r>
              <a:rPr lang="ru-RU" sz="2400" dirty="0"/>
              <a:t>, при </a:t>
            </a:r>
            <a:r>
              <a:rPr lang="ru-RU" sz="2400" dirty="0" err="1"/>
              <a:t>створенні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користувався</a:t>
            </a:r>
            <a:r>
              <a:rPr lang="ru-RU" sz="2400" dirty="0"/>
              <a:t> </a:t>
            </a:r>
            <a:r>
              <a:rPr lang="ru-RU" sz="2400" dirty="0" err="1"/>
              <a:t>старовинними</a:t>
            </a:r>
            <a:r>
              <a:rPr lang="ru-RU" sz="2400" dirty="0"/>
              <a:t> гравюрами і </a:t>
            </a:r>
            <a:r>
              <a:rPr lang="ru-RU" sz="2400" dirty="0" err="1"/>
              <a:t>живописними</a:t>
            </a:r>
            <a:r>
              <a:rPr lang="ru-RU" sz="2400" dirty="0"/>
              <a:t> портретами (</a:t>
            </a:r>
            <a:r>
              <a:rPr lang="ru-RU" sz="2400" dirty="0" err="1"/>
              <a:t>збереглися</a:t>
            </a:r>
            <a:r>
              <a:rPr lang="ru-RU" sz="2400" dirty="0"/>
              <a:t> </a:t>
            </a:r>
            <a:r>
              <a:rPr lang="ru-RU" sz="2400" dirty="0" err="1"/>
              <a:t>портрети</a:t>
            </a:r>
            <a:r>
              <a:rPr lang="ru-RU" sz="2400" dirty="0"/>
              <a:t> </a:t>
            </a:r>
            <a:r>
              <a:rPr lang="ru-RU" sz="2400" dirty="0" err="1"/>
              <a:t>Дорошенка</a:t>
            </a:r>
            <a:r>
              <a:rPr lang="ru-RU" sz="2400" dirty="0"/>
              <a:t> і </a:t>
            </a:r>
            <a:r>
              <a:rPr lang="ru-RU" sz="2400" dirty="0" err="1"/>
              <a:t>Мазепи</a:t>
            </a:r>
            <a:r>
              <a:rPr lang="ru-RU" sz="2400" dirty="0"/>
              <a:t> в </a:t>
            </a:r>
            <a:r>
              <a:rPr lang="ru-RU" sz="2400" dirty="0" err="1"/>
              <a:t>Національному</a:t>
            </a:r>
            <a:r>
              <a:rPr lang="ru-RU" sz="2400" dirty="0"/>
              <a:t> </a:t>
            </a:r>
            <a:r>
              <a:rPr lang="ru-RU" sz="2400" dirty="0" err="1"/>
              <a:t>музеї</a:t>
            </a:r>
            <a:r>
              <a:rPr lang="ru-RU" sz="2400" dirty="0"/>
              <a:t> </a:t>
            </a:r>
            <a:r>
              <a:rPr lang="ru-RU" sz="2400" dirty="0" err="1"/>
              <a:t>образотворчого</a:t>
            </a:r>
            <a:r>
              <a:rPr lang="ru-RU" sz="2400" dirty="0"/>
              <a:t> </a:t>
            </a:r>
            <a:r>
              <a:rPr lang="ru-RU" sz="2400" dirty="0" err="1"/>
              <a:t>мистецтва</a:t>
            </a:r>
            <a:r>
              <a:rPr lang="ru-RU" sz="2400" dirty="0"/>
              <a:t> і </a:t>
            </a:r>
            <a:r>
              <a:rPr lang="ru-RU" sz="2400" dirty="0" err="1"/>
              <a:t>Лебединському</a:t>
            </a:r>
            <a:r>
              <a:rPr lang="ru-RU" sz="2400" dirty="0"/>
              <a:t> </a:t>
            </a:r>
            <a:r>
              <a:rPr lang="ru-RU" sz="2400" dirty="0" err="1"/>
              <a:t>художньому</a:t>
            </a:r>
            <a:r>
              <a:rPr lang="ru-RU" sz="2400" dirty="0"/>
              <a:t> </a:t>
            </a:r>
            <a:r>
              <a:rPr lang="ru-RU" sz="2400" dirty="0" err="1"/>
              <a:t>музеї</a:t>
            </a:r>
            <a:r>
              <a:rPr lang="ru-RU" sz="2400" dirty="0"/>
              <a:t>). Того ж року </a:t>
            </a:r>
            <a:r>
              <a:rPr lang="ru-RU" sz="2400" dirty="0" err="1"/>
              <a:t>експонував</a:t>
            </a:r>
            <a:r>
              <a:rPr lang="ru-RU" sz="2400" dirty="0"/>
              <a:t> 33 </a:t>
            </a:r>
            <a:r>
              <a:rPr lang="ru-RU" sz="2400" dirty="0" err="1"/>
              <a:t>роботи</a:t>
            </a:r>
            <a:r>
              <a:rPr lang="ru-RU" sz="2400" dirty="0"/>
              <a:t> на </a:t>
            </a:r>
            <a:r>
              <a:rPr lang="ru-RU" sz="2400" dirty="0" err="1"/>
              <a:t>великій</a:t>
            </a:r>
            <a:r>
              <a:rPr lang="ru-RU" sz="2400" dirty="0"/>
              <a:t> </a:t>
            </a:r>
            <a:r>
              <a:rPr lang="ru-RU" sz="2400" dirty="0" err="1"/>
              <a:t>виставці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</a:t>
            </a:r>
            <a:r>
              <a:rPr lang="ru-RU" sz="2400" dirty="0" err="1"/>
              <a:t>образотворчого</a:t>
            </a:r>
            <a:r>
              <a:rPr lang="ru-RU" sz="2400" dirty="0"/>
              <a:t> </a:t>
            </a:r>
            <a:r>
              <a:rPr lang="ru-RU" sz="2400" dirty="0" err="1"/>
              <a:t>мистецтва</a:t>
            </a:r>
            <a:r>
              <a:rPr lang="ru-RU" sz="2400" dirty="0"/>
              <a:t> в </a:t>
            </a:r>
            <a:r>
              <a:rPr lang="ru-RU" sz="2400" dirty="0" err="1"/>
              <a:t>Києві</a:t>
            </a:r>
            <a:r>
              <a:rPr lang="ru-RU" sz="2400" dirty="0"/>
              <a:t> (383 твори, 47 </a:t>
            </a:r>
            <a:r>
              <a:rPr lang="ru-RU" sz="2400" dirty="0" err="1"/>
              <a:t>учасників</a:t>
            </a:r>
            <a:r>
              <a:rPr lang="ru-RU" sz="2400" dirty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710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1"/>
            <a:ext cx="8496944" cy="58326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академічного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, </a:t>
            </a:r>
            <a:r>
              <a:rPr lang="ru-RU" dirty="0" err="1"/>
              <a:t>Васильківського</a:t>
            </a:r>
            <a:r>
              <a:rPr lang="ru-RU" dirty="0"/>
              <a:t> </a:t>
            </a:r>
            <a:r>
              <a:rPr lang="ru-RU" dirty="0" err="1"/>
              <a:t>приваблювали</a:t>
            </a:r>
            <a:r>
              <a:rPr lang="ru-RU" dirty="0"/>
              <a:t> </a:t>
            </a:r>
            <a:r>
              <a:rPr lang="ru-RU" dirty="0" err="1"/>
              <a:t>мотиви</a:t>
            </a:r>
            <a:r>
              <a:rPr lang="ru-RU" dirty="0"/>
              <a:t> </a:t>
            </a:r>
            <a:r>
              <a:rPr lang="ru-RU" dirty="0" err="1"/>
              <a:t>сутичок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з татарами.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відвідував</a:t>
            </a:r>
            <a:r>
              <a:rPr lang="ru-RU" dirty="0"/>
              <a:t> </a:t>
            </a:r>
            <a:r>
              <a:rPr lang="ru-RU" dirty="0" err="1"/>
              <a:t>батальну</a:t>
            </a:r>
            <a:r>
              <a:rPr lang="ru-RU" dirty="0"/>
              <a:t> </a:t>
            </a:r>
            <a:r>
              <a:rPr lang="ru-RU" dirty="0" err="1"/>
              <a:t>майстерню</a:t>
            </a:r>
            <a:r>
              <a:rPr lang="ru-RU" dirty="0"/>
              <a:t>, де </a:t>
            </a:r>
            <a:r>
              <a:rPr lang="ru-RU" dirty="0" err="1"/>
              <a:t>навчався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приятель М. Самокиш. </a:t>
            </a:r>
            <a:r>
              <a:rPr lang="ru-RU" dirty="0" err="1"/>
              <a:t>Переважно</a:t>
            </a:r>
            <a:r>
              <a:rPr lang="ru-RU" dirty="0"/>
              <a:t>, твори художника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узагальнений</a:t>
            </a:r>
            <a:r>
              <a:rPr lang="ru-RU" dirty="0"/>
              <a:t> характер,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динамічна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поширений</a:t>
            </a:r>
            <a:r>
              <a:rPr lang="ru-RU" dirty="0"/>
              <a:t> в той час </a:t>
            </a:r>
            <a:r>
              <a:rPr lang="ru-RU" dirty="0" err="1"/>
              <a:t>етнографічно-побутовий</a:t>
            </a:r>
            <a:r>
              <a:rPr lang="ru-RU" dirty="0"/>
              <a:t> сюжет, за </a:t>
            </a:r>
            <a:r>
              <a:rPr lang="ru-RU" dirty="0" err="1"/>
              <a:t>винятком</a:t>
            </a:r>
            <a:r>
              <a:rPr lang="ru-RU" dirty="0"/>
              <a:t> таких, як «</a:t>
            </a:r>
            <a:r>
              <a:rPr lang="ru-RU" dirty="0" err="1"/>
              <a:t>Сутичка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з татарами» (1892,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невідоме</a:t>
            </a:r>
            <a:r>
              <a:rPr lang="ru-RU" dirty="0"/>
              <a:t>) і «</a:t>
            </a:r>
            <a:r>
              <a:rPr lang="ru-RU" dirty="0" err="1"/>
              <a:t>Побачення</a:t>
            </a:r>
            <a:r>
              <a:rPr lang="ru-RU" dirty="0"/>
              <a:t>» (1894, </a:t>
            </a:r>
            <a:r>
              <a:rPr lang="ru-RU" dirty="0" err="1"/>
              <a:t>Харківський</a:t>
            </a:r>
            <a:r>
              <a:rPr lang="ru-RU" dirty="0"/>
              <a:t> </a:t>
            </a:r>
            <a:r>
              <a:rPr lang="ru-RU" dirty="0" err="1"/>
              <a:t>художній</a:t>
            </a:r>
            <a:r>
              <a:rPr lang="ru-RU" dirty="0"/>
              <a:t> музей). Вони </a:t>
            </a:r>
            <a:r>
              <a:rPr lang="ru-RU" dirty="0" err="1"/>
              <a:t>трактувалися</a:t>
            </a:r>
            <a:r>
              <a:rPr lang="ru-RU" dirty="0"/>
              <a:t> романтично і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споріднені</a:t>
            </a:r>
            <a:r>
              <a:rPr lang="ru-RU" dirty="0"/>
              <a:t> за </a:t>
            </a:r>
            <a:r>
              <a:rPr lang="ru-RU" dirty="0" err="1"/>
              <a:t>настроєм</a:t>
            </a:r>
            <a:r>
              <a:rPr lang="ru-RU" dirty="0"/>
              <a:t> з </a:t>
            </a:r>
            <a:r>
              <a:rPr lang="ru-RU" dirty="0" err="1"/>
              <a:t>народним</a:t>
            </a:r>
            <a:r>
              <a:rPr lang="ru-RU" dirty="0"/>
              <a:t> </a:t>
            </a:r>
            <a:r>
              <a:rPr lang="ru-RU" dirty="0" err="1"/>
              <a:t>пісенним</a:t>
            </a:r>
            <a:r>
              <a:rPr lang="ru-RU" dirty="0"/>
              <a:t> фольклором.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Перед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заповів</a:t>
            </a:r>
            <a:r>
              <a:rPr lang="ru-RU" dirty="0"/>
              <a:t> Музею </a:t>
            </a:r>
            <a:r>
              <a:rPr lang="ru-RU" dirty="0" err="1"/>
              <a:t>Слобідської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1340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та </a:t>
            </a:r>
            <a:r>
              <a:rPr lang="ru-RU" dirty="0" err="1"/>
              <a:t>значну</a:t>
            </a:r>
            <a:r>
              <a:rPr lang="ru-RU" dirty="0"/>
              <a:t> суму грошей, </a:t>
            </a:r>
            <a:r>
              <a:rPr lang="ru-RU" dirty="0" err="1"/>
              <a:t>які</a:t>
            </a:r>
            <a:r>
              <a:rPr lang="ru-RU" dirty="0"/>
              <a:t>,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,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у </a:t>
            </a:r>
            <a:r>
              <a:rPr lang="ru-RU" dirty="0" err="1"/>
              <a:t>Харкові</a:t>
            </a:r>
            <a:r>
              <a:rPr lang="ru-RU" dirty="0"/>
              <a:t> великого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музею. Художник </a:t>
            </a:r>
            <a:r>
              <a:rPr lang="ru-RU" dirty="0" err="1"/>
              <a:t>Васильківський</a:t>
            </a:r>
            <a:r>
              <a:rPr lang="ru-RU" dirty="0"/>
              <a:t> </a:t>
            </a:r>
            <a:r>
              <a:rPr lang="ru-RU" dirty="0" err="1"/>
              <a:t>залишив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себе </a:t>
            </a:r>
            <a:r>
              <a:rPr lang="ru-RU" dirty="0" err="1"/>
              <a:t>гідний</a:t>
            </a:r>
            <a:r>
              <a:rPr lang="ru-RU" dirty="0"/>
              <a:t> </a:t>
            </a:r>
            <a:r>
              <a:rPr lang="ru-RU" dirty="0" err="1"/>
              <a:t>набуток</a:t>
            </a:r>
            <a:r>
              <a:rPr lang="ru-RU" dirty="0"/>
              <a:t> для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 — </a:t>
            </a:r>
            <a:r>
              <a:rPr lang="ru-RU" dirty="0" err="1"/>
              <a:t>майже</a:t>
            </a:r>
            <a:r>
              <a:rPr lang="ru-RU" dirty="0"/>
              <a:t> 3000 </a:t>
            </a:r>
            <a:r>
              <a:rPr lang="ru-RU" dirty="0" err="1"/>
              <a:t>робіт</a:t>
            </a:r>
            <a:r>
              <a:rPr lang="ru-RU" dirty="0"/>
              <a:t>, в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півтори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з них передав </a:t>
            </a:r>
            <a:r>
              <a:rPr lang="ru-RU" dirty="0" err="1"/>
              <a:t>Харківському</a:t>
            </a:r>
            <a:r>
              <a:rPr lang="ru-RU" dirty="0"/>
              <a:t> </a:t>
            </a:r>
            <a:r>
              <a:rPr lang="ru-RU" dirty="0" err="1"/>
              <a:t>художньому</a:t>
            </a:r>
            <a:r>
              <a:rPr lang="ru-RU" dirty="0"/>
              <a:t> музею (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загинула</a:t>
            </a:r>
            <a:r>
              <a:rPr lang="ru-RU" dirty="0"/>
              <a:t> в роки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); зараз в музеях і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збірках</a:t>
            </a:r>
            <a:r>
              <a:rPr lang="ru-RU" dirty="0"/>
              <a:t> </a:t>
            </a:r>
            <a:r>
              <a:rPr lang="ru-RU" dirty="0" err="1"/>
              <a:t>нараховують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500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komp\Desktop\Василькыв\House_in_Opishny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628051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komp\Desktop\Василькыв\684268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5848"/>
            <a:ext cx="6591735" cy="552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01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</Words>
  <Application>Microsoft Office PowerPoint</Application>
  <PresentationFormat>Экран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Сергі́й Іва́нович Василькі́вський 1854-1917 живописець, пейзажист.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Сергі́й Іва́нович Василькі́вський 1854-1917 живописець, пейзажист. </dc:title>
  <dc:creator>komp</dc:creator>
  <cp:lastModifiedBy>komp</cp:lastModifiedBy>
  <cp:revision>3</cp:revision>
  <dcterms:created xsi:type="dcterms:W3CDTF">2014-05-24T05:01:25Z</dcterms:created>
  <dcterms:modified xsi:type="dcterms:W3CDTF">2014-05-24T05:26:54Z</dcterms:modified>
</cp:coreProperties>
</file>