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78" r:id="rId11"/>
    <p:sldId id="265" r:id="rId12"/>
    <p:sldId id="279" r:id="rId13"/>
    <p:sldId id="266" r:id="rId14"/>
    <p:sldId id="267" r:id="rId15"/>
    <p:sldId id="268" r:id="rId16"/>
    <p:sldId id="269" r:id="rId17"/>
    <p:sldId id="280" r:id="rId18"/>
    <p:sldId id="270" r:id="rId19"/>
    <p:sldId id="281" r:id="rId20"/>
    <p:sldId id="272" r:id="rId21"/>
    <p:sldId id="273" r:id="rId22"/>
    <p:sldId id="274" r:id="rId23"/>
    <p:sldId id="276" r:id="rId24"/>
    <p:sldId id="277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25.01.2012</a:t>
            </a:fld>
            <a:endParaRPr lang="ru-RU" dirty="0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25.01.2012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25.01.2012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25.01.2012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25.01.2012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5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57290" y="857232"/>
            <a:ext cx="7406640" cy="1329308"/>
          </a:xfrm>
        </p:spPr>
        <p:txBody>
          <a:bodyPr>
            <a:normAutofit/>
          </a:bodyPr>
          <a:lstStyle/>
          <a:p>
            <a:r>
              <a:rPr lang="uk-UA" sz="5400" b="1" dirty="0" smtClean="0">
                <a:solidFill>
                  <a:srgbClr val="33CCFF"/>
                </a:solidFill>
                <a:latin typeface="Segoe Script" pitchFamily="34" charset="0"/>
              </a:rPr>
              <a:t>   СКУЛЬПТУРА</a:t>
            </a:r>
            <a:endParaRPr lang="ru-RU" sz="5400" b="1" dirty="0">
              <a:solidFill>
                <a:srgbClr val="33CCFF"/>
              </a:solidFill>
              <a:latin typeface="Segoe Script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28860" y="5929330"/>
            <a:ext cx="6715140" cy="714356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rgbClr val="0070C0"/>
                </a:solidFill>
                <a:latin typeface="+mj-lt"/>
              </a:rPr>
              <a:t>Підготувала учениця 5(9)-Б класу Щур Тетяна</a:t>
            </a:r>
            <a:endParaRPr lang="ru-RU" dirty="0">
              <a:solidFill>
                <a:srgbClr val="0070C0"/>
              </a:solidFill>
              <a:latin typeface="+mj-lt"/>
            </a:endParaRPr>
          </a:p>
        </p:txBody>
      </p:sp>
      <p:pic>
        <p:nvPicPr>
          <p:cNvPr id="4" name="Рисунок 3" descr="images.jpgрр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06897">
            <a:off x="5625891" y="2652683"/>
            <a:ext cx="2876561" cy="228124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images.jpgапмс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990254">
            <a:off x="2363894" y="2465603"/>
            <a:ext cx="2276485" cy="2705100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33CCFF"/>
                </a:solidFill>
              </a:rPr>
              <a:t>                    Барельєф</a:t>
            </a:r>
            <a:endParaRPr lang="ru-RU" dirty="0">
              <a:solidFill>
                <a:srgbClr val="33CC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214422"/>
            <a:ext cx="7498080" cy="4800600"/>
          </a:xfrm>
        </p:spPr>
        <p:txBody>
          <a:bodyPr numCol="1">
            <a:normAutofit/>
          </a:bodyPr>
          <a:lstStyle/>
          <a:p>
            <a:pPr>
              <a:buNone/>
            </a:pPr>
            <a:r>
              <a:rPr lang="ru-RU" sz="2400" dirty="0" smtClean="0">
                <a:solidFill>
                  <a:srgbClr val="0070C0"/>
                </a:solidFill>
              </a:rPr>
              <a:t>        </a:t>
            </a:r>
            <a:r>
              <a:rPr lang="ru-RU" sz="2400" dirty="0" smtClean="0">
                <a:solidFill>
                  <a:srgbClr val="0070C0"/>
                </a:solidFill>
              </a:rPr>
              <a:t>Різновидом</a:t>
            </a:r>
            <a:r>
              <a:rPr lang="ru-RU" sz="2400" dirty="0" smtClean="0">
                <a:solidFill>
                  <a:srgbClr val="0070C0"/>
                </a:solidFill>
              </a:rPr>
              <a:t> </a:t>
            </a:r>
            <a:r>
              <a:rPr lang="ru-RU" sz="2400" dirty="0" smtClean="0">
                <a:solidFill>
                  <a:srgbClr val="0070C0"/>
                </a:solidFill>
              </a:rPr>
              <a:t>опуклого</a:t>
            </a:r>
            <a:r>
              <a:rPr lang="ru-RU" sz="2400" dirty="0" smtClean="0">
                <a:solidFill>
                  <a:srgbClr val="0070C0"/>
                </a:solidFill>
              </a:rPr>
              <a:t> </a:t>
            </a:r>
            <a:r>
              <a:rPr lang="ru-RU" sz="2400" dirty="0" smtClean="0">
                <a:solidFill>
                  <a:srgbClr val="0070C0"/>
                </a:solidFill>
              </a:rPr>
              <a:t>рельєфу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ru-RU" sz="2400" dirty="0" smtClean="0">
                <a:solidFill>
                  <a:srgbClr val="0070C0"/>
                </a:solidFill>
              </a:rPr>
              <a:t>також</a:t>
            </a:r>
            <a:r>
              <a:rPr lang="ru-RU" sz="2400" dirty="0" smtClean="0">
                <a:solidFill>
                  <a:srgbClr val="0070C0"/>
                </a:solidFill>
              </a:rPr>
              <a:t> </a:t>
            </a:r>
            <a:r>
              <a:rPr lang="ru-RU" sz="2400" dirty="0" smtClean="0">
                <a:solidFill>
                  <a:srgbClr val="0070C0"/>
                </a:solidFill>
              </a:rPr>
              <a:t>є</a:t>
            </a:r>
            <a:r>
              <a:rPr lang="ru-RU" sz="2400" dirty="0" smtClean="0">
                <a:solidFill>
                  <a:srgbClr val="0070C0"/>
                </a:solidFill>
              </a:rPr>
              <a:t> </a:t>
            </a:r>
            <a:r>
              <a:rPr lang="ru-RU" sz="2400" dirty="0" smtClean="0">
                <a:solidFill>
                  <a:srgbClr val="0070C0"/>
                </a:solidFill>
              </a:rPr>
              <a:t>барельєф</a:t>
            </a:r>
            <a:r>
              <a:rPr lang="ru-RU" sz="2400" dirty="0" smtClean="0">
                <a:solidFill>
                  <a:srgbClr val="0070C0"/>
                </a:solidFill>
              </a:rPr>
              <a:t> (фр. </a:t>
            </a:r>
            <a:r>
              <a:rPr lang="en-US" sz="2400" dirty="0" smtClean="0">
                <a:solidFill>
                  <a:srgbClr val="0070C0"/>
                </a:solidFill>
              </a:rPr>
              <a:t>bas-relief - </a:t>
            </a:r>
            <a:r>
              <a:rPr lang="ru-RU" sz="2400" dirty="0" smtClean="0">
                <a:solidFill>
                  <a:srgbClr val="0070C0"/>
                </a:solidFill>
              </a:rPr>
              <a:t>низький</a:t>
            </a:r>
            <a:r>
              <a:rPr lang="ru-RU" sz="2400" dirty="0" smtClean="0">
                <a:solidFill>
                  <a:srgbClr val="0070C0"/>
                </a:solidFill>
              </a:rPr>
              <a:t> </a:t>
            </a:r>
            <a:r>
              <a:rPr lang="ru-RU" sz="2400" dirty="0" smtClean="0">
                <a:solidFill>
                  <a:srgbClr val="0070C0"/>
                </a:solidFill>
              </a:rPr>
              <a:t>рельєф</a:t>
            </a:r>
            <a:r>
              <a:rPr lang="ru-RU" sz="2400" dirty="0" smtClean="0">
                <a:solidFill>
                  <a:srgbClr val="0070C0"/>
                </a:solidFill>
              </a:rPr>
              <a:t>) - </a:t>
            </a:r>
            <a:r>
              <a:rPr lang="ru-RU" sz="2400" dirty="0" smtClean="0">
                <a:solidFill>
                  <a:srgbClr val="0070C0"/>
                </a:solidFill>
              </a:rPr>
              <a:t>низький</a:t>
            </a:r>
            <a:r>
              <a:rPr lang="ru-RU" sz="2400" dirty="0" smtClean="0">
                <a:solidFill>
                  <a:srgbClr val="0070C0"/>
                </a:solidFill>
              </a:rPr>
              <a:t> </a:t>
            </a:r>
            <a:r>
              <a:rPr lang="ru-RU" sz="2400" dirty="0" smtClean="0">
                <a:solidFill>
                  <a:srgbClr val="0070C0"/>
                </a:solidFill>
              </a:rPr>
              <a:t>рельєф</a:t>
            </a:r>
            <a:r>
              <a:rPr lang="ru-RU" sz="2400" dirty="0" smtClean="0">
                <a:solidFill>
                  <a:srgbClr val="0070C0"/>
                </a:solidFill>
              </a:rPr>
              <a:t>, в </a:t>
            </a:r>
            <a:r>
              <a:rPr lang="ru-RU" sz="2400" dirty="0" smtClean="0">
                <a:solidFill>
                  <a:srgbClr val="0070C0"/>
                </a:solidFill>
              </a:rPr>
              <a:t>якому</a:t>
            </a:r>
            <a:r>
              <a:rPr lang="ru-RU" sz="2400" dirty="0" smtClean="0">
                <a:solidFill>
                  <a:srgbClr val="0070C0"/>
                </a:solidFill>
              </a:rPr>
              <a:t> </a:t>
            </a:r>
            <a:r>
              <a:rPr lang="ru-RU" sz="2400" dirty="0" smtClean="0">
                <a:solidFill>
                  <a:srgbClr val="0070C0"/>
                </a:solidFill>
              </a:rPr>
              <a:t>зображення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ru-RU" sz="2400" dirty="0" smtClean="0">
                <a:solidFill>
                  <a:srgbClr val="0070C0"/>
                </a:solidFill>
              </a:rPr>
              <a:t>виступають</a:t>
            </a:r>
            <a:r>
              <a:rPr lang="ru-RU" sz="2400" dirty="0" smtClean="0">
                <a:solidFill>
                  <a:srgbClr val="0070C0"/>
                </a:solidFill>
              </a:rPr>
              <a:t> над </a:t>
            </a:r>
            <a:r>
              <a:rPr lang="ru-RU" sz="2400" dirty="0" smtClean="0">
                <a:solidFill>
                  <a:srgbClr val="0070C0"/>
                </a:solidFill>
              </a:rPr>
              <a:t>площиною</a:t>
            </a:r>
            <a:r>
              <a:rPr lang="ru-RU" sz="2400" dirty="0" smtClean="0">
                <a:solidFill>
                  <a:srgbClr val="0070C0"/>
                </a:solidFill>
              </a:rPr>
              <a:t> фону не </a:t>
            </a:r>
            <a:r>
              <a:rPr lang="ru-RU" sz="2400" dirty="0" smtClean="0">
                <a:solidFill>
                  <a:srgbClr val="0070C0"/>
                </a:solidFill>
              </a:rPr>
              <a:t>більше</a:t>
            </a:r>
            <a:r>
              <a:rPr lang="ru-RU" sz="2400" dirty="0" smtClean="0">
                <a:solidFill>
                  <a:srgbClr val="0070C0"/>
                </a:solidFill>
              </a:rPr>
              <a:t> </a:t>
            </a:r>
            <a:r>
              <a:rPr lang="ru-RU" sz="2400" dirty="0" smtClean="0">
                <a:solidFill>
                  <a:srgbClr val="0070C0"/>
                </a:solidFill>
              </a:rPr>
              <a:t>ніж</a:t>
            </a:r>
            <a:r>
              <a:rPr lang="ru-RU" sz="2400" dirty="0" smtClean="0">
                <a:solidFill>
                  <a:srgbClr val="0070C0"/>
                </a:solidFill>
              </a:rPr>
              <a:t> наполовину </a:t>
            </a:r>
            <a:r>
              <a:rPr lang="ru-RU" sz="2400" dirty="0" smtClean="0">
                <a:solidFill>
                  <a:srgbClr val="0070C0"/>
                </a:solidFill>
              </a:rPr>
              <a:t>свого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ru-RU" sz="2400" dirty="0" smtClean="0">
                <a:solidFill>
                  <a:srgbClr val="0070C0"/>
                </a:solidFill>
              </a:rPr>
              <a:t>повного</a:t>
            </a:r>
            <a:r>
              <a:rPr lang="ru-RU" sz="2400" dirty="0" smtClean="0">
                <a:solidFill>
                  <a:srgbClr val="0070C0"/>
                </a:solidFill>
              </a:rPr>
              <a:t> </a:t>
            </a:r>
            <a:r>
              <a:rPr lang="ru-RU" sz="2400" dirty="0" smtClean="0">
                <a:solidFill>
                  <a:srgbClr val="0070C0"/>
                </a:solidFill>
              </a:rPr>
              <a:t>обсягу</a:t>
            </a:r>
            <a:r>
              <a:rPr lang="ru-RU" sz="2400" dirty="0" smtClean="0">
                <a:solidFill>
                  <a:srgbClr val="0070C0"/>
                </a:solidFill>
              </a:rPr>
              <a:t>. </a:t>
            </a:r>
            <a:r>
              <a:rPr lang="ru-RU" sz="2400" dirty="0" smtClean="0">
                <a:solidFill>
                  <a:srgbClr val="0070C0"/>
                </a:solidFill>
              </a:rPr>
              <a:t>Барельєфом</a:t>
            </a:r>
            <a:r>
              <a:rPr lang="ru-RU" sz="2400" dirty="0" smtClean="0">
                <a:solidFill>
                  <a:srgbClr val="0070C0"/>
                </a:solidFill>
              </a:rPr>
              <a:t> </a:t>
            </a:r>
            <a:r>
              <a:rPr lang="ru-RU" sz="2400" dirty="0" smtClean="0">
                <a:solidFill>
                  <a:srgbClr val="0070C0"/>
                </a:solidFill>
              </a:rPr>
              <a:t>прикрашають</a:t>
            </a:r>
            <a:r>
              <a:rPr lang="ru-RU" sz="2400" dirty="0" smtClean="0">
                <a:solidFill>
                  <a:srgbClr val="0070C0"/>
                </a:solidFill>
              </a:rPr>
              <a:t> </a:t>
            </a:r>
            <a:r>
              <a:rPr lang="ru-RU" sz="2400" dirty="0" smtClean="0">
                <a:solidFill>
                  <a:srgbClr val="0070C0"/>
                </a:solidFill>
              </a:rPr>
              <a:t>стіни</a:t>
            </a:r>
            <a:r>
              <a:rPr lang="ru-RU" sz="2400" dirty="0" smtClean="0">
                <a:solidFill>
                  <a:srgbClr val="0070C0"/>
                </a:solidFill>
              </a:rPr>
              <a:t>  </a:t>
            </a:r>
            <a:r>
              <a:rPr lang="ru-RU" sz="2400" dirty="0" smtClean="0">
                <a:solidFill>
                  <a:srgbClr val="0070C0"/>
                </a:solidFill>
              </a:rPr>
              <a:t>бу-дівель</a:t>
            </a:r>
            <a:r>
              <a:rPr lang="ru-RU" sz="2400" dirty="0" smtClean="0">
                <a:solidFill>
                  <a:srgbClr val="0070C0"/>
                </a:solidFill>
              </a:rPr>
              <a:t>, </a:t>
            </a:r>
            <a:r>
              <a:rPr lang="ru-RU" sz="2400" dirty="0" smtClean="0">
                <a:solidFill>
                  <a:srgbClr val="0070C0"/>
                </a:solidFill>
              </a:rPr>
              <a:t>постаменти</a:t>
            </a:r>
            <a:r>
              <a:rPr lang="ru-RU" sz="2400" dirty="0" smtClean="0">
                <a:solidFill>
                  <a:srgbClr val="0070C0"/>
                </a:solidFill>
              </a:rPr>
              <a:t> </a:t>
            </a:r>
            <a:r>
              <a:rPr lang="ru-RU" sz="2400" dirty="0" smtClean="0">
                <a:solidFill>
                  <a:srgbClr val="0070C0"/>
                </a:solidFill>
              </a:rPr>
              <a:t>пам'яток</a:t>
            </a:r>
            <a:r>
              <a:rPr lang="ru-RU" sz="2400" dirty="0" smtClean="0">
                <a:solidFill>
                  <a:srgbClr val="0070C0"/>
                </a:solidFill>
              </a:rPr>
              <a:t>, стели, </a:t>
            </a:r>
            <a:r>
              <a:rPr lang="ru-RU" sz="2400" dirty="0" smtClean="0">
                <a:solidFill>
                  <a:srgbClr val="0070C0"/>
                </a:solidFill>
              </a:rPr>
              <a:t>меморіальні</a:t>
            </a:r>
            <a:r>
              <a:rPr lang="ru-RU" sz="2400" dirty="0" smtClean="0">
                <a:solidFill>
                  <a:srgbClr val="0070C0"/>
                </a:solidFill>
              </a:rPr>
              <a:t> </a:t>
            </a:r>
            <a:r>
              <a:rPr lang="ru-RU" sz="2400" dirty="0" smtClean="0">
                <a:solidFill>
                  <a:srgbClr val="0070C0"/>
                </a:solidFill>
              </a:rPr>
              <a:t>дошки</a:t>
            </a:r>
            <a:r>
              <a:rPr lang="ru-RU" sz="2400" dirty="0" smtClean="0">
                <a:solidFill>
                  <a:srgbClr val="0070C0"/>
                </a:solidFill>
              </a:rPr>
              <a:t>, </a:t>
            </a:r>
            <a:r>
              <a:rPr lang="ru-RU" sz="2400" dirty="0" smtClean="0">
                <a:solidFill>
                  <a:srgbClr val="0070C0"/>
                </a:solidFill>
              </a:rPr>
              <a:t>монети</a:t>
            </a:r>
            <a:r>
              <a:rPr lang="ru-RU" sz="2400" dirty="0" smtClean="0">
                <a:solidFill>
                  <a:srgbClr val="0070C0"/>
                </a:solidFill>
              </a:rPr>
              <a:t>, </a:t>
            </a:r>
            <a:r>
              <a:rPr lang="ru-RU" sz="2400" dirty="0" smtClean="0">
                <a:solidFill>
                  <a:srgbClr val="0070C0"/>
                </a:solidFill>
              </a:rPr>
              <a:t>медалі</a:t>
            </a:r>
            <a:r>
              <a:rPr lang="ru-RU" sz="2400" dirty="0" smtClean="0">
                <a:solidFill>
                  <a:srgbClr val="0070C0"/>
                </a:solidFill>
              </a:rPr>
              <a:t>, </a:t>
            </a:r>
            <a:r>
              <a:rPr lang="ru-RU" sz="2400" dirty="0" smtClean="0">
                <a:solidFill>
                  <a:srgbClr val="0070C0"/>
                </a:solidFill>
              </a:rPr>
              <a:t>камеї</a:t>
            </a:r>
            <a:r>
              <a:rPr lang="ru-RU" sz="2400" dirty="0" smtClean="0">
                <a:solidFill>
                  <a:srgbClr val="0070C0"/>
                </a:solidFill>
              </a:rPr>
              <a:t>.</a:t>
            </a:r>
            <a:endParaRPr lang="ru-RU" sz="2400" dirty="0">
              <a:solidFill>
                <a:srgbClr val="0070C0"/>
              </a:solidFill>
            </a:endParaRPr>
          </a:p>
        </p:txBody>
      </p:sp>
      <p:pic>
        <p:nvPicPr>
          <p:cNvPr id="4" name="Рисунок 3" descr="загруженное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60" y="4214818"/>
            <a:ext cx="2409836" cy="2428868"/>
          </a:xfrm>
          <a:prstGeom prst="rect">
            <a:avLst/>
          </a:prstGeom>
        </p:spPr>
      </p:pic>
      <p:pic>
        <p:nvPicPr>
          <p:cNvPr id="5" name="Рисунок 4" descr="images (2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9190" y="4572008"/>
            <a:ext cx="1857388" cy="22145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5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428604"/>
            <a:ext cx="7647836" cy="5819796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85852" y="857232"/>
            <a:ext cx="750099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>
                <a:solidFill>
                  <a:srgbClr val="0070C0"/>
                </a:solidFill>
                <a:latin typeface="Comic Sans MS" pitchFamily="66" charset="0"/>
              </a:rPr>
              <a:t>     </a:t>
            </a:r>
            <a:r>
              <a:rPr lang="uk-UA" sz="2000" dirty="0" smtClean="0">
                <a:solidFill>
                  <a:srgbClr val="0070C0"/>
                </a:solidFill>
                <a:latin typeface="Comic Sans MS" pitchFamily="66" charset="0"/>
              </a:rPr>
              <a:t>Різновидом берельєфу, поширеного в епоху Відродження, є мальовничий рельєф, в якого фігури, предмети сильно сплющені, а фон - пейзаж, архітектура - намічений слабким рельєфом. </a:t>
            </a:r>
            <a:r>
              <a:rPr lang="ru-RU" sz="2000" dirty="0" smtClean="0">
                <a:solidFill>
                  <a:srgbClr val="0070C0"/>
                </a:solidFill>
                <a:latin typeface="Comic Sans MS" pitchFamily="66" charset="0"/>
              </a:rPr>
              <a:t>Мальовничий рельєф займає проміжне положення між скульптурою і живописом і є подобою картини, тому що в ньому можуть використовуватися перспективні скорочення і живописні ефекти (сонячні промені, хмари, хвилі). Різниця між сильно і слабо виступаючими над фоном зображеннями в мальовничому рельєфі невелика, велику роль грає майже графічний лінійний малюнок. Мальовничий рельєф часто застосовувався в рельєфах для передачі далекого плану, але іноді способом живописного рельєфу виконувалося зображення, включаючи фігури переднього плану (рельєф вівтаря церкви Сан-Антоніо в Падуї, 1446-1450, Донателло).</a:t>
            </a:r>
            <a:endParaRPr lang="ru-RU" sz="2000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ages (3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468550">
            <a:off x="5747954" y="607245"/>
            <a:ext cx="2928958" cy="2857520"/>
          </a:xfrm>
        </p:spPr>
      </p:pic>
      <p:pic>
        <p:nvPicPr>
          <p:cNvPr id="5" name="Рисунок 4" descr="images (4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670519">
            <a:off x="1322713" y="739025"/>
            <a:ext cx="3248041" cy="2857520"/>
          </a:xfrm>
          <a:prstGeom prst="rect">
            <a:avLst/>
          </a:prstGeom>
        </p:spPr>
      </p:pic>
      <p:pic>
        <p:nvPicPr>
          <p:cNvPr id="6" name="Рисунок 5" descr="images (5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86182" y="3357562"/>
            <a:ext cx="2500330" cy="32146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571480"/>
            <a:ext cx="7498080" cy="56769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800" dirty="0" smtClean="0">
                <a:solidFill>
                  <a:srgbClr val="0070C0"/>
                </a:solidFill>
                <a:latin typeface="Comic Sans MS" pitchFamily="66" charset="0"/>
              </a:rPr>
              <a:t>        Вид барельєфа, в якому зображення підноситься над фоном в мінімальному ступені, називається сплющеним рельєфом, що </a:t>
            </a:r>
            <a:r>
              <a:rPr lang="ru-RU" sz="2800" dirty="0" smtClean="0">
                <a:solidFill>
                  <a:srgbClr val="0070C0"/>
                </a:solidFill>
                <a:latin typeface="Comic Sans MS" pitchFamily="66" charset="0"/>
              </a:rPr>
              <a:t>вимагав особливої ​​віртуозності, тонкощі просторових відносин, сплющений рельєф виник в Італії і здобув вищу розвиток скульптурі 15 в. (Донателло).</a:t>
            </a:r>
            <a:endParaRPr lang="ru-RU" sz="28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pic>
        <p:nvPicPr>
          <p:cNvPr id="4" name="Рисунок 3" descr="images.jpgаа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9190" y="4286256"/>
            <a:ext cx="2286016" cy="2286016"/>
          </a:xfrm>
          <a:prstGeom prst="rect">
            <a:avLst/>
          </a:prstGeom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71472" y="3500439"/>
            <a:ext cx="8153400" cy="314327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dirty="0" smtClean="0">
                <a:solidFill>
                  <a:srgbClr val="0070C0"/>
                </a:solidFill>
                <a:latin typeface="Comic Sans MS" pitchFamily="66" charset="0"/>
              </a:rPr>
              <a:t>          Рельєф може виступати над площиною фону (опуклий рельєф) або заглиблюватися в неї. </a:t>
            </a:r>
            <a:r>
              <a:rPr lang="ru-RU" dirty="0" smtClean="0">
                <a:solidFill>
                  <a:srgbClr val="0070C0"/>
                </a:solidFill>
                <a:latin typeface="Comic Sans MS" pitchFamily="66" charset="0"/>
              </a:rPr>
              <a:t>Поглиблений рельєф має два різновиди: контррельєфи - свого роду негатив опуклого рельєфу (на печатках-ІНТАЛЄВ він служить для отримання відбитків у вигляді мініатюрного барельєфа), і койланагліф (англ. Кре - фр «порожнистий рельєф».), з поглибленим контуром і випуклим моделюванням. </a:t>
            </a:r>
            <a:br>
              <a:rPr lang="ru-RU" dirty="0" smtClean="0">
                <a:solidFill>
                  <a:srgbClr val="0070C0"/>
                </a:solidFill>
                <a:latin typeface="Comic Sans MS" pitchFamily="66" charset="0"/>
              </a:rPr>
            </a:br>
            <a:endParaRPr lang="ru-RU" dirty="0">
              <a:solidFill>
                <a:srgbClr val="0070C0"/>
              </a:solidFill>
              <a:latin typeface="Comic Sans MS" pitchFamily="66" charset="0"/>
            </a:endParaRPr>
          </a:p>
        </p:txBody>
      </p:sp>
      <p:pic>
        <p:nvPicPr>
          <p:cNvPr id="4" name="Рисунок 3" descr="images (6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1802" y="428604"/>
            <a:ext cx="2678875" cy="2698155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Заголовок 13"/>
          <p:cNvSpPr>
            <a:spLocks noGrp="1"/>
          </p:cNvSpPr>
          <p:nvPr>
            <p:ph sz="half" idx="2"/>
          </p:nvPr>
        </p:nvSpPr>
        <p:spPr>
          <a:xfrm>
            <a:off x="5286380" y="857232"/>
            <a:ext cx="3657600" cy="5545157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  <a:latin typeface="Comic Sans MS" pitchFamily="66" charset="0"/>
              </a:rPr>
              <a:t>       Поглиблений рельєф зустрічається в архітектурі Стародавнього Єгипту, на давньосхідних і </a:t>
            </a:r>
            <a:r>
              <a:rPr lang="ru-RU" dirty="0" smtClean="0">
                <a:solidFill>
                  <a:srgbClr val="0070C0"/>
                </a:solidFill>
                <a:latin typeface="Comic Sans MS" pitchFamily="66" charset="0"/>
              </a:rPr>
              <a:t>античних</a:t>
            </a:r>
            <a:r>
              <a:rPr lang="ru-RU" dirty="0" smtClean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ru-RU" dirty="0" smtClean="0">
                <a:solidFill>
                  <a:srgbClr val="0070C0"/>
                </a:solidFill>
                <a:latin typeface="Comic Sans MS" pitchFamily="66" charset="0"/>
              </a:rPr>
              <a:t>ІНТАЛЯХ, </a:t>
            </a:r>
            <a:r>
              <a:rPr lang="ru-RU" dirty="0" smtClean="0">
                <a:solidFill>
                  <a:srgbClr val="0070C0"/>
                </a:solidFill>
                <a:latin typeface="Comic Sans MS" pitchFamily="66" charset="0"/>
              </a:rPr>
              <a:t>що</a:t>
            </a:r>
            <a:r>
              <a:rPr lang="ru-RU" dirty="0" smtClean="0">
                <a:solidFill>
                  <a:srgbClr val="0070C0"/>
                </a:solidFill>
                <a:latin typeface="Comic Sans MS" pitchFamily="66" charset="0"/>
              </a:rPr>
              <a:t> служили </a:t>
            </a:r>
            <a:r>
              <a:rPr lang="ru-RU" dirty="0" smtClean="0">
                <a:solidFill>
                  <a:srgbClr val="0070C0"/>
                </a:solidFill>
                <a:latin typeface="Comic Sans MS" pitchFamily="66" charset="0"/>
              </a:rPr>
              <a:t>головним чином печатками. Інталія (іт. глибокої - різьблення) - камінь з вирізаним поглибленим рельєфом на противагу камеї, що мала опукле зображення і яка була окрасою.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6" name="Рисунок 5" descr="images (8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1802" y="2071678"/>
            <a:ext cx="2466975" cy="1847850"/>
          </a:xfrm>
          <a:prstGeom prst="rect">
            <a:avLst/>
          </a:prstGeom>
        </p:spPr>
      </p:pic>
      <p:pic>
        <p:nvPicPr>
          <p:cNvPr id="8" name="Содержимое 7" descr="images (7)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1500166" y="428604"/>
            <a:ext cx="1809750" cy="2524125"/>
          </a:xfrm>
        </p:spPr>
      </p:pic>
      <p:pic>
        <p:nvPicPr>
          <p:cNvPr id="9" name="Рисунок 8" descr="загруженное (1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57356" y="4214818"/>
            <a:ext cx="2205038" cy="2143125"/>
          </a:xfrm>
          <a:prstGeom prst="rect">
            <a:avLst/>
          </a:prstGeom>
        </p:spPr>
      </p:pic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</a:t>
            </a:r>
            <a:r>
              <a:rPr lang="uk-UA" dirty="0" smtClean="0">
                <a:solidFill>
                  <a:srgbClr val="33CCFF"/>
                </a:solidFill>
              </a:rPr>
              <a:t>Станкова скульптура</a:t>
            </a:r>
            <a:endParaRPr lang="ru-RU" dirty="0">
              <a:solidFill>
                <a:srgbClr val="33CC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uk-UA" dirty="0" smtClean="0">
                <a:solidFill>
                  <a:srgbClr val="0070C0"/>
                </a:solidFill>
              </a:rPr>
              <a:t>      </a:t>
            </a:r>
            <a:r>
              <a:rPr lang="uk-UA" dirty="0" smtClean="0">
                <a:solidFill>
                  <a:srgbClr val="0070C0"/>
                </a:solidFill>
                <a:latin typeface="Comic Sans MS" pitchFamily="66" charset="0"/>
              </a:rPr>
              <a:t>Станкова скульптура - рід скульптури, що має самостійне значення. </a:t>
            </a:r>
            <a:r>
              <a:rPr lang="ru-RU" dirty="0" smtClean="0">
                <a:solidFill>
                  <a:srgbClr val="0070C0"/>
                </a:solidFill>
                <a:latin typeface="Comic Sans MS" pitchFamily="66" charset="0"/>
              </a:rPr>
              <a:t>Вона включає різні види скульптурної композиції (голова, погруддя, фігура, група), різні жанри (портрет, сюжетна, символічна або алегорична композиція, анімалістичний жанр). Станкова скульптура розрахована на сприйняття з близької відстані, не пов'язана з предметним оточенням і архітектурою. Звичайний розмір станкової скульптури - наближений до натуральної величини. </a:t>
            </a:r>
            <a:endParaRPr lang="ru-RU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ages (1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86050" y="642918"/>
            <a:ext cx="2928958" cy="2786082"/>
          </a:xfrm>
        </p:spPr>
      </p:pic>
      <p:pic>
        <p:nvPicPr>
          <p:cNvPr id="5" name="Рисунок 4" descr="images (9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5852" y="3786190"/>
            <a:ext cx="2786082" cy="2571768"/>
          </a:xfrm>
          <a:prstGeom prst="rect">
            <a:avLst/>
          </a:prstGeom>
        </p:spPr>
      </p:pic>
      <p:pic>
        <p:nvPicPr>
          <p:cNvPr id="6" name="Рисунок 5" descr="images (10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72198" y="2928934"/>
            <a:ext cx="2857504" cy="23574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58" y="928670"/>
            <a:ext cx="7786742" cy="557216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dirty="0" smtClean="0"/>
              <a:t>        </a:t>
            </a:r>
            <a:r>
              <a:rPr lang="uk-UA" sz="3000" dirty="0" smtClean="0">
                <a:solidFill>
                  <a:srgbClr val="0070C0"/>
                </a:solidFill>
                <a:latin typeface="Comic Sans MS" pitchFamily="66" charset="0"/>
              </a:rPr>
              <a:t>Станковій скульптурі властиві розповідність, психологізм, часто використовується мова метафори і символу. </a:t>
            </a:r>
            <a:r>
              <a:rPr lang="ru-RU" sz="3000" dirty="0" smtClean="0">
                <a:solidFill>
                  <a:srgbClr val="0070C0"/>
                </a:solidFill>
                <a:latin typeface="Comic Sans MS" pitchFamily="66" charset="0"/>
              </a:rPr>
              <a:t>Одним з найбільш розвинених жанрів станкової скульптури є портрет (бюст, портретні статуї, рельєф), </a:t>
            </a:r>
            <a:r>
              <a:rPr lang="ru-RU" sz="3000" dirty="0" smtClean="0">
                <a:solidFill>
                  <a:srgbClr val="0070C0"/>
                </a:solidFill>
                <a:latin typeface="Comic Sans MS" pitchFamily="66" charset="0"/>
              </a:rPr>
              <a:t>який</a:t>
            </a:r>
            <a:r>
              <a:rPr lang="ru-RU" sz="3000" dirty="0" smtClean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ru-RU" sz="3000" dirty="0" smtClean="0">
                <a:solidFill>
                  <a:srgbClr val="0070C0"/>
                </a:solidFill>
                <a:latin typeface="Comic Sans MS" pitchFamily="66" charset="0"/>
              </a:rPr>
              <a:t>дає унікальну можливість для сприйняття - розгляд скульптури з різних точок зору, що представляє величезні можливості для багатобічної характеристики портретованого. Скульптурний портрет відомий з часів Стародавнього Єгипту (Статуя переписувача Каї, сер. 3 тис. До н.е., Париж, Лувр).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ages (12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00364" y="2000240"/>
            <a:ext cx="3571900" cy="3643338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85728"/>
            <a:ext cx="7498080" cy="5962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>
                <a:solidFill>
                  <a:srgbClr val="0070C0"/>
                </a:solidFill>
                <a:latin typeface="Comic Sans MS" pitchFamily="66" charset="0"/>
              </a:rPr>
              <a:t>        </a:t>
            </a:r>
            <a:r>
              <a:rPr lang="uk-UA" sz="2400" dirty="0" smtClean="0">
                <a:solidFill>
                  <a:srgbClr val="0070C0"/>
                </a:solidFill>
                <a:latin typeface="Comic Sans MS" pitchFamily="66" charset="0"/>
              </a:rPr>
              <a:t>СКУЛЬПТУРА (лат. скульптури, від   sculpo  - вирізаю, </a:t>
            </a:r>
            <a:r>
              <a:rPr lang="uk-UA" sz="2400" dirty="0" smtClean="0">
                <a:solidFill>
                  <a:srgbClr val="0070C0"/>
                </a:solidFill>
                <a:latin typeface="Comic Sans MS" pitchFamily="66" charset="0"/>
              </a:rPr>
              <a:t>висікаю, </a:t>
            </a:r>
            <a:r>
              <a:rPr lang="uk-UA" sz="2400" dirty="0" smtClean="0">
                <a:solidFill>
                  <a:srgbClr val="0070C0"/>
                </a:solidFill>
                <a:latin typeface="Comic Sans MS" pitchFamily="66" charset="0"/>
              </a:rPr>
              <a:t>ліпка, </a:t>
            </a:r>
            <a:r>
              <a:rPr lang="uk-UA" sz="2400" dirty="0" smtClean="0">
                <a:solidFill>
                  <a:srgbClr val="0070C0"/>
                </a:solidFill>
                <a:latin typeface="Comic Sans MS" pitchFamily="66" charset="0"/>
              </a:rPr>
              <a:t>пластика) </a:t>
            </a:r>
            <a:r>
              <a:rPr lang="uk-UA" sz="2400" dirty="0" smtClean="0">
                <a:solidFill>
                  <a:srgbClr val="0070C0"/>
                </a:solidFill>
                <a:latin typeface="Comic Sans MS" pitchFamily="66" charset="0"/>
              </a:rPr>
              <a:t>- вид образотворчого мистецтва, твори якого мають об'ємно-просторову форму, тривимірні і відчутні. </a:t>
            </a:r>
            <a:r>
              <a:rPr lang="ru-RU" sz="2400" dirty="0" smtClean="0">
                <a:solidFill>
                  <a:srgbClr val="0070C0"/>
                </a:solidFill>
                <a:latin typeface="Comic Sans MS" pitchFamily="66" charset="0"/>
              </a:rPr>
              <a:t>Скульптура поділяється на круглу, що вільно розміщується в просторі, і рельєф, в якому об'ємні зображення розташовуються на площині</a:t>
            </a:r>
            <a:r>
              <a:rPr lang="ru-RU" sz="2400" dirty="0" smtClean="0">
                <a:solidFill>
                  <a:srgbClr val="0070C0"/>
                </a:solidFill>
              </a:rPr>
              <a:t>.</a:t>
            </a:r>
            <a:endParaRPr lang="ru-RU" sz="2400" dirty="0">
              <a:solidFill>
                <a:srgbClr val="0070C0"/>
              </a:solidFill>
            </a:endParaRPr>
          </a:p>
        </p:txBody>
      </p:sp>
      <p:pic>
        <p:nvPicPr>
          <p:cNvPr id="6" name="Рисунок 5" descr="1012064_PH0358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28" y="3500438"/>
            <a:ext cx="2466975" cy="3000382"/>
          </a:xfrm>
          <a:prstGeom prst="rect">
            <a:avLst/>
          </a:prstGeom>
        </p:spPr>
      </p:pic>
      <p:pic>
        <p:nvPicPr>
          <p:cNvPr id="5" name="Рисунок 4" descr="1012064_1750_3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3636" y="3929066"/>
            <a:ext cx="2643174" cy="2714644"/>
          </a:xfrm>
          <a:prstGeom prst="rect">
            <a:avLst/>
          </a:prstGeom>
        </p:spPr>
      </p:pic>
      <p:pic>
        <p:nvPicPr>
          <p:cNvPr id="7" name="Рисунок 6" descr="images.jpgл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14744" y="4786322"/>
            <a:ext cx="2619375" cy="1743075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21429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        </a:t>
            </a:r>
            <a:r>
              <a:rPr lang="uk-UA" dirty="0" smtClean="0">
                <a:solidFill>
                  <a:srgbClr val="33CCFF"/>
                </a:solidFill>
              </a:rPr>
              <a:t>Монументальна скульптура</a:t>
            </a:r>
            <a:endParaRPr lang="ru-RU" dirty="0">
              <a:solidFill>
                <a:srgbClr val="33CC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1428736"/>
            <a:ext cx="7498080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000" dirty="0" smtClean="0"/>
              <a:t>            </a:t>
            </a:r>
            <a:r>
              <a:rPr lang="uk-UA" sz="2000" dirty="0" smtClean="0">
                <a:solidFill>
                  <a:srgbClr val="0070C0"/>
                </a:solidFill>
                <a:latin typeface="Comic Sans MS" pitchFamily="66" charset="0"/>
              </a:rPr>
              <a:t>  Монументальна скульптура є одним з найдавніших пологів скульптури, що мали культове, меморіальне призначення. </a:t>
            </a:r>
            <a:r>
              <a:rPr lang="ru-RU" sz="2000" dirty="0" smtClean="0">
                <a:solidFill>
                  <a:srgbClr val="0070C0"/>
                </a:solidFill>
                <a:latin typeface="Comic Sans MS" pitchFamily="66" charset="0"/>
              </a:rPr>
              <a:t>До монументальної скульптури належать однофігурні і багатофігурні композиції, кінні пам'ятники, меморіальні ансамблі, монументи в пам'ять видатних людей і подій, пам'ятні статуї, бюсти, рельєфи. Розташовуючись в природньому середовищі, вона організовує архітектурний ансамбль, органічно входить в природний ландшафт, прикрашає площі, архітектурні комплекси, створюючи просторові композиції, які можуть включати в себе архітектурні споруди, меморіальні форми (тріумфальна арка, тріумфальна колона, обеліск, плита з рельєфом і написами), монументальну скульптуру. </a:t>
            </a:r>
            <a:endParaRPr lang="ru-RU" sz="2000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428604"/>
            <a:ext cx="7647836" cy="6000792"/>
          </a:xfrm>
        </p:spPr>
        <p:txBody>
          <a:bodyPr/>
          <a:lstStyle/>
          <a:p>
            <a:pPr>
              <a:buNone/>
            </a:pPr>
            <a:r>
              <a:rPr lang="uk-UA" dirty="0" smtClean="0">
                <a:latin typeface="Comic Sans MS" pitchFamily="66" charset="0"/>
              </a:rPr>
              <a:t>     </a:t>
            </a:r>
            <a:r>
              <a:rPr lang="uk-UA" sz="2400" dirty="0" smtClean="0">
                <a:latin typeface="Comic Sans MS" pitchFamily="66" charset="0"/>
              </a:rPr>
              <a:t> </a:t>
            </a:r>
            <a:r>
              <a:rPr lang="uk-UA" sz="2400" dirty="0" smtClean="0">
                <a:solidFill>
                  <a:srgbClr val="0070C0"/>
                </a:solidFill>
                <a:latin typeface="Comic Sans MS" pitchFamily="66" charset="0"/>
              </a:rPr>
              <a:t>Монументальна скульптура, розрахована на сприйняття з великих відстаней, виконується з довговічних матеріалів (граніт, бронза, мідь, сталь) і встановлюється на великих відкритих просторах (на природних узвишшях, на штучно створених насипах). </a:t>
            </a:r>
            <a:r>
              <a:rPr lang="ru-RU" sz="2400" dirty="0" smtClean="0">
                <a:solidFill>
                  <a:srgbClr val="0070C0"/>
                </a:solidFill>
                <a:latin typeface="Comic Sans MS" pitchFamily="66" charset="0"/>
              </a:rPr>
              <a:t>Велике значення в монументальній скульптурі мають активний силует і узагальнене трактування обсягів.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images.jpgиии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75598">
            <a:off x="5000628" y="3786190"/>
            <a:ext cx="3214710" cy="285749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Рисунок 4" descr="images.jpgмип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036553">
            <a:off x="2117315" y="3943599"/>
            <a:ext cx="2133608" cy="2486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>
                <a:solidFill>
                  <a:srgbClr val="33CCFF"/>
                </a:solidFill>
              </a:rPr>
              <a:t>Монументально-декоративна скульптура</a:t>
            </a:r>
            <a:endParaRPr lang="ru-RU" sz="3200" dirty="0">
              <a:solidFill>
                <a:srgbClr val="33CC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uk-UA" dirty="0" smtClean="0">
                <a:solidFill>
                  <a:srgbClr val="0070C0"/>
                </a:solidFill>
                <a:latin typeface="Comic Sans MS" pitchFamily="66" charset="0"/>
              </a:rPr>
              <a:t>      Скульптура, будучи мистецтвом об'ємним, вимагає відповідної організації навколишнього простору, архітектурного середовища. В результаті виникає синтез архітектури і скульптури, що значно підсилює як ідейну, так і художню силу твору. Питання синтезу з архітектурою - одне з найважливіших у розумінні і сприйнятті монументальної і монументально-декоративної скульптури.</a:t>
            </a:r>
            <a:endParaRPr lang="ru-RU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images.jpgм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3571876"/>
            <a:ext cx="3286148" cy="2928951"/>
          </a:xfrm>
          <a:prstGeom prst="rect">
            <a:avLst/>
          </a:prstGeom>
        </p:spPr>
      </p:pic>
      <p:pic>
        <p:nvPicPr>
          <p:cNvPr id="8" name="Содержимое 7" descr="images (14)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28728" y="1571612"/>
            <a:ext cx="2857520" cy="2500330"/>
          </a:xfrm>
        </p:spPr>
      </p:pic>
      <p:pic>
        <p:nvPicPr>
          <p:cNvPr id="9" name="Рисунок 8" descr="images (13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43504" y="642918"/>
            <a:ext cx="3357586" cy="2714644"/>
          </a:xfrm>
          <a:prstGeom prst="rect">
            <a:avLst/>
          </a:prstGeom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5400" dirty="0" smtClean="0">
                <a:solidFill>
                  <a:srgbClr val="33CCFF"/>
                </a:solidFill>
                <a:latin typeface="Comic Sans MS" pitchFamily="66" charset="0"/>
              </a:rPr>
              <a:t>      Дякую за увагу!</a:t>
            </a:r>
            <a:endParaRPr lang="ru-RU" sz="5400" dirty="0">
              <a:solidFill>
                <a:srgbClr val="33CC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428604"/>
            <a:ext cx="7498080" cy="58197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        </a:t>
            </a:r>
            <a:r>
              <a:rPr lang="uk-UA" dirty="0" smtClean="0"/>
              <a:t> </a:t>
            </a:r>
            <a:r>
              <a:rPr lang="uk-UA" sz="2600" dirty="0" smtClean="0">
                <a:solidFill>
                  <a:srgbClr val="0070C0"/>
                </a:solidFill>
                <a:latin typeface="Comic Sans MS" pitchFamily="66" charset="0"/>
              </a:rPr>
              <a:t>Скульптура </a:t>
            </a:r>
            <a:r>
              <a:rPr lang="uk-UA" sz="2600" dirty="0" smtClean="0">
                <a:solidFill>
                  <a:srgbClr val="0070C0"/>
                </a:solidFill>
                <a:latin typeface="Comic Sans MS" pitchFamily="66" charset="0"/>
              </a:rPr>
              <a:t>може бути розділена на </a:t>
            </a:r>
            <a:r>
              <a:rPr lang="uk-UA" sz="2600" dirty="0" smtClean="0">
                <a:solidFill>
                  <a:srgbClr val="0070C0"/>
                </a:solidFill>
                <a:latin typeface="Comic Sans MS" pitchFamily="66" charset="0"/>
              </a:rPr>
              <a:t> види </a:t>
            </a:r>
            <a:r>
              <a:rPr lang="uk-UA" sz="2600" dirty="0" smtClean="0">
                <a:solidFill>
                  <a:srgbClr val="0070C0"/>
                </a:solidFill>
                <a:latin typeface="Comic Sans MS" pitchFamily="66" charset="0"/>
              </a:rPr>
              <a:t>: станкову, монументальну, монументально-декоративну скульптуру, дрібну пластику. </a:t>
            </a:r>
            <a:r>
              <a:rPr lang="ru-RU" sz="2600" dirty="0" smtClean="0">
                <a:solidFill>
                  <a:srgbClr val="0070C0"/>
                </a:solidFill>
                <a:latin typeface="Comic Sans MS" pitchFamily="66" charset="0"/>
              </a:rPr>
              <a:t>У скульптурі відтворюється реальний світ, але основним об'єктом зображення є людина, через зовнішній вигляд якого передається його внутрішній світ, характер, психологічний стан, а також людське тіло, передача руху (голова, погруддя, торс, статуя, скульптурна група). Зображення тваринного світу складають анімалістичні жанри скульптури.</a:t>
            </a:r>
            <a:endParaRPr lang="ru-RU" sz="2600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012064_PH0634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236343">
            <a:off x="5786446" y="428604"/>
            <a:ext cx="3060709" cy="3714748"/>
          </a:xfrm>
        </p:spPr>
      </p:pic>
      <p:pic>
        <p:nvPicPr>
          <p:cNvPr id="5" name="Рисунок 4" descr="images.jpgавсм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774294">
            <a:off x="1733755" y="911791"/>
            <a:ext cx="3217456" cy="2952755"/>
          </a:xfrm>
          <a:prstGeom prst="rect">
            <a:avLst/>
          </a:prstGeom>
        </p:spPr>
      </p:pic>
      <p:pic>
        <p:nvPicPr>
          <p:cNvPr id="6" name="Рисунок 5" descr="images.jpgрт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8992" y="4000504"/>
            <a:ext cx="2571768" cy="2428892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714356"/>
            <a:ext cx="7498080" cy="553404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sz="3300" dirty="0" smtClean="0">
                <a:solidFill>
                  <a:srgbClr val="0070C0"/>
                </a:solidFill>
                <a:latin typeface="Comic Sans MS" pitchFamily="66" charset="0"/>
              </a:rPr>
              <a:t>         Виразність скульптури досягається за допомогою побудови основних планів, світлових площин, об'ємів, мас, ритмічних співвідношень. </a:t>
            </a:r>
            <a:r>
              <a:rPr lang="ru-RU" sz="3300" dirty="0" smtClean="0">
                <a:solidFill>
                  <a:srgbClr val="0070C0"/>
                </a:solidFill>
                <a:latin typeface="Comic Sans MS" pitchFamily="66" charset="0"/>
              </a:rPr>
              <a:t>Велике значення мають чіткість і цілісність силуету. Фактурна обробка поверхні і деталі доповнюють виразність пластичного рішення скульптурного образу. Матеріалами скульптури є камінь (мармур, вапняк, піщаник, граніт і ін), дерево, кістка, метал (бронза, мідь, залізо та ін), глина і обпалена глина (кераміка - теракота, майоліка, фаянс, фарфор і ін ), гіпс.</a:t>
            </a:r>
            <a:r>
              <a:rPr lang="ru-RU" dirty="0" smtClean="0">
                <a:solidFill>
                  <a:srgbClr val="0070C0"/>
                </a:solidFill>
                <a:latin typeface="Comic Sans MS" pitchFamily="66" charset="0"/>
              </a:rPr>
              <a:t/>
            </a:r>
            <a:br>
              <a:rPr lang="ru-RU" dirty="0" smtClean="0">
                <a:solidFill>
                  <a:srgbClr val="0070C0"/>
                </a:solidFill>
                <a:latin typeface="Comic Sans MS" pitchFamily="66" charset="0"/>
              </a:rPr>
            </a:br>
            <a:endParaRPr lang="ru-RU" dirty="0">
              <a:solidFill>
                <a:srgbClr val="0070C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85852" y="357166"/>
            <a:ext cx="3807356" cy="635798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1800" dirty="0" smtClean="0">
                <a:solidFill>
                  <a:srgbClr val="0070C0"/>
                </a:solidFill>
                <a:latin typeface="Comic Sans MS" pitchFamily="66" charset="0"/>
              </a:rPr>
              <a:t>          Складна і багатоетапна технологія скульптури пов'язана з великим фізичним працею. </a:t>
            </a:r>
            <a:r>
              <a:rPr lang="ru-RU" sz="1800" dirty="0" smtClean="0">
                <a:solidFill>
                  <a:srgbClr val="0070C0"/>
                </a:solidFill>
                <a:latin typeface="Comic Sans MS" pitchFamily="66" charset="0"/>
              </a:rPr>
              <a:t>Використовуються різні технічні методи - ліплення, висікання, різьблення, лиття, карбування, кування, зварювання, застосовуються різноманітні матеріали - камінь, метал, дерево, глина, гіпс, кераміка, скло, пластилін, віск, синтетичні полімерні склади. Крім авторської роботи художника (ліплення, різьба, обробка твердих матеріалів) важливу роль в скульптурі грає допоміжна праця майстрів-ремісників (рубка каменю, формовка, виливок, карбування та ін.)</a:t>
            </a:r>
            <a:endParaRPr lang="ru-RU" sz="18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pic>
        <p:nvPicPr>
          <p:cNvPr id="6" name="Содержимое 5" descr="images.jpgтро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500694" y="2071678"/>
            <a:ext cx="3071834" cy="296546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33CCFF"/>
                </a:solidFill>
              </a:rPr>
              <a:t>            Кругла скульптура</a:t>
            </a:r>
            <a:endParaRPr lang="ru-RU" dirty="0">
              <a:solidFill>
                <a:srgbClr val="33CC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dirty="0" smtClean="0"/>
              <a:t>        </a:t>
            </a:r>
            <a:r>
              <a:rPr lang="uk-UA" dirty="0" smtClean="0">
                <a:solidFill>
                  <a:srgbClr val="0070C0"/>
                </a:solidFill>
                <a:latin typeface="Comic Sans MS" pitchFamily="66" charset="0"/>
              </a:rPr>
              <a:t>Один з видів скульптури, доступній для огляду з усіх боків, називають круглої скульптурою (статуя або композиція). Обхід - одне з найважливіших умов сприйняття круглої пластики. Щоб розглянути тривимірний обсяг скульптури, уявити собі рішення статуї в цілому або побачити всі фігури скульптурної групи, глядачеві треба обійти навколо скульптурного твір. Особливістю круглої скульптури є те, що образ може по-різному сприйматися з різних точок зору: народжуються нові враження, розкривають модель в безупинно мінливих силуетах. </a:t>
            </a:r>
            <a:endParaRPr lang="ru-RU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imag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21296305">
            <a:off x="1393861" y="875376"/>
            <a:ext cx="2143140" cy="2543175"/>
          </a:xfrm>
        </p:spPr>
      </p:pic>
      <p:pic>
        <p:nvPicPr>
          <p:cNvPr id="5" name="Рисунок 4" descr="1012064_PH0930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40546">
            <a:off x="5700695" y="960982"/>
            <a:ext cx="3100396" cy="37862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9" name="Рисунок 8" descr="sculpture_18-200-600-400-100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71802" y="2643182"/>
            <a:ext cx="2857500" cy="381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33CCFF"/>
                </a:solidFill>
                <a:latin typeface="+mn-lt"/>
              </a:rPr>
              <a:t>                   Горельєф</a:t>
            </a:r>
            <a:endParaRPr lang="ru-RU" dirty="0">
              <a:solidFill>
                <a:srgbClr val="33CCFF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286380" y="1500174"/>
            <a:ext cx="3657600" cy="46634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1600" dirty="0" smtClean="0">
                <a:solidFill>
                  <a:srgbClr val="0070C0"/>
                </a:solidFill>
                <a:latin typeface="Comic Sans MS" pitchFamily="66" charset="0"/>
              </a:rPr>
              <a:t>        </a:t>
            </a:r>
            <a:r>
              <a:rPr lang="uk-UA" sz="1600" dirty="0" smtClean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uk-UA" sz="1600" dirty="0" smtClean="0">
                <a:solidFill>
                  <a:srgbClr val="0070C0"/>
                </a:solidFill>
                <a:latin typeface="Comic Sans MS" pitchFamily="66" charset="0"/>
              </a:rPr>
              <a:t>О</a:t>
            </a:r>
            <a:r>
              <a:rPr lang="uk-UA" sz="1600" dirty="0" smtClean="0">
                <a:solidFill>
                  <a:srgbClr val="0070C0"/>
                </a:solidFill>
                <a:latin typeface="Comic Sans MS" pitchFamily="66" charset="0"/>
              </a:rPr>
              <a:t>дним із різновидів </a:t>
            </a:r>
            <a:r>
              <a:rPr lang="uk-UA" sz="1600" dirty="0" smtClean="0">
                <a:solidFill>
                  <a:srgbClr val="0070C0"/>
                </a:solidFill>
                <a:latin typeface="Comic Sans MS" pitchFamily="66" charset="0"/>
              </a:rPr>
              <a:t>опуклого рельєфу є горельєф (фр. Haut-рельєфом - високий рельєф) - гірський рельєф, в якому зображення підносяться над площиною фону більш ніж на половину свого об'єму і можуть сприйматися майже круглою скульптурою, трохи дотичною з площиною. </a:t>
            </a:r>
            <a:r>
              <a:rPr lang="ru-RU" sz="1600" dirty="0" smtClean="0">
                <a:solidFill>
                  <a:srgbClr val="0070C0"/>
                </a:solidFill>
                <a:latin typeface="Comic Sans MS" pitchFamily="66" charset="0"/>
              </a:rPr>
              <a:t>Опуклий рельєф, барельєф і горельєф відомий з епохи палеоліту, поширений в мистецтві Стародавнього Сходу, античності та середніх віків, Відродження і в наступні епохи як частина архітектурного декору</a:t>
            </a:r>
            <a:r>
              <a:rPr lang="ru-RU" sz="1600" dirty="0" smtClean="0">
                <a:solidFill>
                  <a:srgbClr val="0070C0"/>
                </a:solidFill>
              </a:rPr>
              <a:t>.</a:t>
            </a:r>
            <a:endParaRPr lang="ru-RU" sz="1600" dirty="0">
              <a:solidFill>
                <a:srgbClr val="0070C0"/>
              </a:solidFill>
            </a:endParaRPr>
          </a:p>
        </p:txBody>
      </p:sp>
      <p:pic>
        <p:nvPicPr>
          <p:cNvPr id="5" name="Содержимое 4" descr="images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357290" y="1785926"/>
            <a:ext cx="2562242" cy="21844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 descr="images.jpgсс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0364" y="3857628"/>
            <a:ext cx="2500330" cy="226695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165</TotalTime>
  <Words>1129</Words>
  <PresentationFormat>Экран (4:3)</PresentationFormat>
  <Paragraphs>26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Солнцестояние</vt:lpstr>
      <vt:lpstr>   СКУЛЬПТУРА</vt:lpstr>
      <vt:lpstr>Слайд 2</vt:lpstr>
      <vt:lpstr>Слайд 3</vt:lpstr>
      <vt:lpstr>Слайд 4</vt:lpstr>
      <vt:lpstr>Слайд 5</vt:lpstr>
      <vt:lpstr>Слайд 6</vt:lpstr>
      <vt:lpstr>            Кругла скульптура</vt:lpstr>
      <vt:lpstr>Слайд 8</vt:lpstr>
      <vt:lpstr>                   Горельєф</vt:lpstr>
      <vt:lpstr>                    Барельєф</vt:lpstr>
      <vt:lpstr>Слайд 11</vt:lpstr>
      <vt:lpstr>Слайд 12</vt:lpstr>
      <vt:lpstr>Слайд 13</vt:lpstr>
      <vt:lpstr>Слайд 14</vt:lpstr>
      <vt:lpstr>Слайд 15</vt:lpstr>
      <vt:lpstr>        Станкова скульптура</vt:lpstr>
      <vt:lpstr>Слайд 17</vt:lpstr>
      <vt:lpstr>Слайд 18</vt:lpstr>
      <vt:lpstr>Слайд 19</vt:lpstr>
      <vt:lpstr>        Монументальна скульптура</vt:lpstr>
      <vt:lpstr>Слайд 21</vt:lpstr>
      <vt:lpstr>Монументально-декоративна скульптура</vt:lpstr>
      <vt:lpstr>Слайд 23</vt:lpstr>
      <vt:lpstr>Слайд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СКУЛЬПТУРА</dc:title>
  <dc:creator>Гость</dc:creator>
  <cp:lastModifiedBy>Black.User</cp:lastModifiedBy>
  <cp:revision>21</cp:revision>
  <dcterms:created xsi:type="dcterms:W3CDTF">2011-12-21T17:30:07Z</dcterms:created>
  <dcterms:modified xsi:type="dcterms:W3CDTF">2012-01-25T18:33:43Z</dcterms:modified>
</cp:coreProperties>
</file>