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911"/>
    <a:srgbClr val="9C6214"/>
    <a:srgbClr val="800000"/>
    <a:srgbClr val="F26800"/>
    <a:srgbClr val="DF76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EC66-FE16-49F9-89E3-DF4D775AD15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2E2E-AFB1-4812-AA27-19768FC1F8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2E2E-AFB1-4812-AA27-19768FC1F8B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3D572D-C3F3-4056-BF44-BB604B84DF2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EA499F-EF44-4693-9EAE-64D8984EDEC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428604"/>
            <a:ext cx="7169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</a:t>
            </a:r>
            <a:r>
              <a:rPr lang="ru-RU" sz="48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народні</a:t>
            </a:r>
            <a:r>
              <a:rPr lang="ru-RU" sz="48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endParaRPr lang="ru-RU" sz="48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Аня ;)\Школа\Худ. культ\kozac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5786478" cy="38447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9190" y="5357826"/>
            <a:ext cx="3571900" cy="1276372"/>
          </a:xfrm>
        </p:spPr>
        <p:txBody>
          <a:bodyPr>
            <a:normAutofit lnSpcReduction="10000"/>
          </a:bodyPr>
          <a:lstStyle/>
          <a:p>
            <a:pPr algn="r" eaLnBrk="1" hangingPunct="1"/>
            <a:r>
              <a:rPr lang="uk-UA" dirty="0" smtClean="0">
                <a:solidFill>
                  <a:srgbClr val="813911"/>
                </a:solidFill>
                <a:latin typeface="+mj-lt"/>
              </a:rPr>
              <a:t>Підготувала</a:t>
            </a:r>
          </a:p>
          <a:p>
            <a:pPr algn="r" eaLnBrk="1" hangingPunct="1"/>
            <a:r>
              <a:rPr lang="uk-UA" dirty="0" smtClean="0">
                <a:solidFill>
                  <a:srgbClr val="813911"/>
                </a:solidFill>
                <a:latin typeface="+mj-lt"/>
              </a:rPr>
              <a:t>учениця </a:t>
            </a:r>
            <a:r>
              <a:rPr lang="uk-UA" dirty="0" smtClean="0">
                <a:solidFill>
                  <a:srgbClr val="813911"/>
                </a:solidFill>
                <a:latin typeface="+mj-lt"/>
              </a:rPr>
              <a:t>9-В </a:t>
            </a:r>
            <a:r>
              <a:rPr lang="uk-UA" dirty="0" smtClean="0">
                <a:solidFill>
                  <a:srgbClr val="813911"/>
                </a:solidFill>
                <a:latin typeface="+mj-lt"/>
              </a:rPr>
              <a:t>класу</a:t>
            </a:r>
          </a:p>
          <a:p>
            <a:pPr algn="r" eaLnBrk="1" hangingPunct="1"/>
            <a:r>
              <a:rPr lang="uk-UA" dirty="0" err="1" smtClean="0">
                <a:solidFill>
                  <a:srgbClr val="813911"/>
                </a:solidFill>
                <a:latin typeface="+mj-lt"/>
              </a:rPr>
              <a:t>Кошина</a:t>
            </a:r>
            <a:r>
              <a:rPr lang="uk-UA" dirty="0" smtClean="0">
                <a:solidFill>
                  <a:srgbClr val="813911"/>
                </a:solidFill>
                <a:latin typeface="+mj-lt"/>
              </a:rPr>
              <a:t> Анна</a:t>
            </a:r>
            <a:endParaRPr lang="en-US" dirty="0" smtClean="0">
              <a:solidFill>
                <a:srgbClr val="81391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Бойовий гопак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0694" y="928670"/>
            <a:ext cx="350046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     Свідчення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зв'язку танцю Гопак із бойовими мистецтвами є доведена схожість великої кількості його елементів із бойовими рухами. Так, візантійський історик </a:t>
            </a:r>
            <a:r>
              <a:rPr lang="de-DE" sz="1600" dirty="0" smtClean="0">
                <a:solidFill>
                  <a:srgbClr val="813911"/>
                </a:solidFill>
                <a:latin typeface="Corbel" pitchFamily="34" charset="0"/>
              </a:rPr>
              <a:t>IX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ст. Лев </a:t>
            </a:r>
            <a:r>
              <a:rPr lang="uk-UA" sz="1600" dirty="0" err="1" smtClean="0">
                <a:solidFill>
                  <a:srgbClr val="813911"/>
                </a:solidFill>
                <a:latin typeface="Corbel" pitchFamily="34" charset="0"/>
              </a:rPr>
              <a:t>Діакон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 у «</a:t>
            </a:r>
            <a:r>
              <a:rPr lang="uk-UA" sz="1600" dirty="0" err="1" smtClean="0">
                <a:solidFill>
                  <a:srgbClr val="813911"/>
                </a:solidFill>
                <a:latin typeface="Corbel" pitchFamily="34" charset="0"/>
              </a:rPr>
              <a:t>Хроніках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», описуючи походи князя Святослава, називав волхвів дітьми сатани, котрі навчалися мистецтва воювати за допомогою танців. Згодом мандрівника із Франції, що випадково потрапив у Запорізьку Січ, здивував такий факт: козаки весь день тренувалися під власний спів, при цьому їхні рухи були дуже схожі на танцювальні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.</a:t>
            </a:r>
            <a:endParaRPr lang="uk-UA" sz="1600" dirty="0" smtClean="0">
              <a:solidFill>
                <a:srgbClr val="813911"/>
              </a:solidFill>
              <a:latin typeface="Corbel" pitchFamily="34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     У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Музеї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історичних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коштовностей України зберігаються відлиті із золота фігурки танцюючих чоловіків: вузькі чоботи, широкі шаровари, вишиванки, довгі вуса. Усі вони дуже нагадують козаків. Дана скульптурна група датується </a:t>
            </a:r>
            <a:r>
              <a:rPr lang="de-DE" sz="1600" dirty="0" smtClean="0">
                <a:solidFill>
                  <a:srgbClr val="813911"/>
                </a:solidFill>
                <a:latin typeface="Corbel" pitchFamily="34" charset="0"/>
              </a:rPr>
              <a:t>VI </a:t>
            </a:r>
            <a:r>
              <a:rPr lang="uk-UA" sz="1600" dirty="0" smtClean="0">
                <a:solidFill>
                  <a:srgbClr val="813911"/>
                </a:solidFill>
                <a:latin typeface="Corbel" pitchFamily="34" charset="0"/>
              </a:rPr>
              <a:t>століттям.</a:t>
            </a:r>
            <a:endParaRPr lang="uk-UA" sz="1600" dirty="0" smtClean="0">
              <a:solidFill>
                <a:srgbClr val="813911"/>
              </a:solidFill>
              <a:latin typeface="Corbel" pitchFamily="34" charset="0"/>
            </a:endParaRPr>
          </a:p>
        </p:txBody>
      </p:sp>
      <p:pic>
        <p:nvPicPr>
          <p:cNvPr id="10242" name="Picture 2" descr="D:\Аня ;)\Школа\Худ. культ\Бойовий_гопак.jpg"/>
          <p:cNvPicPr>
            <a:picLocks noChangeAspect="1" noChangeArrowheads="1"/>
          </p:cNvPicPr>
          <p:nvPr/>
        </p:nvPicPr>
        <p:blipFill>
          <a:blip r:embed="rId3"/>
          <a:srcRect l="1613"/>
          <a:stretch>
            <a:fillRect/>
          </a:stretch>
        </p:blipFill>
        <p:spPr bwMode="auto">
          <a:xfrm>
            <a:off x="1142976" y="3786190"/>
            <a:ext cx="4357678" cy="29527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D:\Аня ;)\Школа\Худ. культ\Gopa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857232"/>
            <a:ext cx="4286280" cy="285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Сюжетні танці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857232"/>
            <a:ext cx="378618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Цей </a:t>
            </a:r>
            <a:r>
              <a:rPr lang="uk-UA" sz="1600" dirty="0" smtClean="0">
                <a:solidFill>
                  <a:srgbClr val="813911"/>
                </a:solidFill>
              </a:rPr>
              <a:t>жанр танцювального </a:t>
            </a:r>
            <a:r>
              <a:rPr lang="uk-UA" sz="1600" dirty="0" smtClean="0">
                <a:solidFill>
                  <a:srgbClr val="813911"/>
                </a:solidFill>
              </a:rPr>
              <a:t>мистецтва </a:t>
            </a:r>
            <a:r>
              <a:rPr lang="uk-UA" sz="1600" dirty="0" smtClean="0">
                <a:solidFill>
                  <a:srgbClr val="813911"/>
                </a:solidFill>
              </a:rPr>
              <a:t>українського народу виник </a:t>
            </a:r>
            <a:r>
              <a:rPr lang="uk-UA" sz="1600" dirty="0" smtClean="0">
                <a:solidFill>
                  <a:srgbClr val="813911"/>
                </a:solidFill>
              </a:rPr>
              <a:t>пізніше</a:t>
            </a:r>
            <a:r>
              <a:rPr lang="uk-UA" sz="1600" dirty="0" smtClean="0">
                <a:solidFill>
                  <a:srgbClr val="813911"/>
                </a:solidFill>
              </a:rPr>
              <a:t>, ніж хороводи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В </a:t>
            </a:r>
            <a:r>
              <a:rPr lang="uk-UA" sz="1600" dirty="0" smtClean="0">
                <a:solidFill>
                  <a:srgbClr val="813911"/>
                </a:solidFill>
              </a:rPr>
              <a:t>сюжетних танцях засобами </a:t>
            </a:r>
            <a:r>
              <a:rPr lang="uk-UA" sz="1600" dirty="0" err="1" smtClean="0">
                <a:solidFill>
                  <a:srgbClr val="813911"/>
                </a:solidFill>
              </a:rPr>
              <a:t>народ-ної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хореографії </a:t>
            </a:r>
            <a:r>
              <a:rPr lang="uk-UA" sz="1600" dirty="0" smtClean="0">
                <a:solidFill>
                  <a:srgbClr val="813911"/>
                </a:solidFill>
              </a:rPr>
              <a:t>відображаються </a:t>
            </a:r>
            <a:r>
              <a:rPr lang="uk-UA" sz="1600" dirty="0" err="1" smtClean="0">
                <a:solidFill>
                  <a:srgbClr val="813911"/>
                </a:solidFill>
              </a:rPr>
              <a:t>кон-кретні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явища навколишнього </a:t>
            </a:r>
            <a:r>
              <a:rPr lang="uk-UA" sz="1600" dirty="0" smtClean="0">
                <a:solidFill>
                  <a:srgbClr val="813911"/>
                </a:solidFill>
              </a:rPr>
              <a:t>життя </a:t>
            </a:r>
            <a:r>
              <a:rPr lang="uk-UA" sz="1600" dirty="0" smtClean="0">
                <a:solidFill>
                  <a:srgbClr val="813911"/>
                </a:solidFill>
              </a:rPr>
              <a:t>і </a:t>
            </a:r>
            <a:r>
              <a:rPr lang="uk-UA" sz="1600" dirty="0" smtClean="0">
                <a:solidFill>
                  <a:srgbClr val="813911"/>
                </a:solidFill>
              </a:rPr>
              <a:t>природи</a:t>
            </a:r>
            <a:r>
              <a:rPr lang="uk-UA" sz="1600" dirty="0" smtClean="0">
                <a:solidFill>
                  <a:srgbClr val="813911"/>
                </a:solidFill>
              </a:rPr>
              <a:t>. Назва танцю </a:t>
            </a:r>
            <a:r>
              <a:rPr lang="uk-UA" sz="1600" dirty="0" err="1" smtClean="0">
                <a:solidFill>
                  <a:srgbClr val="813911"/>
                </a:solidFill>
              </a:rPr>
              <a:t>виз-ачається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err="1" smtClean="0">
                <a:solidFill>
                  <a:srgbClr val="813911"/>
                </a:solidFill>
              </a:rPr>
              <a:t>йо-го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змістом. Наприклад, </a:t>
            </a:r>
            <a:r>
              <a:rPr lang="uk-UA" sz="1600" dirty="0" smtClean="0">
                <a:solidFill>
                  <a:srgbClr val="813911"/>
                </a:solidFill>
              </a:rPr>
              <a:t>танець </a:t>
            </a:r>
            <a:r>
              <a:rPr lang="uk-UA" sz="1600" dirty="0" smtClean="0">
                <a:solidFill>
                  <a:srgbClr val="813911"/>
                </a:solidFill>
              </a:rPr>
              <a:t>«</a:t>
            </a:r>
            <a:r>
              <a:rPr lang="uk-UA" sz="1600" dirty="0" err="1" smtClean="0">
                <a:solidFill>
                  <a:srgbClr val="813911"/>
                </a:solidFill>
              </a:rPr>
              <a:t>Лісору-би</a:t>
            </a:r>
            <a:r>
              <a:rPr lang="uk-UA" sz="1600" dirty="0" smtClean="0">
                <a:solidFill>
                  <a:srgbClr val="813911"/>
                </a:solidFill>
              </a:rPr>
              <a:t>» дістав таку назву тому, що сюжетом його є трудовий процес рубання лісу.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 </a:t>
            </a:r>
            <a:r>
              <a:rPr lang="uk-UA" sz="1600" dirty="0" smtClean="0">
                <a:solidFill>
                  <a:srgbClr val="813911"/>
                </a:solidFill>
              </a:rPr>
              <a:t>В загальній композиції танців </a:t>
            </a:r>
            <a:r>
              <a:rPr lang="uk-UA" sz="1600" dirty="0" smtClean="0">
                <a:solidFill>
                  <a:srgbClr val="813911"/>
                </a:solidFill>
              </a:rPr>
              <a:t>цього </a:t>
            </a:r>
            <a:r>
              <a:rPr lang="uk-UA" sz="1600" dirty="0" smtClean="0">
                <a:solidFill>
                  <a:srgbClr val="813911"/>
                </a:solidFill>
              </a:rPr>
              <a:t>типу, тобто у послідовності </a:t>
            </a:r>
            <a:r>
              <a:rPr lang="uk-UA" sz="1600" dirty="0" err="1" smtClean="0">
                <a:solidFill>
                  <a:srgbClr val="813911"/>
                </a:solidFill>
              </a:rPr>
              <a:t>танцюваль-них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фігур, ясно видно </a:t>
            </a:r>
            <a:r>
              <a:rPr lang="uk-UA" sz="1600" dirty="0" smtClean="0">
                <a:solidFill>
                  <a:srgbClr val="813911"/>
                </a:solidFill>
              </a:rPr>
              <a:t>логічний </a:t>
            </a:r>
            <a:r>
              <a:rPr lang="uk-UA" sz="1600" dirty="0" smtClean="0">
                <a:solidFill>
                  <a:srgbClr val="813911"/>
                </a:solidFill>
              </a:rPr>
              <a:t>і чіткий розвиток сюжетної лінії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 smtClean="0">
              <a:solidFill>
                <a:srgbClr val="813911"/>
              </a:solidFill>
            </a:endParaRPr>
          </a:p>
        </p:txBody>
      </p:sp>
      <p:pic>
        <p:nvPicPr>
          <p:cNvPr id="11266" name="Picture 2" descr="D:\Аня ;)\Школа\Худ. культ\ukrainian d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191062" cy="3143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4286256"/>
            <a:ext cx="8001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Щодо тематики сюжетні танці можна розподіляти на групи, де основною темою є: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праця («Шевчик», «Коваль», «Косар», «Лісоруби», «Льон» та ін.);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народна героїка («Опришки»    «Аркан» тощо);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народний побут («Катерина», «Коханочка», «Волинянка», «Горлиця»);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окремі явища природи і зображення виробничих знарядь селянина в дії («</a:t>
            </a:r>
            <a:r>
              <a:rPr lang="uk-UA" sz="1600" dirty="0" err="1" smtClean="0">
                <a:solidFill>
                  <a:srgbClr val="813911"/>
                </a:solidFill>
              </a:rPr>
              <a:t>Гонивітер</a:t>
            </a:r>
            <a:r>
              <a:rPr lang="uk-UA" sz="1600" dirty="0" smtClean="0">
                <a:solidFill>
                  <a:srgbClr val="813911"/>
                </a:solidFill>
              </a:rPr>
              <a:t>», «Зіронька», «Віз» та ін.);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звички птахів і тварин («Гусак», «Бичок» та ін.).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Сюжетні танці художньо найдосконаліші і найрізноманітніші щодо тематики.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142852"/>
            <a:ext cx="3571900" cy="32861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Українські народні танці, так само як і інші види народної творчості, </a:t>
            </a:r>
            <a:r>
              <a:rPr lang="uk-UA" sz="1600" dirty="0" err="1" smtClean="0">
                <a:solidFill>
                  <a:srgbClr val="813911"/>
                </a:solidFill>
              </a:rPr>
              <a:t>розви-валися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протягом всієї і</a:t>
            </a:r>
            <a:r>
              <a:rPr lang="uk-UA" sz="1600" dirty="0" smtClean="0">
                <a:solidFill>
                  <a:srgbClr val="813911"/>
                </a:solidFill>
              </a:rPr>
              <a:t>сторії </a:t>
            </a:r>
            <a:r>
              <a:rPr lang="uk-UA" sz="1600" dirty="0" err="1" smtClean="0">
                <a:solidFill>
                  <a:srgbClr val="813911"/>
                </a:solidFill>
              </a:rPr>
              <a:t>українсь-кого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народу. У народному танці </a:t>
            </a:r>
            <a:r>
              <a:rPr lang="uk-UA" sz="1600" dirty="0" err="1" smtClean="0">
                <a:solidFill>
                  <a:srgbClr val="813911"/>
                </a:solidFill>
              </a:rPr>
              <a:t>знай-шли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своє відображення радість, </a:t>
            </a:r>
            <a:r>
              <a:rPr lang="uk-UA" sz="1600" dirty="0" err="1" smtClean="0">
                <a:solidFill>
                  <a:srgbClr val="813911"/>
                </a:solidFill>
              </a:rPr>
              <a:t>зав-зята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веселість, м’який гумор та інші риси, притаманні українському національному характеру.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12292" name="Picture 4" descr="D:\Аня ;)\Школа\Худ. культ\1288186338_gopak0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14"/>
            <a:ext cx="4476729" cy="33575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3" name="Picture 5" descr="D:\Аня ;)\Школа\Худ. культ\caac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429156" cy="32775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 descr="D:\Аня ;)\Школа\Худ. культ\0a2fabb90ced4956256becc8111c09f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14554"/>
            <a:ext cx="3362677" cy="42656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я ;)\Школа\Худ. культ\Національний заслужений академічний ансамбль танцю України ім. П.П.Вірсь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42984"/>
            <a:ext cx="9049766" cy="55372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55883"/>
            <a:ext cx="49536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14290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Український</a:t>
            </a:r>
            <a:r>
              <a:rPr lang="ru-RU" sz="48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endParaRPr lang="ru-RU" sz="48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1142984"/>
            <a:ext cx="4429156" cy="5572164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    Українські 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народні танці, запальні і ліричні, нестримні і повільні, полонили весь світ. У них яскраво виявляється характер, висока і самобутня культура нашого народу. Успішні гастролі Державного заслуженого ансамблю танцю УРСР та інших танцювальних колективів утвердили і прославили українське народне танцювальне мистецтво, 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завоювавши 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палких шанувальників на всіх континентах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.</a:t>
            </a:r>
          </a:p>
          <a:p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    Фольклорні й сценічні танці мають як спільні, так і відмінні риси. Фольклорний танець — це стихійний вияв почуттів, настрою, емоцій і виконується в першу чергу для себе, а потім — для глядача (товариства, гурту, громади). Сценічний танець призначений в першу чергу для показу глядачеві і виключає будь-які елементи експромту. В українському народному танці часто наявний елемент змагання: двох парубків, парубка з дівчиною, або танцюриста з музикантом. На сцені таке змагання може бути свідомо поставлене хореографом, як елемент сюжету танцю.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2050" name="Picture 2" descr="D:\Аня ;)\Школа\Худ. культ\12348068075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68259" cy="43576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14290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</a:t>
            </a:r>
            <a:endParaRPr lang="ru-RU" sz="48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57628"/>
            <a:ext cx="8072462" cy="3000372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     Найдавнішими </a:t>
            </a:r>
            <a:r>
              <a:rPr lang="uk-UA" sz="1600" dirty="0" smtClean="0">
                <a:solidFill>
                  <a:srgbClr val="813911"/>
                </a:solidFill>
              </a:rPr>
              <a:t>слідами танцювального мистецтва в Україні можна вважати малюнки трипільської доби, де зображені фігури людей, котрі одну руку кладуть на талію, а другу заводять за голову. Такі рухи зустрічаються в сучасних танцях. Зображення танцюристів і музикантів є на фресках </a:t>
            </a:r>
            <a:r>
              <a:rPr lang="uk-UA" sz="1600" dirty="0" err="1" smtClean="0">
                <a:solidFill>
                  <a:srgbClr val="813911"/>
                </a:solidFill>
              </a:rPr>
              <a:t>Софіївського</a:t>
            </a:r>
            <a:r>
              <a:rPr lang="uk-UA" sz="1600" dirty="0" smtClean="0">
                <a:solidFill>
                  <a:srgbClr val="813911"/>
                </a:solidFill>
              </a:rPr>
              <a:t> собору в Києві 11 століття. На думку деяких дослідників срібні фігурки чоловічків з </a:t>
            </a:r>
            <a:r>
              <a:rPr lang="uk-UA" sz="1600" dirty="0" err="1" smtClean="0">
                <a:solidFill>
                  <a:srgbClr val="813911"/>
                </a:solidFill>
              </a:rPr>
              <a:t>Мартинівського</a:t>
            </a:r>
            <a:r>
              <a:rPr lang="uk-UA" sz="1600" dirty="0" smtClean="0">
                <a:solidFill>
                  <a:srgbClr val="813911"/>
                </a:solidFill>
              </a:rPr>
              <a:t> скарбу 4 століття передають один з танцювальних рухів: </a:t>
            </a:r>
            <a:r>
              <a:rPr lang="uk-UA" sz="1600" dirty="0" err="1" smtClean="0">
                <a:solidFill>
                  <a:srgbClr val="813911"/>
                </a:solidFill>
              </a:rPr>
              <a:t>напівприсядку</a:t>
            </a:r>
            <a:r>
              <a:rPr lang="uk-UA" sz="1600" dirty="0" smtClean="0">
                <a:solidFill>
                  <a:srgbClr val="813911"/>
                </a:solidFill>
              </a:rPr>
              <a:t> з широко розставленими ногами і покладеними на стегна руками. Зображення танців 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знаходимо 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і в багатьох мініатюрах зі стародавніх літописів. Писемні повідомлення про давні танці дають нам літописці, які називають їх «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скакание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и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топтание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», «гульба и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плясание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», «хребтом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вихляние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», «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плясание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 и </a:t>
            </a:r>
            <a:r>
              <a:rPr lang="uk-UA" sz="1600" dirty="0" err="1" smtClean="0">
                <a:solidFill>
                  <a:srgbClr val="813911"/>
                </a:solidFill>
                <a:latin typeface="+mj-lt"/>
              </a:rPr>
              <a:t>плескание</a:t>
            </a:r>
            <a:r>
              <a:rPr lang="uk-UA" sz="1600" dirty="0" smtClean="0">
                <a:solidFill>
                  <a:srgbClr val="813911"/>
                </a:solidFill>
                <a:latin typeface="+mj-lt"/>
              </a:rPr>
              <a:t>». Літописці-християни називають такі дії «бісівськими», або «поганськими». Це дає певні підстави вважати, що первісні танці були тісно пов'язані з прадавнім богослужінням.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3074" name="Picture 2" descr="D:\Аня ;)\Школа\Худ. культ\600_76f228b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4214842" cy="28028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726" y="1142984"/>
            <a:ext cx="36432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     Перші </a:t>
            </a:r>
            <a:r>
              <a:rPr lang="uk-UA" sz="1600" dirty="0">
                <a:solidFill>
                  <a:srgbClr val="813911"/>
                </a:solidFill>
              </a:rPr>
              <a:t>танці виникли як прояв емоційних вражень від навколишнього світу. Танцювальні рухи розвивалися також і внаслідок імітації рухів тварин, птахів, а пізніше — жестів, що відображали певні трудові процеси (напр., деякі хороводи). Первісний танець, як і пісня, виконував магічну роль, тому серед календарно-обрядових танців збереглося чи не найбільше архаїчних рис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>
              <a:solidFill>
                <a:srgbClr val="8139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обрядовості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1000108"/>
            <a:ext cx="807246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Про </a:t>
            </a:r>
            <a:r>
              <a:rPr lang="uk-UA" sz="1600" dirty="0" smtClean="0">
                <a:solidFill>
                  <a:srgbClr val="813911"/>
                </a:solidFill>
              </a:rPr>
              <a:t>один із залишків такого язичницького обряду, який побутував у церковному богослужінні на Волині (1582), писав Ян </a:t>
            </a:r>
            <a:r>
              <a:rPr lang="uk-UA" sz="1600" dirty="0" err="1" smtClean="0">
                <a:solidFill>
                  <a:srgbClr val="813911"/>
                </a:solidFill>
              </a:rPr>
              <a:t>Ласіцький</a:t>
            </a:r>
            <a:r>
              <a:rPr lang="uk-UA" sz="1600" dirty="0" smtClean="0">
                <a:solidFill>
                  <a:srgbClr val="813911"/>
                </a:solidFill>
              </a:rPr>
              <a:t>. Він повідомляє про вінчання, яке відбувалося близько одинадцятої години ночі. Молодих до церкви супроводжували сопілкарі. Після здійснення церковного обряду священику подають чашу з медовим напоєм, він надпиває її за здоров'я молодих, потім передає нареченим, щоб вони допили священний напій. Далі з голови нареченої знімають зелений вінок і починають його топтати — це означає прощання з дівоцтвом. Тоді священик бере молодих за руки і веде в танець, а всі інші, взявшись за руки, довгим рядом танцюють за </a:t>
            </a:r>
            <a:r>
              <a:rPr lang="uk-UA" sz="1600" dirty="0" smtClean="0">
                <a:solidFill>
                  <a:srgbClr val="813911"/>
                </a:solidFill>
              </a:rPr>
              <a:t>ними. Цей </a:t>
            </a:r>
            <a:r>
              <a:rPr lang="uk-UA" sz="1600" dirty="0" smtClean="0">
                <a:solidFill>
                  <a:srgbClr val="813911"/>
                </a:solidFill>
              </a:rPr>
              <a:t>своєрідний ритуал, завершується </a:t>
            </a:r>
            <a:r>
              <a:rPr lang="uk-UA" sz="1600" dirty="0" err="1" smtClean="0">
                <a:solidFill>
                  <a:srgbClr val="813911"/>
                </a:solidFill>
              </a:rPr>
              <a:t>загальни-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ми </a:t>
            </a:r>
            <a:r>
              <a:rPr lang="uk-UA" sz="1600" dirty="0" smtClean="0">
                <a:solidFill>
                  <a:srgbClr val="813911"/>
                </a:solidFill>
              </a:rPr>
              <a:t>піснями і танцями з </a:t>
            </a:r>
            <a:r>
              <a:rPr lang="uk-UA" sz="1600" dirty="0" err="1" smtClean="0">
                <a:solidFill>
                  <a:srgbClr val="813911"/>
                </a:solidFill>
              </a:rPr>
              <a:t>плескан-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ням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в долоні. Як видно, до нас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дійшов </a:t>
            </a:r>
            <a:r>
              <a:rPr lang="uk-UA" sz="1600" dirty="0" smtClean="0">
                <a:solidFill>
                  <a:srgbClr val="813911"/>
                </a:solidFill>
              </a:rPr>
              <a:t>запис дивовижного </a:t>
            </a:r>
            <a:r>
              <a:rPr lang="uk-UA" sz="1600" dirty="0" err="1" smtClean="0">
                <a:solidFill>
                  <a:srgbClr val="813911"/>
                </a:solidFill>
              </a:rPr>
              <a:t>поєд-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нання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християнського </a:t>
            </a:r>
            <a:r>
              <a:rPr lang="uk-UA" sz="1600" dirty="0" smtClean="0">
                <a:solidFill>
                  <a:srgbClr val="813911"/>
                </a:solidFill>
              </a:rPr>
              <a:t>обряду </a:t>
            </a:r>
            <a:r>
              <a:rPr lang="uk-UA" sz="1600" dirty="0" smtClean="0">
                <a:solidFill>
                  <a:srgbClr val="813911"/>
                </a:solidFill>
              </a:rPr>
              <a:t>з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прадавнім </a:t>
            </a:r>
            <a:r>
              <a:rPr lang="uk-UA" sz="1600" dirty="0" err="1" smtClean="0">
                <a:solidFill>
                  <a:srgbClr val="813911"/>
                </a:solidFill>
              </a:rPr>
              <a:t>народовірським</a:t>
            </a: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err="1" smtClean="0">
                <a:solidFill>
                  <a:srgbClr val="813911"/>
                </a:solidFill>
              </a:rPr>
              <a:t>зви-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чаєм</a:t>
            </a:r>
            <a:r>
              <a:rPr lang="uk-UA" sz="1600" dirty="0" smtClean="0">
                <a:solidFill>
                  <a:srgbClr val="813911"/>
                </a:solidFill>
              </a:rPr>
              <a:t>, який ще </a:t>
            </a:r>
            <a:r>
              <a:rPr lang="uk-UA" sz="1600" dirty="0" smtClean="0">
                <a:solidFill>
                  <a:srgbClr val="813911"/>
                </a:solidFill>
              </a:rPr>
              <a:t>пам'ятали </a:t>
            </a:r>
            <a:r>
              <a:rPr lang="uk-UA" sz="1600" dirty="0" smtClean="0">
                <a:solidFill>
                  <a:srgbClr val="813911"/>
                </a:solidFill>
              </a:rPr>
              <a:t>в 16 </a:t>
            </a:r>
            <a:r>
              <a:rPr lang="uk-UA" sz="1600" dirty="0" err="1" smtClean="0">
                <a:solidFill>
                  <a:srgbClr val="813911"/>
                </a:solidFill>
              </a:rPr>
              <a:t>сто-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ліття</a:t>
            </a:r>
            <a:r>
              <a:rPr lang="uk-UA" sz="1600" dirty="0" smtClean="0">
                <a:solidFill>
                  <a:srgbClr val="813911"/>
                </a:solidFill>
              </a:rPr>
              <a:t>. </a:t>
            </a:r>
            <a:r>
              <a:rPr lang="uk-UA" sz="1600" dirty="0" smtClean="0">
                <a:solidFill>
                  <a:srgbClr val="813911"/>
                </a:solidFill>
              </a:rPr>
              <a:t>Вірогідно</a:t>
            </a:r>
            <a:r>
              <a:rPr lang="uk-UA" sz="1600" dirty="0" smtClean="0">
                <a:solidFill>
                  <a:srgbClr val="813911"/>
                </a:solidFill>
              </a:rPr>
              <a:t>, в старіші часи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таку </a:t>
            </a:r>
            <a:r>
              <a:rPr lang="uk-UA" sz="1600" dirty="0" smtClean="0">
                <a:solidFill>
                  <a:srgbClr val="813911"/>
                </a:solidFill>
              </a:rPr>
              <a:t>ж </a:t>
            </a:r>
            <a:r>
              <a:rPr lang="uk-UA" sz="1600" dirty="0" smtClean="0">
                <a:solidFill>
                  <a:srgbClr val="813911"/>
                </a:solidFill>
              </a:rPr>
              <a:t>роль </a:t>
            </a:r>
            <a:r>
              <a:rPr lang="uk-UA" sz="1600" dirty="0" smtClean="0">
                <a:solidFill>
                  <a:srgbClr val="813911"/>
                </a:solidFill>
              </a:rPr>
              <a:t>виконували </a:t>
            </a:r>
            <a:r>
              <a:rPr lang="uk-UA" sz="1600" dirty="0" err="1" smtClean="0">
                <a:solidFill>
                  <a:srgbClr val="813911"/>
                </a:solidFill>
              </a:rPr>
              <a:t>служи-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err="1" smtClean="0">
                <a:solidFill>
                  <a:srgbClr val="813911"/>
                </a:solidFill>
              </a:rPr>
              <a:t>телі</a:t>
            </a:r>
            <a:r>
              <a:rPr lang="uk-UA" sz="1600" dirty="0" smtClean="0">
                <a:solidFill>
                  <a:srgbClr val="813911"/>
                </a:solidFill>
              </a:rPr>
              <a:t> язичницьких </a:t>
            </a:r>
            <a:r>
              <a:rPr lang="uk-UA" sz="1600" dirty="0" smtClean="0">
                <a:solidFill>
                  <a:srgbClr val="813911"/>
                </a:solidFill>
              </a:rPr>
              <a:t>культів.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4098" name="Picture 2" descr="D:\Аня ;)\Школа\Худ. культ\troitsa_horovod1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4786346" cy="3194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</a:t>
            </a:r>
            <a:r>
              <a:rPr lang="ru-RU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200" b="1" i="1" spc="50" dirty="0" err="1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обрядовості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1000108"/>
            <a:ext cx="807246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Ритуальні танці досі ще побутують в деяких регіонах України. Наприклад, гуцульські танці «Кругляк» і «Освячення зерна». За своєю символікою вони подібні. Танець «Освячення зерна» виконувався на Різдво сильними, здоровими чоловіками: на білій плахті лежить зерно, навколо нього, взявшись за руки, танцюють в напрямку руху сонця ритуальний танок, який надає зерну магічної сили плідності. Далі освячене таким чином зерно висипають в поділ господині. Символіка танцю передає уявлення про чоловічу запліднюючу силу і жіночу — </a:t>
            </a:r>
            <a:r>
              <a:rPr lang="uk-UA" sz="1600" dirty="0" err="1" smtClean="0">
                <a:solidFill>
                  <a:srgbClr val="813911"/>
                </a:solidFill>
              </a:rPr>
              <a:t>народжуючу</a:t>
            </a:r>
            <a:r>
              <a:rPr lang="uk-UA" sz="1600" dirty="0" smtClean="0">
                <a:solidFill>
                  <a:srgbClr val="813911"/>
                </a:solidFill>
              </a:rPr>
              <a:t>. Навесні це освячене зерно, перемішавши з</a:t>
            </a:r>
            <a:endParaRPr lang="en-US" sz="1600" dirty="0" smtClean="0">
              <a:solidFill>
                <a:srgbClr val="813911"/>
              </a:solidFill>
              <a:latin typeface="+mj-lt"/>
            </a:endParaRPr>
          </a:p>
        </p:txBody>
      </p:sp>
      <p:pic>
        <p:nvPicPr>
          <p:cNvPr id="5122" name="Picture 2" descr="D:\Аня ;)\Школа\Худ. культ\ba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040" y="2740048"/>
            <a:ext cx="4977034" cy="34035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2714620"/>
            <a:ext cx="2928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813911"/>
                </a:solidFill>
              </a:rPr>
              <a:t>іншим посівним зерном, господар посіє на ниву. Танець «Кругляк» виконується також одруженими чоловіками при освяченні пасіки. Топірці кладуть по колу, у вигляді сонця, зерно освячують в шапках, потім висипають господині в запаску. Цей ритуальний танок має сприяти здоров'ю бджіл, доброму медозбору. Співається пісня, «щоб бджоли були веселі». Звучать побажання: «Дай,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143644"/>
            <a:ext cx="792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813911"/>
                </a:solidFill>
              </a:rPr>
              <a:t>Боже, щоб пасіка була така велична, як свята були величні». Освяченим зерном господарі будуть навесні посипати вулики, коли вперше випускатимуть бджіл.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Хороводи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928670"/>
            <a:ext cx="3786182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Хороводи — один з найдавніших </a:t>
            </a:r>
            <a:r>
              <a:rPr lang="uk-UA" sz="1600" dirty="0" err="1" smtClean="0">
                <a:solidFill>
                  <a:srgbClr val="813911"/>
                </a:solidFill>
              </a:rPr>
              <a:t>ви-дів</a:t>
            </a:r>
            <a:r>
              <a:rPr lang="uk-UA" sz="1600" dirty="0" smtClean="0">
                <a:solidFill>
                  <a:srgbClr val="813911"/>
                </a:solidFill>
              </a:rPr>
              <a:t> народного танцювального </a:t>
            </a:r>
            <a:r>
              <a:rPr lang="uk-UA" sz="1600" dirty="0" err="1" smtClean="0">
                <a:solidFill>
                  <a:srgbClr val="813911"/>
                </a:solidFill>
              </a:rPr>
              <a:t>мистецт-ва</a:t>
            </a:r>
            <a:r>
              <a:rPr lang="uk-UA" sz="1600" dirty="0" smtClean="0">
                <a:solidFill>
                  <a:srgbClr val="813911"/>
                </a:solidFill>
              </a:rPr>
              <a:t>. Виконання їх колись пов'язувалося з обрядовими діями, традиційною </a:t>
            </a:r>
            <a:r>
              <a:rPr lang="uk-UA" sz="1600" dirty="0" err="1" smtClean="0">
                <a:solidFill>
                  <a:srgbClr val="813911"/>
                </a:solidFill>
              </a:rPr>
              <a:t>зуст-річчю</a:t>
            </a:r>
            <a:r>
              <a:rPr lang="uk-UA" sz="1600" dirty="0" smtClean="0">
                <a:solidFill>
                  <a:srgbClr val="813911"/>
                </a:solidFill>
              </a:rPr>
              <a:t> весни (весняний цикл танців), </a:t>
            </a:r>
            <a:r>
              <a:rPr lang="uk-UA" sz="1600" dirty="0" err="1" smtClean="0">
                <a:solidFill>
                  <a:srgbClr val="813911"/>
                </a:solidFill>
              </a:rPr>
              <a:t>від-значенням</a:t>
            </a:r>
            <a:r>
              <a:rPr lang="uk-UA" sz="1600" dirty="0" smtClean="0">
                <a:solidFill>
                  <a:srgbClr val="813911"/>
                </a:solidFill>
              </a:rPr>
              <a:t> літа (купальський цикл </a:t>
            </a:r>
            <a:r>
              <a:rPr lang="uk-UA" sz="1600" dirty="0" err="1" smtClean="0">
                <a:solidFill>
                  <a:srgbClr val="813911"/>
                </a:solidFill>
              </a:rPr>
              <a:t>тан-ців</a:t>
            </a:r>
            <a:r>
              <a:rPr lang="uk-UA" sz="1600" dirty="0" smtClean="0">
                <a:solidFill>
                  <a:srgbClr val="813911"/>
                </a:solidFill>
              </a:rPr>
              <a:t>), зустріччю Нового року. </a:t>
            </a:r>
            <a:r>
              <a:rPr lang="uk-UA" sz="1600" dirty="0" err="1" smtClean="0">
                <a:solidFill>
                  <a:srgbClr val="813911"/>
                </a:solidFill>
              </a:rPr>
              <a:t>Найпоши-ренішими</a:t>
            </a:r>
            <a:r>
              <a:rPr lang="uk-UA" sz="1600" dirty="0" smtClean="0">
                <a:solidFill>
                  <a:srgbClr val="813911"/>
                </a:solidFill>
              </a:rPr>
              <a:t> були веснянки, гаївки, танки. Тепер хороводи втратили своє </a:t>
            </a:r>
            <a:r>
              <a:rPr lang="uk-UA" sz="1600" dirty="0" err="1" smtClean="0">
                <a:solidFill>
                  <a:srgbClr val="813911"/>
                </a:solidFill>
              </a:rPr>
              <a:t>обрядо-ве</a:t>
            </a:r>
            <a:r>
              <a:rPr lang="uk-UA" sz="1600" dirty="0" smtClean="0">
                <a:solidFill>
                  <a:srgbClr val="813911"/>
                </a:solidFill>
              </a:rPr>
              <a:t> значення. Вони міцно увійшли до </a:t>
            </a:r>
            <a:r>
              <a:rPr lang="uk-UA" sz="1600" dirty="0" err="1" smtClean="0">
                <a:solidFill>
                  <a:srgbClr val="813911"/>
                </a:solidFill>
              </a:rPr>
              <a:t>ре-пертуару</a:t>
            </a:r>
            <a:r>
              <a:rPr lang="uk-UA" sz="1600" dirty="0" smtClean="0">
                <a:solidFill>
                  <a:srgbClr val="813911"/>
                </a:solidFill>
              </a:rPr>
              <a:t> професіональних і </a:t>
            </a:r>
            <a:r>
              <a:rPr lang="uk-UA" sz="1600" dirty="0" err="1" smtClean="0">
                <a:solidFill>
                  <a:srgbClr val="813911"/>
                </a:solidFill>
              </a:rPr>
              <a:t>самодіяль-них</a:t>
            </a:r>
            <a:r>
              <a:rPr lang="uk-UA" sz="1600" dirty="0" smtClean="0">
                <a:solidFill>
                  <a:srgbClr val="813911"/>
                </a:solidFill>
              </a:rPr>
              <a:t> виконавських колективів, особливо дитячих.</a:t>
            </a:r>
          </a:p>
        </p:txBody>
      </p:sp>
      <p:pic>
        <p:nvPicPr>
          <p:cNvPr id="6147" name="Picture 3" descr="D:\Аня ;)\Школа\Худ. культ\1288186323_file_.jpg"/>
          <p:cNvPicPr>
            <a:picLocks noChangeAspect="1" noChangeArrowheads="1"/>
          </p:cNvPicPr>
          <p:nvPr/>
        </p:nvPicPr>
        <p:blipFill>
          <a:blip r:embed="rId3"/>
          <a:srcRect t="7345"/>
          <a:stretch>
            <a:fillRect/>
          </a:stretch>
        </p:blipFill>
        <p:spPr bwMode="auto">
          <a:xfrm>
            <a:off x="4857752" y="1000108"/>
            <a:ext cx="4214842" cy="29289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70" y="4057233"/>
            <a:ext cx="8143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За темами хороводи можна поділити на три групи: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Corbe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  хороводи, в яких відображаються трудові процеси («А ми просо сіяли, </a:t>
            </a:r>
            <a:r>
              <a:rPr lang="uk-UA" sz="1600" dirty="0" err="1" smtClean="0">
                <a:solidFill>
                  <a:srgbClr val="813911"/>
                </a:solidFill>
              </a:rPr>
              <a:t>сіяли</a:t>
            </a:r>
            <a:r>
              <a:rPr lang="uk-UA" sz="1600" dirty="0" smtClean="0">
                <a:solidFill>
                  <a:srgbClr val="813911"/>
                </a:solidFill>
              </a:rPr>
              <a:t>», «Мак», «Шевчик», «Бондар», «Коваль» та ін.);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Corbe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 хороводи, де відбито родинно-побутові відносини трудового народу («Перепілка», «Ой гілля-гілочки», «Пташка» тощо);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Corbe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  хороводи, в яких знайшли свій вияв патріотичні почуття народу, оспівується рідна природа («А вже весна», «Марена» та ін.).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 Хороводи являють собою синтетичний вид народної творчості, в якому органічно злиті поезія, музика та хореографія. Ідейний зміст того чи іншого хороводу розкривається в пісні. Отже, текст в обрядових танцях має першорядне значення, бо він визначає зміст танцю та його хореографічний малюнок.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Хороводи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429000"/>
            <a:ext cx="8072462" cy="3643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Широко використовуються хороводи і на сцені драматичних театрів, де вони вводяться в театральну дію як етнографічні елементи спектаклю і часто становлять органічну частину розвитку драматичної дії (хоровод «Король» у п'єсі «Невольник» М. Кропивницького).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    Мелодичний </a:t>
            </a:r>
            <a:r>
              <a:rPr lang="uk-UA" sz="1600" dirty="0" smtClean="0">
                <a:solidFill>
                  <a:srgbClr val="813911"/>
                </a:solidFill>
              </a:rPr>
              <a:t>матеріал хороводних пісень зустрічається в дитячій опері М. Лисенка «Зима й Весна», а також у балетах «Пан </a:t>
            </a:r>
            <a:r>
              <a:rPr lang="uk-UA" sz="1600" dirty="0" err="1" smtClean="0">
                <a:solidFill>
                  <a:srgbClr val="813911"/>
                </a:solidFill>
              </a:rPr>
              <a:t>Каньовський</a:t>
            </a:r>
            <a:r>
              <a:rPr lang="uk-UA" sz="1600" dirty="0" smtClean="0">
                <a:solidFill>
                  <a:srgbClr val="813911"/>
                </a:solidFill>
              </a:rPr>
              <a:t>» М. </a:t>
            </a:r>
            <a:r>
              <a:rPr lang="uk-UA" sz="1600" dirty="0" err="1" smtClean="0">
                <a:solidFill>
                  <a:srgbClr val="813911"/>
                </a:solidFill>
              </a:rPr>
              <a:t>Вери-ківського</a:t>
            </a:r>
            <a:r>
              <a:rPr lang="uk-UA" sz="1600" dirty="0" smtClean="0">
                <a:solidFill>
                  <a:srgbClr val="813911"/>
                </a:solidFill>
              </a:rPr>
              <a:t> та ін. Чудесні народні мелодії хороводів звучать у симфонії № 2 Л. Ревуцького, у «Веснянках» М. </a:t>
            </a:r>
            <a:r>
              <a:rPr lang="uk-UA" sz="1600" dirty="0" err="1" smtClean="0">
                <a:solidFill>
                  <a:srgbClr val="813911"/>
                </a:solidFill>
              </a:rPr>
              <a:t>Вериківського</a:t>
            </a:r>
            <a:r>
              <a:rPr lang="uk-UA" sz="1600" dirty="0" smtClean="0">
                <a:solidFill>
                  <a:srgbClr val="813911"/>
                </a:solidFill>
              </a:rPr>
              <a:t>, «Пам'яті Лесі Українки» А. </a:t>
            </a:r>
            <a:r>
              <a:rPr lang="uk-UA" sz="1600" dirty="0" err="1" smtClean="0">
                <a:solidFill>
                  <a:srgbClr val="813911"/>
                </a:solidFill>
              </a:rPr>
              <a:t>Штогаренка</a:t>
            </a:r>
            <a:r>
              <a:rPr lang="uk-UA" sz="1600" dirty="0" smtClean="0">
                <a:solidFill>
                  <a:srgbClr val="813911"/>
                </a:solidFill>
              </a:rPr>
              <a:t>, в сюїті «Колгоспне свято» В. Нахабіна та ін.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Чимало хороводних пісень використано в інструментальній музиці російських композиторів (Перший фортепіанний концерт і Друга симфонія П. Чайковського тощо). Композитори і хореографи створюють також оригінальні хороводи. Ряд визначних хороводів на сучасну тематику написав Г. Верьовка («Величальна» та «Урожайна святкова» на слова М. Стельмаха, «Хоровод дружби» на слова Т. Масенка).</a:t>
            </a:r>
          </a:p>
          <a:p>
            <a:pPr>
              <a:spcBef>
                <a:spcPts val="0"/>
              </a:spcBef>
            </a:pPr>
            <a:endParaRPr lang="uk-UA" sz="1600" dirty="0" smtClean="0">
              <a:solidFill>
                <a:srgbClr val="813911"/>
              </a:solidFill>
            </a:endParaRPr>
          </a:p>
        </p:txBody>
      </p:sp>
      <p:pic>
        <p:nvPicPr>
          <p:cNvPr id="7173" name="Picture 5" descr="D:\Аня ;)\Школа\Худ. культ\ves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4097179" cy="27860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14942" y="928670"/>
            <a:ext cx="3929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Хороводи є однією з найстаріших </a:t>
            </a:r>
            <a:r>
              <a:rPr lang="uk-UA" sz="1600" dirty="0" err="1" smtClean="0">
                <a:solidFill>
                  <a:srgbClr val="813911"/>
                </a:solidFill>
              </a:rPr>
              <a:t>ху-дожніх</a:t>
            </a:r>
            <a:r>
              <a:rPr lang="uk-UA" sz="1600" dirty="0" smtClean="0">
                <a:solidFill>
                  <a:srgbClr val="813911"/>
                </a:solidFill>
              </a:rPr>
              <a:t> форм народного мистецтва взагалі і танцювального зокрема. Образність </a:t>
            </a:r>
            <a:r>
              <a:rPr lang="uk-UA" sz="1600" dirty="0" err="1" smtClean="0">
                <a:solidFill>
                  <a:srgbClr val="813911"/>
                </a:solidFill>
              </a:rPr>
              <a:t>му-зичної</a:t>
            </a:r>
            <a:r>
              <a:rPr lang="uk-UA" sz="1600" dirty="0" smtClean="0">
                <a:solidFill>
                  <a:srgbClr val="813911"/>
                </a:solidFill>
              </a:rPr>
              <a:t> і хореографічної мови хороводів привертала і привертає увагу </a:t>
            </a:r>
            <a:r>
              <a:rPr lang="uk-UA" sz="1600" dirty="0" err="1" smtClean="0">
                <a:solidFill>
                  <a:srgbClr val="813911"/>
                </a:solidFill>
              </a:rPr>
              <a:t>професі-ональних</a:t>
            </a:r>
            <a:r>
              <a:rPr lang="uk-UA" sz="1600" dirty="0" smtClean="0">
                <a:solidFill>
                  <a:srgbClr val="813911"/>
                </a:solidFill>
              </a:rPr>
              <a:t> композиторів і хореографів.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 Хороводи зустрічаються в балетах і операх як елементи народних обрядів (опера «Майська ніч» М. Римського-Корсакова, «Утоплена» М. Лисенка та ін.).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Побутові танці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928670"/>
            <a:ext cx="7929586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Побутові </a:t>
            </a:r>
            <a:r>
              <a:rPr lang="uk-UA" sz="1600" dirty="0" smtClean="0">
                <a:solidFill>
                  <a:srgbClr val="813911"/>
                </a:solidFill>
              </a:rPr>
              <a:t>танці беруть свій початок у хороводах, які є основою української народної хореографії. В цих танцях відображаються істотні риси характеру українського народу: волелюбність, героїзм, завзяття, винахідливість, дотепність, нестримна веселість тощо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Танці </a:t>
            </a:r>
            <a:r>
              <a:rPr lang="uk-UA" sz="1600" dirty="0" smtClean="0">
                <a:solidFill>
                  <a:srgbClr val="813911"/>
                </a:solidFill>
              </a:rPr>
              <a:t>супроводжуються мелодіями, дуже різноманітними за ідейно-емоціональним змістом, значна частина яких виконується в народі як самостійні інструментальні п'єси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Побутові танці є невід'ємною частиною щоденного життя народу. їх виконують на масових вечорах, гулянках тощо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До </a:t>
            </a:r>
            <a:r>
              <a:rPr lang="uk-UA" sz="1600" dirty="0" smtClean="0">
                <a:solidFill>
                  <a:srgbClr val="813911"/>
                </a:solidFill>
              </a:rPr>
              <a:t>жанру побутових танців належать метелиці, гопаки, козачки, коломийки, гуцулки, верховини, польки і кадрилі. На основі спільних стилістичних особливостей хореографії та музики їх можна розподілити на три групи</a:t>
            </a:r>
            <a:r>
              <a:rPr lang="uk-UA" sz="1600" dirty="0" smtClean="0">
                <a:solidFill>
                  <a:srgbClr val="813911"/>
                </a:solidFill>
              </a:rPr>
              <a:t>: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метелиці</a:t>
            </a:r>
            <a:r>
              <a:rPr lang="uk-UA" sz="1600" dirty="0" smtClean="0">
                <a:solidFill>
                  <a:srgbClr val="813911"/>
                </a:solidFill>
              </a:rPr>
              <a:t>, гопаки, козачки;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 коломийки</a:t>
            </a:r>
            <a:r>
              <a:rPr lang="uk-UA" sz="1600" dirty="0" smtClean="0">
                <a:solidFill>
                  <a:srgbClr val="813911"/>
                </a:solidFill>
              </a:rPr>
              <a:t>, гуцулки, верховини;</a:t>
            </a:r>
          </a:p>
          <a:p>
            <a:pPr>
              <a:spcBef>
                <a:spcPts val="0"/>
              </a:spcBef>
              <a:buClr>
                <a:srgbClr val="800000"/>
              </a:buClr>
              <a:buSzPct val="120000"/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813911"/>
                </a:solidFill>
              </a:rPr>
              <a:t> </a:t>
            </a:r>
            <a:r>
              <a:rPr lang="uk-UA" sz="1600" dirty="0" smtClean="0">
                <a:solidFill>
                  <a:srgbClr val="813911"/>
                </a:solidFill>
              </a:rPr>
              <a:t> польки </a:t>
            </a:r>
            <a:r>
              <a:rPr lang="uk-UA" sz="1600" dirty="0" smtClean="0">
                <a:solidFill>
                  <a:srgbClr val="813911"/>
                </a:solidFill>
              </a:rPr>
              <a:t>та кадрилі</a:t>
            </a:r>
            <a:r>
              <a:rPr lang="uk-UA" sz="1600" dirty="0" smtClean="0">
                <a:solidFill>
                  <a:srgbClr val="813911"/>
                </a:solidFill>
              </a:rPr>
              <a:t>.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     У </a:t>
            </a:r>
            <a:r>
              <a:rPr lang="uk-UA" sz="1600" dirty="0" smtClean="0">
                <a:solidFill>
                  <a:srgbClr val="813911"/>
                </a:solidFill>
              </a:rPr>
              <a:t>побутових танцях тепер немає тексту,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залишилися </a:t>
            </a:r>
            <a:r>
              <a:rPr lang="uk-UA" sz="1600" dirty="0" smtClean="0">
                <a:solidFill>
                  <a:srgbClr val="813911"/>
                </a:solidFill>
              </a:rPr>
              <a:t>лише окремі вигуки, слова чи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строфи-триндички</a:t>
            </a:r>
            <a:r>
              <a:rPr lang="uk-UA" sz="1600" dirty="0" smtClean="0">
                <a:solidFill>
                  <a:srgbClr val="813911"/>
                </a:solidFill>
              </a:rPr>
              <a:t>, які проказують </a:t>
            </a:r>
            <a:endParaRPr lang="uk-UA" sz="1600" dirty="0" smtClean="0">
              <a:solidFill>
                <a:srgbClr val="813911"/>
              </a:solidFill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813911"/>
                </a:solidFill>
              </a:rPr>
              <a:t>виконавці </a:t>
            </a:r>
            <a:r>
              <a:rPr lang="uk-UA" sz="1600" dirty="0" smtClean="0">
                <a:solidFill>
                  <a:srgbClr val="813911"/>
                </a:solidFill>
              </a:rPr>
              <a:t>в кульмінаційні моменти танцю.</a:t>
            </a:r>
            <a:endParaRPr lang="uk-UA" sz="1600" dirty="0" smtClean="0">
              <a:solidFill>
                <a:srgbClr val="813911"/>
              </a:solidFill>
            </a:endParaRPr>
          </a:p>
        </p:txBody>
      </p:sp>
      <p:pic>
        <p:nvPicPr>
          <p:cNvPr id="8194" name="Picture 2" descr="D:\Аня ;)\Школа\Худ. культ\narodni-tanci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43314"/>
            <a:ext cx="3857652" cy="31182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290"/>
            <a:ext cx="771530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4200" b="1" i="1" spc="50" dirty="0" smtClean="0">
                <a:ln w="11430"/>
                <a:solidFill>
                  <a:srgbClr val="F26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Гопак</a:t>
            </a:r>
            <a:endParaRPr lang="ru-RU" sz="4200" b="1" i="1" spc="50" dirty="0">
              <a:ln w="11430"/>
              <a:solidFill>
                <a:srgbClr val="F26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70" y="928670"/>
            <a:ext cx="7929586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813911"/>
                </a:solidFill>
                <a:latin typeface="Corbel" pitchFamily="34" charset="0"/>
              </a:rPr>
              <a:t>     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Гоп</a:t>
            </a:r>
            <a:r>
              <a:rPr lang="ru-RU" sz="1600" dirty="0" smtClean="0">
                <a:solidFill>
                  <a:srgbClr val="813911"/>
                </a:solidFill>
                <a:latin typeface="Corbel" pitchFamily="34" charset="0"/>
              </a:rPr>
              <a:t>а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к 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— традиційний український народний танець запорозького походження. 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Виконується </a:t>
            </a:r>
            <a:r>
              <a:rPr lang="vi-VN" sz="1600" dirty="0" smtClean="0">
                <a:solidFill>
                  <a:srgbClr val="813911"/>
                </a:solidFill>
                <a:latin typeface="Corbel" pitchFamily="34" charset="0"/>
              </a:rPr>
              <a:t>соло або групами в швидкому темпі з використанням віртуозних карколомних стрибків. Гопак виник у побуті Війська Запорозького. Спочатку виконувався чоловіками; сучасний гопак танцюють чоловіки й жінки, однак чоловіча партія залишається провідною. У виконання гопака включаються елементи хореографічної імпровізації: стрибки, присядки, обертання й інших віртуозних танцювальних рухів. Існують різні варіанти гопака — сольний, парний, груповий. Гопак нерідко має величний, героїчний характер. Пісенні й інструментальні мелодії гопака виконуються в народі й як самостійні музичні п'єси.</a:t>
            </a:r>
            <a:endParaRPr lang="uk-UA" sz="1600" dirty="0" smtClean="0">
              <a:solidFill>
                <a:srgbClr val="813911"/>
              </a:solidFill>
              <a:latin typeface="Corbel" pitchFamily="34" charset="0"/>
            </a:endParaRPr>
          </a:p>
        </p:txBody>
      </p:sp>
      <p:pic>
        <p:nvPicPr>
          <p:cNvPr id="9218" name="Picture 2" descr="D:\Аня ;)\Школа\Худ. культ\hop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143248"/>
            <a:ext cx="5286412" cy="35301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1815</Words>
  <Application>Microsoft Office PowerPoint</Application>
  <PresentationFormat>Экран (4:3)</PresentationFormat>
  <Paragraphs>73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8</cp:revision>
  <dcterms:created xsi:type="dcterms:W3CDTF">2011-12-18T19:30:23Z</dcterms:created>
  <dcterms:modified xsi:type="dcterms:W3CDTF">2011-12-18T20:33:47Z</dcterms:modified>
</cp:coreProperties>
</file>