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318" r:id="rId3"/>
    <p:sldId id="329" r:id="rId4"/>
    <p:sldId id="330" r:id="rId5"/>
    <p:sldId id="331" r:id="rId6"/>
    <p:sldId id="332" r:id="rId7"/>
    <p:sldId id="334" r:id="rId8"/>
    <p:sldId id="335" r:id="rId9"/>
    <p:sldId id="339" r:id="rId10"/>
    <p:sldId id="340" r:id="rId11"/>
    <p:sldId id="341" r:id="rId12"/>
    <p:sldId id="342" r:id="rId13"/>
    <p:sldId id="343" r:id="rId14"/>
    <p:sldId id="344" r:id="rId15"/>
  </p:sldIdLst>
  <p:sldSz cx="12188825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9" autoAdjust="0"/>
  </p:normalViewPr>
  <p:slideViewPr>
    <p:cSldViewPr showGuides="1">
      <p:cViewPr>
        <p:scale>
          <a:sx n="82" d="100"/>
          <a:sy n="82" d="100"/>
        </p:scale>
        <p:origin x="300" y="-228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129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uk-UA" smtClean="0"/>
              <a:t>14.12.2014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uk-UA" smtClean="0"/>
              <a:t>14.12.2014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3213" y="0"/>
            <a:ext cx="42656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 dirty="0"/>
          </a:p>
        </p:txBody>
      </p:sp>
      <p:cxnSp>
        <p:nvCxnSpPr>
          <p:cNvPr id="6" name="Пряма сполучна лінія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кутник 12"/>
          <p:cNvSpPr/>
          <p:nvPr/>
        </p:nvSpPr>
        <p:spPr>
          <a:xfrm>
            <a:off x="7923213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uk-UA" smtClean="0"/>
              <a:t>14.12.2014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uk-UA" smtClean="0"/>
              <a:t>14.12.2014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uk-UA" smtClean="0"/>
              <a:t>‹№›</a:t>
            </a:fld>
            <a:endParaRPr lang="uk-UA" dirty="0"/>
          </a:p>
        </p:txBody>
      </p:sp>
      <p:cxnSp>
        <p:nvCxnSpPr>
          <p:cNvPr id="7" name="Пряма сполучна лінія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uk-UA" smtClean="0"/>
              <a:t>14.12.2014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uk-UA" smtClean="0"/>
              <a:t>‹№›</a:t>
            </a:fld>
            <a:endParaRPr lang="uk-UA" dirty="0"/>
          </a:p>
        </p:txBody>
      </p:sp>
      <p:cxnSp>
        <p:nvCxnSpPr>
          <p:cNvPr id="7" name="Пряма сполучна лінія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3611" y="0"/>
            <a:ext cx="1065213" cy="6858000"/>
          </a:xfrm>
          <a:prstGeom prst="rect">
            <a:avLst/>
          </a:prstGeom>
        </p:spPr>
      </p:pic>
      <p:sp>
        <p:nvSpPr>
          <p:cNvPr id="12" name="Прямокутник 11"/>
          <p:cNvSpPr/>
          <p:nvPr/>
        </p:nvSpPr>
        <p:spPr>
          <a:xfrm>
            <a:off x="11123612" y="10886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uk-UA" smtClean="0"/>
              <a:t>14.12.2014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uk-UA" smtClean="0"/>
              <a:t>‹№›</a:t>
            </a:fld>
            <a:endParaRPr lang="uk-UA" dirty="0"/>
          </a:p>
        </p:txBody>
      </p:sp>
      <p:cxnSp>
        <p:nvCxnSpPr>
          <p:cNvPr id="9" name="Пряма сполучна лінія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uk-UA" smtClean="0"/>
              <a:t>14.12.2014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uk-UA" smtClean="0"/>
              <a:t>‹№›</a:t>
            </a:fld>
            <a:endParaRPr lang="uk-UA" dirty="0"/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uk-UA" smtClean="0"/>
              <a:t>14.12.2014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uk-UA" smtClean="0"/>
              <a:t>‹№›</a:t>
            </a:fld>
            <a:endParaRPr lang="uk-UA" dirty="0"/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uk-UA" smtClean="0"/>
              <a:t>14.12.2014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uk-UA" smtClean="0"/>
              <a:t>‹№›</a:t>
            </a:fld>
            <a:endParaRPr lang="uk-UA" dirty="0"/>
          </a:p>
        </p:txBody>
      </p:sp>
      <p:cxnSp>
        <p:nvCxnSpPr>
          <p:cNvPr id="6" name="Пряма сполучна лінія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uk-UA" smtClean="0"/>
              <a:t>14.12.2014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uk-UA" smtClean="0"/>
              <a:t>14.12.2014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uk-UA" smtClean="0"/>
              <a:t>‹№›</a:t>
            </a:fld>
            <a:endParaRPr lang="uk-UA" dirty="0"/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6094414" y="0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uk-UA" smtClean="0"/>
              <a:pPr/>
              <a:t>14.12.2014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uk-UA" smtClean="0"/>
              <a:pPr/>
              <a:t>‹№›</a:t>
            </a:fld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6600" b="0" i="0" dirty="0" smtClean="0">
                <a:solidFill>
                  <a:srgbClr val="303030"/>
                </a:solidFill>
                <a:latin typeface="Cambria"/>
                <a:ea typeface="+mj-ea"/>
                <a:cs typeface="+mj-cs"/>
              </a:rPr>
              <a:t>Міжнародна валютна система</a:t>
            </a:r>
            <a:endParaRPr lang="uk-UA" sz="6600" b="0" i="0" dirty="0">
              <a:solidFill>
                <a:srgbClr val="303030"/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uk-UA" sz="1800" b="0" i="0" baseline="0" dirty="0" smtClean="0">
                <a:solidFill>
                  <a:srgbClr val="F7C547"/>
                </a:solidFill>
              </a:rPr>
              <a:t>Підготувала</a:t>
            </a:r>
            <a:r>
              <a:rPr lang="uk-UA" sz="1800" b="0" i="0" dirty="0" smtClean="0">
                <a:solidFill>
                  <a:srgbClr val="F7C547"/>
                </a:solidFill>
              </a:rPr>
              <a:t> учениця 11-А класу </a:t>
            </a:r>
            <a:br>
              <a:rPr lang="uk-UA" sz="1800" b="0" i="0" dirty="0" smtClean="0">
                <a:solidFill>
                  <a:srgbClr val="F7C547"/>
                </a:solidFill>
              </a:rPr>
            </a:br>
            <a:r>
              <a:rPr lang="uk-UA" sz="1800" b="0" i="0" dirty="0" err="1" smtClean="0">
                <a:solidFill>
                  <a:srgbClr val="F7C547"/>
                </a:solidFill>
              </a:rPr>
              <a:t>Андреєнкова</a:t>
            </a:r>
            <a:r>
              <a:rPr lang="uk-UA" sz="1800" b="0" i="0" dirty="0" smtClean="0">
                <a:solidFill>
                  <a:srgbClr val="F7C547"/>
                </a:solidFill>
              </a:rPr>
              <a:t> Наталія</a:t>
            </a:r>
            <a:endParaRPr lang="uk-UA" sz="1800" b="0" i="0" baseline="0" dirty="0">
              <a:solidFill>
                <a:srgbClr val="F7C5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ЄВС</a:t>
            </a:r>
            <a:endParaRPr lang="uk-U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13892" y="1916832"/>
            <a:ext cx="4248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Створення ЄВС було продиктоване передусім прагненням Західної Європи до більшої фінансової самостійності та стабільності за рахунок послаблення </a:t>
            </a:r>
            <a:r>
              <a:rPr lang="uk-UA" dirty="0" err="1"/>
              <a:t>привязки</a:t>
            </a:r>
            <a:r>
              <a:rPr lang="uk-UA" dirty="0"/>
              <a:t> європейських валют до долара, що дає можливість не тільки уникнути втрат за рахунок періодичних криз цієї валюти, а й успішніше протистояти заокеанській конкуренції.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7170" name="Picture 2" descr="http://3ipka.net/wp-content/uploads/2012/11/1f0211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660" y="1936050"/>
            <a:ext cx="2880320" cy="2147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age.tsn.ua/media/images2/218xX/Jan2011/3833816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868" y="4060970"/>
            <a:ext cx="3096344" cy="2244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mage.newsru.ua/pict/id/266984_201107210825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98" y="2076147"/>
            <a:ext cx="2444619" cy="1825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stock-list.ru/wp-content/uploads/2013/01/eur-ms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998" y="4083745"/>
            <a:ext cx="2104130" cy="2104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071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Світові валютні ринки</a:t>
            </a:r>
            <a:endParaRPr lang="uk-U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34707" y="1787842"/>
            <a:ext cx="5723801" cy="4801314"/>
          </a:xfrm>
          <a:custGeom>
            <a:avLst/>
            <a:gdLst>
              <a:gd name="connsiteX0" fmla="*/ 0 w 7128792"/>
              <a:gd name="connsiteY0" fmla="*/ 0 h 4247317"/>
              <a:gd name="connsiteX1" fmla="*/ 7128792 w 7128792"/>
              <a:gd name="connsiteY1" fmla="*/ 0 h 4247317"/>
              <a:gd name="connsiteX2" fmla="*/ 7128792 w 7128792"/>
              <a:gd name="connsiteY2" fmla="*/ 4247317 h 4247317"/>
              <a:gd name="connsiteX3" fmla="*/ 0 w 7128792"/>
              <a:gd name="connsiteY3" fmla="*/ 4247317 h 4247317"/>
              <a:gd name="connsiteX4" fmla="*/ 0 w 7128792"/>
              <a:gd name="connsiteY4" fmla="*/ 0 h 4247317"/>
              <a:gd name="connsiteX0" fmla="*/ 0 w 7163961"/>
              <a:gd name="connsiteY0" fmla="*/ 0 h 4880363"/>
              <a:gd name="connsiteX1" fmla="*/ 7163961 w 7163961"/>
              <a:gd name="connsiteY1" fmla="*/ 633046 h 4880363"/>
              <a:gd name="connsiteX2" fmla="*/ 7163961 w 7163961"/>
              <a:gd name="connsiteY2" fmla="*/ 4880363 h 4880363"/>
              <a:gd name="connsiteX3" fmla="*/ 35169 w 7163961"/>
              <a:gd name="connsiteY3" fmla="*/ 4880363 h 4880363"/>
              <a:gd name="connsiteX4" fmla="*/ 0 w 7163961"/>
              <a:gd name="connsiteY4" fmla="*/ 0 h 4880363"/>
              <a:gd name="connsiteX0" fmla="*/ 0 w 7257746"/>
              <a:gd name="connsiteY0" fmla="*/ 0 h 4880363"/>
              <a:gd name="connsiteX1" fmla="*/ 7257746 w 7257746"/>
              <a:gd name="connsiteY1" fmla="*/ 35169 h 4880363"/>
              <a:gd name="connsiteX2" fmla="*/ 7163961 w 7257746"/>
              <a:gd name="connsiteY2" fmla="*/ 4880363 h 4880363"/>
              <a:gd name="connsiteX3" fmla="*/ 35169 w 7257746"/>
              <a:gd name="connsiteY3" fmla="*/ 4880363 h 4880363"/>
              <a:gd name="connsiteX4" fmla="*/ 0 w 7257746"/>
              <a:gd name="connsiteY4" fmla="*/ 0 h 4880363"/>
              <a:gd name="connsiteX0" fmla="*/ 0 w 7257746"/>
              <a:gd name="connsiteY0" fmla="*/ 0 h 4880363"/>
              <a:gd name="connsiteX1" fmla="*/ 7257746 w 7257746"/>
              <a:gd name="connsiteY1" fmla="*/ 35169 h 4880363"/>
              <a:gd name="connsiteX2" fmla="*/ 7163961 w 7257746"/>
              <a:gd name="connsiteY2" fmla="*/ 4880363 h 4880363"/>
              <a:gd name="connsiteX3" fmla="*/ 35169 w 7257746"/>
              <a:gd name="connsiteY3" fmla="*/ 4880363 h 4880363"/>
              <a:gd name="connsiteX4" fmla="*/ 0 w 7257746"/>
              <a:gd name="connsiteY4" fmla="*/ 0 h 488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7746" h="4880363">
                <a:moveTo>
                  <a:pt x="0" y="0"/>
                </a:moveTo>
                <a:lnTo>
                  <a:pt x="7257746" y="35169"/>
                </a:lnTo>
                <a:cubicBezTo>
                  <a:pt x="7249931" y="1720572"/>
                  <a:pt x="7195223" y="3265298"/>
                  <a:pt x="7163961" y="4880363"/>
                </a:cubicBezTo>
                <a:lnTo>
                  <a:pt x="35169" y="4880363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Важливою складового успішного функціонування сучасних міжнародних валютно-кредитних відносин є існування світових валютних ринків.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Світовий </a:t>
            </a:r>
            <a:r>
              <a:rPr lang="uk-UA" dirty="0"/>
              <a:t>валютний ринок — це система стійких економічних та організаційних відносин, пов'язаних-9 операціями купівлі-продажу іноземних валют і платіжних документів в іноземних валютах. На ньому здійснюється широке коло операцій щодо зовнішньоторговельних розрахунків, туризму, міграції капіталів, робочої сили тощо, які передбачають використання іноземної валюти покупцями, продавцями, посередниками та банківськими установами і фірмами. Головними </a:t>
            </a:r>
            <a:r>
              <a:rPr lang="uk-UA" i="1" dirty="0"/>
              <a:t>суб'єктами </a:t>
            </a:r>
            <a:r>
              <a:rPr lang="uk-UA" dirty="0"/>
              <a:t>валютного ринку є великі транснаціональні банки, що мають розгалужену мережу філій і широко використовують в операціях сучасні засоби зв'язку, комп'ютерну техніку.</a:t>
            </a:r>
            <a:endParaRPr lang="uk-UA" dirty="0"/>
          </a:p>
        </p:txBody>
      </p:sp>
      <p:pic>
        <p:nvPicPr>
          <p:cNvPr id="8194" name="Picture 2" descr="http://www.profi-forex.org/system/user_files/Images/Journals/Market%20Leader%2029/st19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614" y="2668594"/>
            <a:ext cx="4053080" cy="303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770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Висновки</a:t>
            </a:r>
            <a:endParaRPr lang="uk-U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89956" y="1844824"/>
            <a:ext cx="9505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Сьогодні немає єдиного, закріпленого багатосторонньою угодою універсального механізму валютних розрахунків між країнами. Тільки в межах окремих економічних і фінансових угруповань країн можуть існувати до певної міри єдині механізми розрахунків. У сучасній системі світогосподарських </a:t>
            </a:r>
            <a:r>
              <a:rPr lang="uk-UA" dirty="0" err="1"/>
              <a:t>зв'язків</a:t>
            </a:r>
            <a:r>
              <a:rPr lang="uk-UA" dirty="0"/>
              <a:t> розрахунки з торговельних і неторговельних операцій регулюються Основними принципами, закріпленими в Женевській конвенції про чеки та векселі, а також зведеннями постанов Міжнародної торгової палати, що знаходиться в Парижі.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10242" name="Picture 2" descr="http://image.zn.ua/media/images/original/Jan2013/526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36" y="3938754"/>
            <a:ext cx="3562561" cy="2369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news.city.zt.ua/uploads/posts/2010-09/1284503331_rg__11693870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604" y="3938010"/>
            <a:ext cx="3350192" cy="2370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95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chool.xvatit.com/images/f/ff/Valjut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96" y="4837772"/>
            <a:ext cx="305336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Висновки</a:t>
            </a:r>
            <a:endParaRPr lang="uk-U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13892" y="2132856"/>
            <a:ext cx="106571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 міжнародних валютних відносинах використовуються національні та міжнародні валюти. Роль тих чи інших валют визначається місцем їх у світогосподарських зв'язках. Причому якщо в перші десятиліття після другої світової війни головними валютами були американський долар та англійський фунт стерлінгів, то тепер їхні позиції значно потіснили західнонімецька марка, японська ієна і французький франк. Крім них, для розрахунків використовують валюти інших країн, а також міжнародні платіжні засоби та колективні розрахункові одиниці — спеціальні права запозичення (СПЗ) або міжнародні платіжні та резервні засоби (СДР). що випускаються Міжнародним валютним фондом, та ЄВРО — регіональна валютна одиниця, що використовується учасниками Європейського валютного союзу.</a:t>
            </a:r>
            <a:endParaRPr lang="uk-UA" dirty="0"/>
          </a:p>
        </p:txBody>
      </p:sp>
      <p:pic>
        <p:nvPicPr>
          <p:cNvPr id="9220" name="Picture 4" descr="http://upload.wikimedia.org/wikipedia/uk/2/22/%D0%9A%D0%BE%D0%BF%D0%B8%D1%8F_P81800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291" y="4869160"/>
            <a:ext cx="3096921" cy="1809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97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50950" y="548680"/>
            <a:ext cx="9829799" cy="121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uk-UA" b="1" dirty="0"/>
              <a:t>Міжнародна валютна система</a:t>
            </a:r>
            <a:endParaRPr lang="uk-UA" sz="3600" b="0" i="0" dirty="0">
              <a:solidFill>
                <a:srgbClr val="F7C547"/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/>
              <a:t>Міжнародна валютна система </a:t>
            </a:r>
            <a:r>
              <a:rPr lang="uk-UA" dirty="0"/>
              <a:t>— це форма організації міжнародних валютних (грошових) відносин, що історично склалася і закріплена міждержавною домовленістю. Це сукупність способів, інструментів і міждержавних органів, за допомогою яких здійснюється взаємний </a:t>
            </a:r>
            <a:r>
              <a:rPr lang="uk-UA" dirty="0" err="1"/>
              <a:t>платіжно</a:t>
            </a:r>
            <a:r>
              <a:rPr lang="uk-UA" dirty="0"/>
              <a:t>-розрахунковий оборот у рамках світового господарства.</a:t>
            </a:r>
            <a:r>
              <a:rPr lang="uk-UA" dirty="0"/>
              <a:t/>
            </a:r>
            <a:br>
              <a:rPr lang="uk-UA" dirty="0"/>
            </a:br>
            <a:endParaRPr lang="uk-UA" sz="2400" b="0" i="0" dirty="0">
              <a:latin typeface="Cambria"/>
              <a:ea typeface="+mn-ea"/>
              <a:cs typeface="+mn-cs"/>
            </a:endParaRPr>
          </a:p>
        </p:txBody>
      </p:sp>
      <p:pic>
        <p:nvPicPr>
          <p:cNvPr id="1026" name="Picture 2" descr="http://school.xvatit.com/images/3/33/%D0%A0%D0%B8%D1%81%D1%83%D0%BD%D0%BE%D0%BA1876432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980" y="4005063"/>
            <a:ext cx="3456384" cy="2588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yrt.ru/news/uploads/posts/2008-10/1223654904_gol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88" y="4005064"/>
            <a:ext cx="3024336" cy="2588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chool.xvatit.com/images/e/e3/Ekon11-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88" y="2276872"/>
            <a:ext cx="4200128" cy="392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3600" b="1" dirty="0" smtClean="0">
                <a:solidFill>
                  <a:srgbClr val="F7C547"/>
                </a:solidFill>
                <a:latin typeface="Cambria"/>
                <a:ea typeface="+mj-ea"/>
                <a:cs typeface="+mj-cs"/>
              </a:rPr>
              <a:t>Історія</a:t>
            </a:r>
            <a:endParaRPr lang="uk-UA" sz="3600" b="1" dirty="0">
              <a:solidFill>
                <a:srgbClr val="F7C547"/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522413" y="1981200"/>
            <a:ext cx="6444207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Міжнародна</a:t>
            </a:r>
            <a:r>
              <a:rPr lang="ru-RU" dirty="0"/>
              <a:t> </a:t>
            </a:r>
            <a:r>
              <a:rPr lang="ru-RU" dirty="0" err="1"/>
              <a:t>валютна</a:t>
            </a:r>
            <a:r>
              <a:rPr lang="ru-RU" dirty="0"/>
              <a:t> система </a:t>
            </a:r>
            <a:r>
              <a:rPr lang="ru-RU" dirty="0" err="1"/>
              <a:t>виникла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грошових</a:t>
            </a:r>
            <a:r>
              <a:rPr lang="ru-RU" dirty="0"/>
              <a:t> систем,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існували</a:t>
            </a:r>
            <a:r>
              <a:rPr lang="ru-RU" dirty="0"/>
              <a:t> 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. Перша </a:t>
            </a:r>
            <a:r>
              <a:rPr lang="ru-RU" dirty="0" err="1"/>
              <a:t>міжнародна</a:t>
            </a:r>
            <a:r>
              <a:rPr lang="ru-RU" dirty="0"/>
              <a:t> </a:t>
            </a:r>
            <a:r>
              <a:rPr lang="ru-RU" dirty="0" err="1"/>
              <a:t>грошова</a:t>
            </a:r>
            <a:r>
              <a:rPr lang="ru-RU" dirty="0"/>
              <a:t> система почала </a:t>
            </a:r>
            <a:r>
              <a:rPr lang="ru-RU" dirty="0" err="1"/>
              <a:t>зароджуватися</a:t>
            </a:r>
            <a:r>
              <a:rPr lang="ru-RU" dirty="0"/>
              <a:t> в XIX ст. і </a:t>
            </a:r>
            <a:r>
              <a:rPr lang="ru-RU" dirty="0" err="1"/>
              <a:t>юридично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оформлена на </a:t>
            </a:r>
            <a:r>
              <a:rPr lang="ru-RU" dirty="0" err="1"/>
              <a:t>Міжнародній</a:t>
            </a:r>
            <a:r>
              <a:rPr lang="ru-RU" dirty="0"/>
              <a:t> </a:t>
            </a:r>
            <a:r>
              <a:rPr lang="ru-RU" dirty="0" err="1"/>
              <a:t>конференції</a:t>
            </a:r>
            <a:r>
              <a:rPr lang="ru-RU" dirty="0"/>
              <a:t> 1867 p.,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відбулася</a:t>
            </a:r>
            <a:r>
              <a:rPr lang="ru-RU" dirty="0"/>
              <a:t> в </a:t>
            </a:r>
            <a:r>
              <a:rPr lang="ru-RU" dirty="0" err="1"/>
              <a:t>Парижі</a:t>
            </a:r>
            <a:r>
              <a:rPr lang="ru-RU" dirty="0"/>
              <a:t>. </a:t>
            </a:r>
            <a:r>
              <a:rPr lang="ru-RU" dirty="0" err="1"/>
              <a:t>Конференція</a:t>
            </a:r>
            <a:r>
              <a:rPr lang="ru-RU" dirty="0"/>
              <a:t> </a:t>
            </a:r>
            <a:r>
              <a:rPr lang="ru-RU" dirty="0" err="1"/>
              <a:t>визнала</a:t>
            </a:r>
            <a:r>
              <a:rPr lang="ru-RU" dirty="0"/>
              <a:t> золото </a:t>
            </a:r>
            <a:r>
              <a:rPr lang="ru-RU" dirty="0" err="1"/>
              <a:t>єдиною</a:t>
            </a:r>
            <a:r>
              <a:rPr lang="ru-RU" dirty="0"/>
              <a:t> формою </a:t>
            </a:r>
            <a:r>
              <a:rPr lang="ru-RU" dirty="0" err="1"/>
              <a:t>світових</a:t>
            </a:r>
            <a:r>
              <a:rPr lang="ru-RU" dirty="0"/>
              <a:t> грошей і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накреслила</a:t>
            </a:r>
            <a:r>
              <a:rPr lang="ru-RU" dirty="0"/>
              <a:t> </a:t>
            </a:r>
            <a:r>
              <a:rPr lang="ru-RU" dirty="0" err="1"/>
              <a:t>напрям</a:t>
            </a:r>
            <a:r>
              <a:rPr lang="ru-RU" dirty="0"/>
              <a:t> </a:t>
            </a:r>
            <a:r>
              <a:rPr lang="ru-RU" dirty="0" err="1"/>
              <a:t>уніфікації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грошових</a:t>
            </a:r>
            <a:r>
              <a:rPr lang="ru-RU" dirty="0"/>
              <a:t> систем. </a:t>
            </a:r>
            <a:r>
              <a:rPr lang="ru-RU" dirty="0" err="1"/>
              <a:t>Ця</a:t>
            </a:r>
            <a:r>
              <a:rPr lang="ru-RU" dirty="0"/>
              <a:t> система </a:t>
            </a:r>
            <a:r>
              <a:rPr lang="ru-RU" dirty="0" err="1"/>
              <a:t>відома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як система «золотого стандарту» і в чистому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проіснувала</a:t>
            </a:r>
            <a:r>
              <a:rPr lang="ru-RU" dirty="0"/>
              <a:t> до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, а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збереглися</a:t>
            </a:r>
            <a:r>
              <a:rPr lang="ru-RU" dirty="0"/>
              <a:t> до 70-х </a:t>
            </a:r>
            <a:r>
              <a:rPr lang="ru-RU" dirty="0" err="1"/>
              <a:t>років</a:t>
            </a:r>
            <a:r>
              <a:rPr lang="ru-RU" dirty="0"/>
              <a:t> XX </a:t>
            </a:r>
            <a:r>
              <a:rPr lang="ru-RU" dirty="0" smtClean="0"/>
              <a:t>ст.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939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chool.xvatit.com/images/1/1f/Ekon11-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37" y="1975232"/>
            <a:ext cx="4102374" cy="308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vremia.ua/i/ci/13071143434de8fb67647f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79" y="4088563"/>
            <a:ext cx="3888432" cy="267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3600" b="1" i="0" dirty="0" smtClean="0">
                <a:solidFill>
                  <a:srgbClr val="F7C547"/>
                </a:solidFill>
                <a:latin typeface="Cambria"/>
                <a:ea typeface="+mj-ea"/>
                <a:cs typeface="+mj-cs"/>
              </a:rPr>
              <a:t>Елементи міжнародної валютної системи</a:t>
            </a:r>
            <a:endParaRPr lang="uk-UA" sz="3600" b="1" i="0" dirty="0">
              <a:solidFill>
                <a:srgbClr val="F7C547"/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Міжнародна</a:t>
            </a:r>
            <a:r>
              <a:rPr lang="ru-RU" dirty="0"/>
              <a:t> </a:t>
            </a:r>
            <a:r>
              <a:rPr lang="ru-RU" dirty="0" err="1"/>
              <a:t>валютна</a:t>
            </a:r>
            <a:r>
              <a:rPr lang="ru-RU" dirty="0"/>
              <a:t> система </a:t>
            </a:r>
            <a:r>
              <a:rPr lang="ru-RU" dirty="0" err="1"/>
              <a:t>містить</a:t>
            </a:r>
            <a:r>
              <a:rPr lang="ru-RU" dirty="0"/>
              <a:t> ряд </a:t>
            </a:r>
            <a:r>
              <a:rPr lang="ru-RU" dirty="0" err="1"/>
              <a:t>конструктивних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: </a:t>
            </a:r>
            <a:r>
              <a:rPr lang="ru-RU" dirty="0" err="1"/>
              <a:t>світовий</a:t>
            </a:r>
            <a:r>
              <a:rPr lang="ru-RU" dirty="0"/>
              <a:t> </a:t>
            </a:r>
            <a:r>
              <a:rPr lang="ru-RU" dirty="0" err="1"/>
              <a:t>грошовий</a:t>
            </a:r>
            <a:r>
              <a:rPr lang="ru-RU" dirty="0"/>
              <a:t> товар, </a:t>
            </a:r>
            <a:r>
              <a:rPr lang="ru-RU" dirty="0" err="1"/>
              <a:t>валютний</a:t>
            </a:r>
            <a:r>
              <a:rPr lang="ru-RU" dirty="0"/>
              <a:t> курс, </a:t>
            </a:r>
            <a:r>
              <a:rPr lang="ru-RU" dirty="0" err="1"/>
              <a:t>валютні</a:t>
            </a:r>
            <a:r>
              <a:rPr lang="ru-RU" dirty="0"/>
              <a:t> ринки й </a:t>
            </a:r>
            <a:r>
              <a:rPr lang="ru-RU" dirty="0" err="1"/>
              <a:t>міжнародні</a:t>
            </a:r>
            <a:r>
              <a:rPr lang="ru-RU" dirty="0"/>
              <a:t> валютно-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.</a:t>
            </a:r>
            <a:endParaRPr lang="uk-UA" sz="2400" b="0" i="0" dirty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5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uk-UA" b="1" dirty="0"/>
              <a:t>Міжнародна валютна система</a:t>
            </a:r>
            <a:endParaRPr lang="uk-UA" sz="3600" b="0" i="0" dirty="0">
              <a:solidFill>
                <a:srgbClr val="F7C547"/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053852" y="1600200"/>
            <a:ext cx="7630580" cy="4873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/>
            </a:r>
            <a:br>
              <a:rPr lang="uk-UA" dirty="0"/>
            </a:br>
            <a:r>
              <a:rPr lang="uk-UA" dirty="0"/>
              <a:t>Світовий грошовий товар є носієм міжнародних валютно-грошових відносин і приймається кожною країною як еквівалент вивезеного з неї багатства. Історично першим міжнародним грошовим товаром було золото, пізніше у міжнародних розрахунках почали використовувати кредитні гроші (векселі, банкноти, чеки на депозити). У 70-х роках з'являються спеціальні міжнародні й регіональні платіжні одиниці — СДР і ЕКЮ (згодом ЄВРО).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Сукупність усіх платіжних інструментів, які можуть бути використані у міжнародних розрахунках, називають </a:t>
            </a:r>
            <a:r>
              <a:rPr lang="uk-UA" i="1" dirty="0"/>
              <a:t>міжнародною ліквідністю</a:t>
            </a:r>
            <a:r>
              <a:rPr lang="uk-UA" dirty="0"/>
              <a:t>. </a:t>
            </a:r>
            <a:r>
              <a:rPr lang="uk-UA" dirty="0" smtClean="0"/>
              <a:t>Це золото</a:t>
            </a:r>
            <a:r>
              <a:rPr lang="uk-UA" dirty="0"/>
              <a:t>, валютні запаси держав, що вільно обертаються, міжнародні гроші.</a:t>
            </a:r>
            <a:endParaRPr lang="uk-UA" sz="2400" b="0" i="0" dirty="0">
              <a:latin typeface="Cambria"/>
              <a:ea typeface="+mn-ea"/>
              <a:cs typeface="+mn-cs"/>
            </a:endParaRPr>
          </a:p>
        </p:txBody>
      </p:sp>
      <p:pic>
        <p:nvPicPr>
          <p:cNvPr id="4098" name="Picture 2" descr="http://www.grandars.ru/images/1/review/id/665/4284bfd7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278" y="1916832"/>
            <a:ext cx="3131574" cy="4659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32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Бреттон-Вудська</a:t>
            </a:r>
            <a:r>
              <a:rPr lang="ru-RU" b="1" dirty="0"/>
              <a:t> </a:t>
            </a:r>
            <a:r>
              <a:rPr lang="ru-RU" b="1" dirty="0" err="1"/>
              <a:t>валютна</a:t>
            </a:r>
            <a:r>
              <a:rPr lang="ru-RU" b="1" dirty="0"/>
              <a:t> система</a:t>
            </a:r>
            <a:endParaRPr lang="uk-UA" b="1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522413" y="1828800"/>
            <a:ext cx="9829798" cy="51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Вона </a:t>
            </a:r>
            <a:r>
              <a:rPr lang="ru-RU" dirty="0" err="1"/>
              <a:t>засновувалася</a:t>
            </a:r>
            <a:r>
              <a:rPr lang="ru-RU" dirty="0"/>
              <a:t> на </a:t>
            </a:r>
            <a:r>
              <a:rPr lang="ru-RU" dirty="0" err="1"/>
              <a:t>ідеї</a:t>
            </a:r>
            <a:r>
              <a:rPr lang="ru-RU" dirty="0"/>
              <a:t> </a:t>
            </a:r>
            <a:r>
              <a:rPr lang="ru-RU" dirty="0" err="1"/>
              <a:t>пристосування</a:t>
            </a:r>
            <a:r>
              <a:rPr lang="ru-RU" dirty="0"/>
              <a:t> валют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до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валютних</a:t>
            </a:r>
            <a:r>
              <a:rPr lang="ru-RU" dirty="0"/>
              <a:t> систем </a:t>
            </a:r>
            <a:r>
              <a:rPr lang="ru-RU" dirty="0" err="1"/>
              <a:t>провідних</a:t>
            </a:r>
            <a:r>
              <a:rPr lang="ru-RU" dirty="0"/>
              <a:t> на той час держав </a:t>
            </a:r>
            <a:r>
              <a:rPr lang="ru-RU" dirty="0" err="1"/>
              <a:t>світу</a:t>
            </a:r>
            <a:r>
              <a:rPr lang="ru-RU" dirty="0"/>
              <a:t> — США і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. </a:t>
            </a:r>
            <a:r>
              <a:rPr lang="ru-RU" dirty="0" err="1"/>
              <a:t>Згідно</a:t>
            </a:r>
            <a:r>
              <a:rPr lang="ru-RU" dirty="0"/>
              <a:t> з договором,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інструментами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розрахунків</a:t>
            </a:r>
            <a:r>
              <a:rPr lang="ru-RU" dirty="0"/>
              <a:t> ставало золото і так </a:t>
            </a:r>
            <a:r>
              <a:rPr lang="ru-RU" dirty="0" err="1"/>
              <a:t>звані</a:t>
            </a:r>
            <a:r>
              <a:rPr lang="ru-RU" dirty="0"/>
              <a:t> </a:t>
            </a:r>
            <a:r>
              <a:rPr lang="ru-RU" dirty="0" err="1"/>
              <a:t>резервні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, статус </a:t>
            </a:r>
            <a:r>
              <a:rPr lang="ru-RU" dirty="0" err="1"/>
              <a:t>яких</a:t>
            </a:r>
            <a:r>
              <a:rPr lang="ru-RU" dirty="0"/>
              <a:t> одержали </a:t>
            </a:r>
            <a:r>
              <a:rPr lang="ru-RU" dirty="0" err="1"/>
              <a:t>американський</a:t>
            </a:r>
            <a:r>
              <a:rPr lang="ru-RU" dirty="0"/>
              <a:t> </a:t>
            </a:r>
            <a:r>
              <a:rPr lang="ru-RU" dirty="0" err="1"/>
              <a:t>долар</a:t>
            </a:r>
            <a:r>
              <a:rPr lang="ru-RU" dirty="0"/>
              <a:t> і </a:t>
            </a:r>
            <a:r>
              <a:rPr lang="ru-RU" dirty="0" err="1"/>
              <a:t>англійський</a:t>
            </a:r>
            <a:r>
              <a:rPr lang="ru-RU" dirty="0"/>
              <a:t> фунт </a:t>
            </a:r>
            <a:r>
              <a:rPr lang="ru-RU" dirty="0" err="1"/>
              <a:t>стерлінгів</a:t>
            </a:r>
            <a:r>
              <a:rPr lang="ru-RU" dirty="0"/>
              <a:t>.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підписали</a:t>
            </a:r>
            <a:r>
              <a:rPr lang="ru-RU" dirty="0"/>
              <a:t> </a:t>
            </a:r>
            <a:r>
              <a:rPr lang="ru-RU" dirty="0" err="1"/>
              <a:t>Бреттон-Вудську</a:t>
            </a:r>
            <a:r>
              <a:rPr lang="ru-RU" dirty="0"/>
              <a:t> угоду, </a:t>
            </a:r>
            <a:r>
              <a:rPr lang="ru-RU" dirty="0" err="1"/>
              <a:t>мали</a:t>
            </a:r>
            <a:r>
              <a:rPr lang="ru-RU" dirty="0"/>
              <a:t> право </a:t>
            </a:r>
            <a:r>
              <a:rPr lang="ru-RU" dirty="0" err="1"/>
              <a:t>вільно</a:t>
            </a:r>
            <a:r>
              <a:rPr lang="ru-RU" dirty="0"/>
              <a:t> через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центральні</a:t>
            </a:r>
            <a:r>
              <a:rPr lang="ru-RU" dirty="0"/>
              <a:t> </a:t>
            </a:r>
            <a:r>
              <a:rPr lang="ru-RU" dirty="0" err="1"/>
              <a:t>емісійні</a:t>
            </a:r>
            <a:r>
              <a:rPr lang="ru-RU" dirty="0"/>
              <a:t> банки </a:t>
            </a:r>
            <a:r>
              <a:rPr lang="ru-RU" dirty="0" err="1"/>
              <a:t>обмінювати</a:t>
            </a:r>
            <a:r>
              <a:rPr lang="ru-RU" dirty="0"/>
              <a:t> </a:t>
            </a:r>
            <a:r>
              <a:rPr lang="ru-RU" dirty="0" err="1"/>
              <a:t>наявні</a:t>
            </a:r>
            <a:r>
              <a:rPr lang="ru-RU" dirty="0"/>
              <a:t> у них </a:t>
            </a:r>
            <a:r>
              <a:rPr lang="ru-RU" dirty="0" err="1"/>
              <a:t>резервні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за </a:t>
            </a:r>
            <a:r>
              <a:rPr lang="ru-RU" dirty="0" err="1"/>
              <a:t>офіційною</a:t>
            </a:r>
            <a:r>
              <a:rPr lang="ru-RU" dirty="0"/>
              <a:t> </a:t>
            </a:r>
            <a:r>
              <a:rPr lang="ru-RU" dirty="0" err="1"/>
              <a:t>ціною</a:t>
            </a:r>
            <a:r>
              <a:rPr lang="ru-RU" dirty="0"/>
              <a:t> на золото і </a:t>
            </a:r>
            <a:r>
              <a:rPr lang="ru-RU" dirty="0" err="1"/>
              <a:t>навпаки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незначний</a:t>
            </a:r>
            <a:r>
              <a:rPr lang="ru-RU" dirty="0"/>
              <a:t> </a:t>
            </a:r>
            <a:r>
              <a:rPr lang="ru-RU" dirty="0" err="1"/>
              <a:t>золотий</a:t>
            </a:r>
            <a:r>
              <a:rPr lang="ru-RU" dirty="0"/>
              <a:t> запас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 не давав </a:t>
            </a:r>
            <a:r>
              <a:rPr lang="ru-RU" dirty="0" err="1"/>
              <a:t>змоги</a:t>
            </a:r>
            <a:r>
              <a:rPr lang="ru-RU" dirty="0"/>
              <a:t> </a:t>
            </a:r>
            <a:r>
              <a:rPr lang="ru-RU" dirty="0" err="1"/>
              <a:t>виразити</a:t>
            </a:r>
            <a:r>
              <a:rPr lang="ru-RU" dirty="0"/>
              <a:t> золоту </a:t>
            </a:r>
            <a:r>
              <a:rPr lang="ru-RU" dirty="0" err="1"/>
              <a:t>ціну</a:t>
            </a:r>
            <a:r>
              <a:rPr lang="ru-RU" dirty="0"/>
              <a:t> фунта </a:t>
            </a:r>
            <a:r>
              <a:rPr lang="ru-RU" dirty="0" err="1"/>
              <a:t>стерлінга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з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причин, фунт </a:t>
            </a:r>
            <a:r>
              <a:rPr lang="ru-RU" dirty="0" err="1"/>
              <a:t>стерлінга</a:t>
            </a:r>
            <a:r>
              <a:rPr lang="ru-RU" dirty="0"/>
              <a:t> з самого початку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роль </a:t>
            </a:r>
            <a:r>
              <a:rPr lang="ru-RU" dirty="0" err="1"/>
              <a:t>резервної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частково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використовували</a:t>
            </a:r>
            <a:r>
              <a:rPr lang="ru-RU" dirty="0"/>
              <a:t> як </a:t>
            </a:r>
            <a:r>
              <a:rPr lang="ru-RU" dirty="0" err="1"/>
              <a:t>резервну</a:t>
            </a:r>
            <a:r>
              <a:rPr lang="ru-RU" dirty="0"/>
              <a:t> валюту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колонії</a:t>
            </a:r>
            <a:r>
              <a:rPr lang="ru-RU" dirty="0"/>
              <a:t> й </a:t>
            </a:r>
            <a:r>
              <a:rPr lang="ru-RU" dirty="0" err="1"/>
              <a:t>домініони</a:t>
            </a:r>
            <a:r>
              <a:rPr lang="ru-RU" dirty="0"/>
              <a:t> </a:t>
            </a:r>
            <a:r>
              <a:rPr lang="ru-RU" dirty="0" err="1"/>
              <a:t>Британської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. </a:t>
            </a:r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Бреттон-Вудська</a:t>
            </a:r>
            <a:r>
              <a:rPr lang="ru-RU" dirty="0"/>
              <a:t> </a:t>
            </a:r>
            <a:r>
              <a:rPr lang="ru-RU" dirty="0" err="1"/>
              <a:t>валютна</a:t>
            </a:r>
            <a:r>
              <a:rPr lang="ru-RU" dirty="0"/>
              <a:t> система </a:t>
            </a:r>
            <a:r>
              <a:rPr lang="ru-RU" dirty="0" err="1"/>
              <a:t>успадкувала</a:t>
            </a:r>
            <a:r>
              <a:rPr lang="ru-RU" dirty="0"/>
              <a:t>, з одного боку, </a:t>
            </a:r>
            <a:r>
              <a:rPr lang="ru-RU" dirty="0" err="1"/>
              <a:t>рештки</a:t>
            </a:r>
            <a:r>
              <a:rPr lang="ru-RU" dirty="0"/>
              <a:t> </a:t>
            </a:r>
            <a:r>
              <a:rPr lang="ru-RU" dirty="0" err="1"/>
              <a:t>грошової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«золотого стандарту», з </a:t>
            </a:r>
            <a:r>
              <a:rPr lang="ru-RU" dirty="0" err="1"/>
              <a:t>іншого</a:t>
            </a:r>
            <a:r>
              <a:rPr lang="ru-RU" dirty="0"/>
              <a:t> —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валютної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США. </a:t>
            </a:r>
            <a:r>
              <a:rPr lang="ru-RU" dirty="0" err="1"/>
              <a:t>Офіційно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систему почали </a:t>
            </a:r>
            <a:r>
              <a:rPr lang="ru-RU" dirty="0" err="1"/>
              <a:t>називати</a:t>
            </a:r>
            <a:r>
              <a:rPr lang="ru-RU" dirty="0"/>
              <a:t> </a:t>
            </a:r>
            <a:r>
              <a:rPr lang="ru-RU" dirty="0" err="1"/>
              <a:t>золотовалютним</a:t>
            </a:r>
            <a:r>
              <a:rPr lang="ru-RU" dirty="0"/>
              <a:t> стандартом, а </a:t>
            </a:r>
            <a:r>
              <a:rPr lang="ru-RU" dirty="0" err="1"/>
              <a:t>неофіційно</a:t>
            </a:r>
            <a:r>
              <a:rPr lang="ru-RU" dirty="0"/>
              <a:t> — золото-</a:t>
            </a:r>
            <a:r>
              <a:rPr lang="ru-RU" dirty="0" err="1"/>
              <a:t>доларовим</a:t>
            </a:r>
            <a:r>
              <a:rPr lang="ru-RU" dirty="0"/>
              <a:t> стандартом</a:t>
            </a:r>
            <a:r>
              <a:rPr lang="ru-RU" dirty="0" smtClean="0"/>
              <a:t>.</a:t>
            </a:r>
            <a:r>
              <a:rPr lang="ru-RU" dirty="0"/>
              <a:t> На </a:t>
            </a:r>
            <a:r>
              <a:rPr lang="ru-RU" dirty="0" err="1"/>
              <a:t>Бреттон-Вудській</a:t>
            </a:r>
            <a:r>
              <a:rPr lang="ru-RU" dirty="0"/>
              <a:t> </a:t>
            </a:r>
            <a:r>
              <a:rPr lang="ru-RU" dirty="0" err="1"/>
              <a:t>конференції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підписаний</a:t>
            </a:r>
            <a:r>
              <a:rPr lang="ru-RU" dirty="0"/>
              <a:t> </a:t>
            </a:r>
            <a:r>
              <a:rPr lang="ru-RU" dirty="0" err="1"/>
              <a:t>Заключний</a:t>
            </a:r>
            <a:r>
              <a:rPr lang="ru-RU" dirty="0"/>
              <a:t> акт, </a:t>
            </a:r>
            <a:r>
              <a:rPr lang="ru-RU" dirty="0" err="1"/>
              <a:t>складовими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стали </a:t>
            </a:r>
            <a:r>
              <a:rPr lang="ru-RU" dirty="0" err="1"/>
              <a:t>статути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валютного фонду та </a:t>
            </a:r>
            <a:r>
              <a:rPr lang="ru-RU" dirty="0" err="1"/>
              <a:t>Міжнародного</a:t>
            </a:r>
            <a:r>
              <a:rPr lang="ru-RU" dirty="0"/>
              <a:t> банку </a:t>
            </a:r>
            <a:r>
              <a:rPr lang="ru-RU" dirty="0" err="1"/>
              <a:t>реконструкції</a:t>
            </a:r>
            <a:r>
              <a:rPr lang="ru-RU" dirty="0"/>
              <a:t> і </a:t>
            </a:r>
            <a:r>
              <a:rPr lang="ru-RU" dirty="0" err="1"/>
              <a:t>розвитку</a:t>
            </a:r>
            <a:r>
              <a:rPr lang="ru-RU" dirty="0"/>
              <a:t> (МВФ і МБРР).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1718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 smtClean="0"/>
              <a:t>Брентон-Вудська</a:t>
            </a:r>
            <a:r>
              <a:rPr lang="uk-UA" b="1" dirty="0" smtClean="0"/>
              <a:t> конференція</a:t>
            </a:r>
            <a:endParaRPr lang="uk-UA" b="1" dirty="0"/>
          </a:p>
        </p:txBody>
      </p:sp>
      <p:pic>
        <p:nvPicPr>
          <p:cNvPr id="5122" name="Picture 2" descr="http://upload.wikimedia.org/wikipedia/ru/archive/1/1b/20091206193002!US_USSRonBrettonWoo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76" y="1844824"/>
            <a:ext cx="6984776" cy="491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916" y="404664"/>
            <a:ext cx="10154344" cy="1219200"/>
          </a:xfrm>
        </p:spPr>
        <p:txBody>
          <a:bodyPr/>
          <a:lstStyle/>
          <a:p>
            <a:r>
              <a:rPr lang="uk-UA" b="1" dirty="0"/>
              <a:t>Міжнародний банк реконструкції і розвитку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8760" y="2060848"/>
            <a:ext cx="4625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Міжнародний </a:t>
            </a:r>
            <a:r>
              <a:rPr lang="uk-UA" dirty="0"/>
              <a:t>банк реконструкції і розвитку розпочав свою діяльність у 1946 р. Його головне завдання полягає у наданні допомоги країнам — членам банку в розвитку їхньої економіки у формі довготермінових кредитів (до 15—20 років) на виробничі цілі. Членами МБРР можуть бути лише члени МВФ.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Головним </a:t>
            </a:r>
            <a:r>
              <a:rPr lang="uk-UA" dirty="0"/>
              <a:t>мотивом вступу країн до МБРР с можливість одержати зовнішні кредити і позики на сприятливіших умовах порівняно з тими, що існують на міжнародних грошових ринках. Це додаткові важливі ресурси для забезпечення рівноваги платіжного балансу.</a:t>
            </a:r>
            <a:endParaRPr lang="uk-UA" dirty="0"/>
          </a:p>
        </p:txBody>
      </p:sp>
      <p:pic>
        <p:nvPicPr>
          <p:cNvPr id="6146" name="Picture 2" descr="Международный банк реконструкции и развит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915" y="2270777"/>
            <a:ext cx="547876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41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Європейська </a:t>
            </a:r>
            <a:r>
              <a:rPr lang="uk-UA" b="1" dirty="0"/>
              <a:t>валютна система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2413" y="1844824"/>
            <a:ext cx="903649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Однією з особливостей сучасних валютних відносин є існування поряд із міжнародною валютною системою замкненого валютного угруповання, що спочатку мало назву Європейська валютна система (тепер — Європейський валютний союз — ЄВС). Це певні правила розрахунків між деякими країнами, що входять до Європейського економічного співтовариства. Створена в березні 1979 р. Європейська валютна система — специфічна організаційно-економічна форма відносин ряду країн ЄС у валютній сфері, спрямована на стимулювання інтеграційних процесів, зменшення амплітуди коливань курсів національних валют та їхню взаємну ув'язку. ЄВС діє за принципом «кошика», в якому змішані курси національних грошових одиниць залежно від котирування тієї чи іншої складової, її ще називають «валютною змією», перевага якої полягає в тому, що сама «змія» у цілому більш стійка, ніж кожна з її складових. Саме на таких засадах будується паритетна сітка двосторонніх курсів валют та визначається межа відхилення їх. Так, фіксована межа відхилення становила ± 2,25 відсотка для всіх країн, за винятком Італії та Іспанії, для яких ця межа більш широка (для Італії, наприклад, вона становить ± 6 відсотків). Пізніше цю межу для деяких країн було розширено до 15 відсотків, згодом — до ЗО.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86652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9CF527E-FFB0-4DB9-A7A4-39065878ED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 «Символи грошових одиниць» (широкоформатна)</Template>
  <TotalTime>0</TotalTime>
  <Words>879</Words>
  <Application>Microsoft Office PowerPoint</Application>
  <PresentationFormat>Довільний</PresentationFormat>
  <Paragraphs>25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6" baseType="lpstr">
      <vt:lpstr>Arial</vt:lpstr>
      <vt:lpstr>Cambria</vt:lpstr>
      <vt:lpstr>Currency Symbols 16x9</vt:lpstr>
      <vt:lpstr>Міжнародна валютна система</vt:lpstr>
      <vt:lpstr>Міжнародна валютна система</vt:lpstr>
      <vt:lpstr>Історія</vt:lpstr>
      <vt:lpstr>Елементи міжнародної валютної системи</vt:lpstr>
      <vt:lpstr>Міжнародна валютна система</vt:lpstr>
      <vt:lpstr>Бреттон-Вудська валютна система</vt:lpstr>
      <vt:lpstr>Брентон-Вудська конференція</vt:lpstr>
      <vt:lpstr>Міжнародний банк реконструкції і розвитку</vt:lpstr>
      <vt:lpstr>Європейська валютна система</vt:lpstr>
      <vt:lpstr>ЄВС</vt:lpstr>
      <vt:lpstr>Світові валютні ринки</vt:lpstr>
      <vt:lpstr>Висновки</vt:lpstr>
      <vt:lpstr>Висновки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2014-12-14T19:01:16Z</dcterms:created>
  <dcterms:modified xsi:type="dcterms:W3CDTF">2014-12-14T19:36:07Z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TC028952629991</vt:lpwstr>
  </property>
</Properties>
</file>