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4" r:id="rId2"/>
    <p:sldId id="263" r:id="rId3"/>
    <p:sldId id="275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76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7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787A49A-AC3D-4DAA-B9B9-E995D989A7DF}" type="datetimeFigureOut">
              <a:rPr lang="uk-UA" smtClean="0"/>
              <a:t>22.12.2013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uk-UA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91116D7-DEA2-48E2-AE42-EA1FB3B90D2B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7A49A-AC3D-4DAA-B9B9-E995D989A7DF}" type="datetimeFigureOut">
              <a:rPr lang="uk-UA" smtClean="0"/>
              <a:t>22.12.2013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116D7-DEA2-48E2-AE42-EA1FB3B90D2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7A49A-AC3D-4DAA-B9B9-E995D989A7DF}" type="datetimeFigureOut">
              <a:rPr lang="uk-UA" smtClean="0"/>
              <a:t>22.12.2013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116D7-DEA2-48E2-AE42-EA1FB3B90D2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787A49A-AC3D-4DAA-B9B9-E995D989A7DF}" type="datetimeFigureOut">
              <a:rPr lang="uk-UA" smtClean="0"/>
              <a:t>22.12.2013</a:t>
            </a:fld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91116D7-DEA2-48E2-AE42-EA1FB3B90D2B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787A49A-AC3D-4DAA-B9B9-E995D989A7DF}" type="datetimeFigureOut">
              <a:rPr lang="uk-UA" smtClean="0"/>
              <a:t>22.12.2013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uk-UA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91116D7-DEA2-48E2-AE42-EA1FB3B90D2B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7A49A-AC3D-4DAA-B9B9-E995D989A7DF}" type="datetimeFigureOut">
              <a:rPr lang="uk-UA" smtClean="0"/>
              <a:t>22.12.2013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116D7-DEA2-48E2-AE42-EA1FB3B90D2B}" type="slidenum">
              <a:rPr lang="uk-UA" smtClean="0"/>
              <a:t>‹#›</a:t>
            </a:fld>
            <a:endParaRPr lang="uk-UA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7A49A-AC3D-4DAA-B9B9-E995D989A7DF}" type="datetimeFigureOut">
              <a:rPr lang="uk-UA" smtClean="0"/>
              <a:t>22.12.2013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116D7-DEA2-48E2-AE42-EA1FB3B90D2B}" type="slidenum">
              <a:rPr lang="uk-UA" smtClean="0"/>
              <a:t>‹#›</a:t>
            </a:fld>
            <a:endParaRPr lang="uk-UA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787A49A-AC3D-4DAA-B9B9-E995D989A7DF}" type="datetimeFigureOut">
              <a:rPr lang="uk-UA" smtClean="0"/>
              <a:t>22.12.2013</a:t>
            </a:fld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91116D7-DEA2-48E2-AE42-EA1FB3B90D2B}" type="slidenum">
              <a:rPr lang="uk-UA" smtClean="0"/>
              <a:t>‹#›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7A49A-AC3D-4DAA-B9B9-E995D989A7DF}" type="datetimeFigureOut">
              <a:rPr lang="uk-UA" smtClean="0"/>
              <a:t>22.12.2013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116D7-DEA2-48E2-AE42-EA1FB3B90D2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787A49A-AC3D-4DAA-B9B9-E995D989A7DF}" type="datetimeFigureOut">
              <a:rPr lang="uk-UA" smtClean="0"/>
              <a:t>22.12.2013</a:t>
            </a:fld>
            <a:endParaRPr lang="uk-UA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91116D7-DEA2-48E2-AE42-EA1FB3B90D2B}" type="slidenum">
              <a:rPr lang="uk-UA" smtClean="0"/>
              <a:t>‹#›</a:t>
            </a:fld>
            <a:endParaRPr lang="uk-UA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787A49A-AC3D-4DAA-B9B9-E995D989A7DF}" type="datetimeFigureOut">
              <a:rPr lang="uk-UA" smtClean="0"/>
              <a:t>22.12.2013</a:t>
            </a:fld>
            <a:endParaRPr lang="uk-UA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91116D7-DEA2-48E2-AE42-EA1FB3B90D2B}" type="slidenum">
              <a:rPr lang="uk-UA" smtClean="0"/>
              <a:t>‹#›</a:t>
            </a:fld>
            <a:endParaRPr lang="uk-UA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787A49A-AC3D-4DAA-B9B9-E995D989A7DF}" type="datetimeFigureOut">
              <a:rPr lang="uk-UA" smtClean="0"/>
              <a:t>22.12.2013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91116D7-DEA2-48E2-AE42-EA1FB3B90D2B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B%D1%83%D0%B2%D1%80" TargetMode="External"/><Relationship Id="rId3" Type="http://schemas.openxmlformats.org/officeDocument/2006/relationships/image" Target="../media/image9.jpeg"/><Relationship Id="rId7" Type="http://schemas.openxmlformats.org/officeDocument/2006/relationships/hyperlink" Target="http://uk.wikipedia.org/w/index.php?title=%C2%AB%D0%91%D0%B0%D1%82%D0%B0%D0%BB%D1%96%D1%8F_%D0%BF%D1%80%D0%B8_%D0%90%D0%BD%D0%B3%D1%96%D0%B0%D1%80%D1%96%C2%BB&amp;action=edit&amp;redlink=1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uk.wikipedia.org/w/index.php?title=%C2%AB%D0%A2%D0%B0%D1%94%D0%BC%D0%BD%D0%B0_%D0%B2%D0%B5%D1%87%D0%B5%D1%80%D1%8F%C2%BB.&amp;action=edit&amp;redlink=1" TargetMode="External"/><Relationship Id="rId11" Type="http://schemas.openxmlformats.org/officeDocument/2006/relationships/hyperlink" Target="http://uk.wikipedia.org/wiki/%D0%93%D1%80%D0%B0%D0%B2%D1%8E%D1%80%D0%B0" TargetMode="External"/><Relationship Id="rId5" Type="http://schemas.openxmlformats.org/officeDocument/2006/relationships/hyperlink" Target="http://uk.wikipedia.org/wiki/%D0%9B%D0%B5%D0%BE%D0%BD%D0%B0%D1%80%D0%B4%D0%BE_%D0%B4%D0%B0_%D0%92%D1%96%D0%BD%D1%87%D1%96" TargetMode="External"/><Relationship Id="rId10" Type="http://schemas.openxmlformats.org/officeDocument/2006/relationships/hyperlink" Target="http://uk.wikipedia.org/w/index.php?title=%D0%9B%D1%83%D0%BA%D0%B0%D1%81_%D0%92%D0%BE%D1%80%D1%81%D1%82%D0%B5%D1%80%D0%BC%D0%B0%D0%BD&amp;action=edit&amp;redlink=1" TargetMode="External"/><Relationship Id="rId4" Type="http://schemas.openxmlformats.org/officeDocument/2006/relationships/hyperlink" Target="http://uk.wikipedia.org/wiki/%D0%9E%D1%84%D0%BE%D1%80%D1%82" TargetMode="External"/><Relationship Id="rId9" Type="http://schemas.openxmlformats.org/officeDocument/2006/relationships/hyperlink" Target="http://uk.wikipedia.org/wiki/%D0%9F%D0%B0%D1%80%D0%B8%D0%B6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 descr="Rubens self portrai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6632"/>
            <a:ext cx="3384376" cy="46569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Rembrant Self-Portrait, 166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248839"/>
            <a:ext cx="3675722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97303" y="4941168"/>
            <a:ext cx="85319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i="1" dirty="0" smtClean="0">
                <a:solidFill>
                  <a:srgbClr val="FFFF00"/>
                </a:solidFill>
              </a:rPr>
              <a:t>Фламандський і голландський живопис.</a:t>
            </a:r>
            <a:br>
              <a:rPr lang="uk-UA" sz="3600" b="1" i="1" dirty="0" smtClean="0">
                <a:solidFill>
                  <a:srgbClr val="FFFF00"/>
                </a:solidFill>
              </a:rPr>
            </a:br>
            <a:r>
              <a:rPr lang="uk-UA" sz="3600" b="1" i="1" dirty="0" smtClean="0">
                <a:solidFill>
                  <a:srgbClr val="FFFF00"/>
                </a:solidFill>
              </a:rPr>
              <a:t>Творчість Рубенса і Рембрандта</a:t>
            </a:r>
            <a:endParaRPr lang="uk-UA" sz="3600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423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Портрет Изабеллы Бран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2644083" cy="371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95536" y="4509120"/>
            <a:ext cx="1708651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uk-UA" dirty="0"/>
              <a:t>Портрет Ізабелли </a:t>
            </a:r>
            <a:r>
              <a:rPr lang="uk-UA" dirty="0" smtClean="0"/>
              <a:t>Брандт </a:t>
            </a:r>
            <a:r>
              <a:rPr lang="uk-UA" dirty="0"/>
              <a:t>1610</a:t>
            </a:r>
            <a:endParaRPr lang="ru-RU" dirty="0"/>
          </a:p>
        </p:txBody>
      </p:sp>
      <p:pic>
        <p:nvPicPr>
          <p:cNvPr id="4" name="Picture 5" descr="Изабелла Бранд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260648"/>
            <a:ext cx="2674198" cy="371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3563888" y="4437112"/>
            <a:ext cx="1921529" cy="92333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uk-UA" b="1" dirty="0"/>
              <a:t>І</a:t>
            </a:r>
            <a:r>
              <a:rPr lang="ru-RU" b="1" dirty="0" err="1"/>
              <a:t>забелла</a:t>
            </a:r>
            <a:r>
              <a:rPr lang="ru-RU" b="1" dirty="0"/>
              <a:t> Брандт, </a:t>
            </a:r>
            <a:r>
              <a:rPr lang="ru-RU" b="1" dirty="0" smtClean="0"/>
              <a:t>1626</a:t>
            </a:r>
            <a:r>
              <a:rPr lang="ru-RU" b="1" dirty="0"/>
              <a:t>.</a:t>
            </a:r>
            <a:br>
              <a:rPr lang="ru-RU" b="1" dirty="0"/>
            </a:br>
            <a:endParaRPr lang="ru-RU" dirty="0"/>
          </a:p>
        </p:txBody>
      </p:sp>
      <p:pic>
        <p:nvPicPr>
          <p:cNvPr id="6" name="Picture 5" descr="Рубенс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260648"/>
            <a:ext cx="2872414" cy="37096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6012160" y="4077072"/>
            <a:ext cx="2592288" cy="175432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/>
              <a:t>Автопортрет Рубенса с </a:t>
            </a:r>
          </a:p>
          <a:p>
            <a:pPr algn="ctr">
              <a:defRPr/>
            </a:pPr>
            <a:r>
              <a:rPr lang="ru-RU" b="1" dirty="0" err="1"/>
              <a:t>першою</a:t>
            </a:r>
            <a:r>
              <a:rPr lang="ru-RU" b="1" dirty="0"/>
              <a:t>  дружиною, </a:t>
            </a:r>
          </a:p>
          <a:p>
            <a:pPr algn="ctr">
              <a:defRPr/>
            </a:pPr>
            <a:r>
              <a:rPr lang="ru-RU" b="1" dirty="0" err="1"/>
              <a:t>Ізабеллою</a:t>
            </a:r>
            <a:r>
              <a:rPr lang="ru-RU" b="1" dirty="0"/>
              <a:t> Брандт, </a:t>
            </a:r>
          </a:p>
          <a:p>
            <a:pPr algn="ctr">
              <a:defRPr/>
            </a:pPr>
            <a:r>
              <a:rPr lang="ru-RU" b="1" dirty="0"/>
              <a:t>1609-1610</a:t>
            </a:r>
            <a:r>
              <a:rPr lang="ru-RU" b="1" dirty="0" smtClean="0"/>
              <a:t>.</a:t>
            </a:r>
            <a:endParaRPr lang="ru-RU" b="1" dirty="0"/>
          </a:p>
        </p:txBody>
      </p:sp>
      <p:pic>
        <p:nvPicPr>
          <p:cNvPr id="8" name="Picture 5" descr="Портрет Изабеллы Бран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2644083" cy="37170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5" descr="Изабелла Бранд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260648"/>
            <a:ext cx="2674198" cy="37170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Елена Фоурме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6"/>
            <a:ext cx="2699792" cy="38127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539552" y="4437112"/>
            <a:ext cx="2300869" cy="120032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b="1" dirty="0"/>
              <a:t>Портрет Олени </a:t>
            </a:r>
            <a:r>
              <a:rPr lang="ru-RU" b="1" dirty="0" err="1"/>
              <a:t>Фоурмен</a:t>
            </a:r>
            <a:r>
              <a:rPr lang="ru-RU" b="1" dirty="0"/>
              <a:t>,</a:t>
            </a:r>
          </a:p>
          <a:p>
            <a:pPr algn="ctr">
              <a:defRPr/>
            </a:pPr>
            <a:r>
              <a:rPr lang="ru-RU" b="1" dirty="0" err="1"/>
              <a:t>Другої</a:t>
            </a:r>
            <a:r>
              <a:rPr lang="ru-RU" b="1" dirty="0"/>
              <a:t> </a:t>
            </a:r>
            <a:r>
              <a:rPr lang="ru-RU" b="1" dirty="0" err="1"/>
              <a:t>дружини</a:t>
            </a:r>
            <a:r>
              <a:rPr lang="ru-RU" b="1" dirty="0"/>
              <a:t> художника, 1630.</a:t>
            </a:r>
            <a:endParaRPr lang="ru-RU" dirty="0"/>
          </a:p>
        </p:txBody>
      </p:sp>
      <p:pic>
        <p:nvPicPr>
          <p:cNvPr id="4" name="Picture 5" descr="семья художни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332656"/>
            <a:ext cx="2870761" cy="38610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635896" y="4365104"/>
            <a:ext cx="2448272" cy="120032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err="1"/>
              <a:t>Олена</a:t>
            </a:r>
            <a:r>
              <a:rPr lang="ru-RU" b="1" dirty="0"/>
              <a:t> </a:t>
            </a:r>
            <a:r>
              <a:rPr lang="ru-RU" b="1" dirty="0" err="1"/>
              <a:t>Фоурмен</a:t>
            </a:r>
            <a:r>
              <a:rPr lang="ru-RU" b="1" dirty="0"/>
              <a:t> з </a:t>
            </a:r>
            <a:r>
              <a:rPr lang="ru-RU" b="1" dirty="0" err="1"/>
              <a:t>дітьми</a:t>
            </a:r>
            <a:r>
              <a:rPr lang="ru-RU" b="1" dirty="0"/>
              <a:t>, </a:t>
            </a:r>
          </a:p>
          <a:p>
            <a:pPr algn="ctr">
              <a:defRPr/>
            </a:pPr>
            <a:r>
              <a:rPr lang="ru-RU" b="1" dirty="0"/>
              <a:t>1636-1637. </a:t>
            </a:r>
            <a:br>
              <a:rPr lang="ru-RU" b="1" dirty="0"/>
            </a:br>
            <a:endParaRPr lang="ru-RU" dirty="0"/>
          </a:p>
        </p:txBody>
      </p:sp>
      <p:pic>
        <p:nvPicPr>
          <p:cNvPr id="6" name="Picture 5" descr="дети художник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260648"/>
            <a:ext cx="2307803" cy="40297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444208" y="4653136"/>
            <a:ext cx="2315236" cy="120032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b="1" dirty="0"/>
              <a:t>Альберт і </a:t>
            </a:r>
            <a:r>
              <a:rPr lang="ru-RU" b="1" dirty="0" err="1"/>
              <a:t>Ніколас</a:t>
            </a:r>
            <a:r>
              <a:rPr lang="ru-RU" b="1" dirty="0"/>
              <a:t> </a:t>
            </a:r>
            <a:r>
              <a:rPr lang="ru-RU" b="1" dirty="0" err="1"/>
              <a:t>Рубенси</a:t>
            </a:r>
            <a:r>
              <a:rPr lang="ru-RU" b="1" dirty="0"/>
              <a:t>,</a:t>
            </a:r>
          </a:p>
          <a:p>
            <a:pPr algn="ctr">
              <a:defRPr/>
            </a:pPr>
            <a:r>
              <a:rPr lang="ru-RU" b="1" dirty="0"/>
              <a:t> </a:t>
            </a:r>
            <a:r>
              <a:rPr lang="ru-RU" b="1" dirty="0" err="1"/>
              <a:t>діти</a:t>
            </a:r>
            <a:r>
              <a:rPr lang="ru-RU" b="1" dirty="0"/>
              <a:t> художника, 1626-1627.</a:t>
            </a:r>
            <a:endParaRPr lang="ru-RU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5" name="Picture 7" descr="http://www.jamescgroves.com/rembrandt/rembrand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3555058"/>
            <a:ext cx="3491880" cy="3302941"/>
          </a:xfrm>
          <a:prstGeom prst="rect">
            <a:avLst/>
          </a:prstGeom>
          <a:noFill/>
        </p:spPr>
      </p:pic>
      <p:pic>
        <p:nvPicPr>
          <p:cNvPr id="27652" name="Picture 4" descr="http://rembr.ru/self/rembrandt-portrait16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766954" cy="6858000"/>
          </a:xfrm>
          <a:prstGeom prst="rect">
            <a:avLst/>
          </a:prstGeom>
          <a:noFill/>
        </p:spPr>
      </p:pic>
      <p:sp>
        <p:nvSpPr>
          <p:cNvPr id="4" name="WordArt 8"/>
          <p:cNvSpPr>
            <a:spLocks noChangeArrowheads="1" noChangeShapeType="1" noTextEdit="1"/>
          </p:cNvSpPr>
          <p:nvPr/>
        </p:nvSpPr>
        <p:spPr bwMode="auto">
          <a:xfrm>
            <a:off x="6084168" y="6469062"/>
            <a:ext cx="2808287" cy="388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kern="10" spc="720" dirty="0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1606-1669</a:t>
            </a: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539552" y="5877272"/>
            <a:ext cx="445666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Рембрандт — «великий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голландець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»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3573016"/>
            <a:ext cx="468910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Рембрандт </a:t>
            </a:r>
            <a:r>
              <a:rPr lang="ru-RU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Харменс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Ван 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Рейн </a:t>
            </a:r>
            <a:endParaRPr lang="uk-UA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7" descr="рембрант автопортре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69079" y="0"/>
            <a:ext cx="3374921" cy="4077072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7653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73209" cy="6858000"/>
          </a:xfrm>
        </p:spPr>
      </p:pic>
      <p:sp>
        <p:nvSpPr>
          <p:cNvPr id="5" name="TextBox 4"/>
          <p:cNvSpPr txBox="1"/>
          <p:nvPr/>
        </p:nvSpPr>
        <p:spPr>
          <a:xfrm>
            <a:off x="611560" y="332656"/>
            <a:ext cx="5040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Перші кроки</a:t>
            </a:r>
            <a:endParaRPr lang="uk-UA" sz="5400" b="1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1560" y="1916832"/>
            <a:ext cx="820891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>
                <a:solidFill>
                  <a:srgbClr val="00B050"/>
                </a:solidFill>
              </a:rPr>
              <a:t>Рембрандт береться за розробку біблійних сюжетів, пише перші портрети, є навіть один морський пейзаж («Концерт» 1626, «Св. Стефана забивають камінням» 1629," Христос в </a:t>
            </a:r>
            <a:r>
              <a:rPr lang="uk-UA" sz="2400" b="1" i="1" dirty="0" err="1">
                <a:solidFill>
                  <a:srgbClr val="00B050"/>
                </a:solidFill>
              </a:rPr>
              <a:t>Еммаусі</a:t>
            </a:r>
            <a:r>
              <a:rPr lang="uk-UA" sz="2400" b="1" i="1" dirty="0">
                <a:solidFill>
                  <a:srgbClr val="00B050"/>
                </a:solidFill>
              </a:rPr>
              <a:t>", «Морський пейзаж» 1630, "Автопортрет біля мольберта" 1628). Рембрандта помічають багаті меценати. </a:t>
            </a:r>
            <a:r>
              <a:rPr lang="uk-UA" sz="2400" b="1" i="1" dirty="0" err="1">
                <a:solidFill>
                  <a:srgbClr val="00B050"/>
                </a:solidFill>
              </a:rPr>
              <a:t>Константин</a:t>
            </a:r>
            <a:r>
              <a:rPr lang="uk-UA" sz="2400" b="1" i="1" dirty="0">
                <a:solidFill>
                  <a:srgbClr val="00B050"/>
                </a:solidFill>
              </a:rPr>
              <a:t> </a:t>
            </a:r>
            <a:r>
              <a:rPr lang="uk-UA" sz="2400" b="1" i="1" dirty="0" err="1">
                <a:solidFill>
                  <a:srgbClr val="00B050"/>
                </a:solidFill>
              </a:rPr>
              <a:t>Гюйгенс</a:t>
            </a:r>
            <a:r>
              <a:rPr lang="uk-UA" sz="2400" b="1" i="1" dirty="0">
                <a:solidFill>
                  <a:srgbClr val="00B050"/>
                </a:solidFill>
              </a:rPr>
              <a:t> (секретар принца </a:t>
            </a:r>
            <a:r>
              <a:rPr lang="uk-UA" sz="2400" b="1" i="1" dirty="0" err="1">
                <a:solidFill>
                  <a:srgbClr val="00B050"/>
                </a:solidFill>
              </a:rPr>
              <a:t>Оранського</a:t>
            </a:r>
            <a:r>
              <a:rPr lang="uk-UA" sz="2400" b="1" i="1" dirty="0">
                <a:solidFill>
                  <a:srgbClr val="00B050"/>
                </a:solidFill>
              </a:rPr>
              <a:t>) зробив молодому художнику замовлення на картини для свого хазяїна. На цьому етапі Рембрандт самостійно вивчав твори доби бароко, а також твори фламандця Рубенса.</a:t>
            </a:r>
          </a:p>
        </p:txBody>
      </p:sp>
    </p:spTree>
    <p:extLst>
      <p:ext uri="{BB962C8B-B14F-4D97-AF65-F5344CB8AC3E}">
        <p14:creationId xmlns:p14="http://schemas.microsoft.com/office/powerpoint/2010/main" val="59631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Файл:Rembrandt Harmensz. van Rijn 1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4610100" cy="57054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539552" y="6027003"/>
            <a:ext cx="3995936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«</a:t>
            </a:r>
            <a:r>
              <a:rPr lang="ru-RU" sz="2400" dirty="0"/>
              <a:t>Автопортрет </a:t>
            </a:r>
            <a:r>
              <a:rPr lang="ru-RU" sz="2400" dirty="0" err="1"/>
              <a:t>із</a:t>
            </a:r>
            <a:r>
              <a:rPr lang="ru-RU" sz="2400" dirty="0"/>
              <a:t> </a:t>
            </a:r>
            <a:r>
              <a:rPr lang="ru-RU" sz="2400" dirty="0" err="1"/>
              <a:t>Саскією</a:t>
            </a:r>
            <a:r>
              <a:rPr lang="ru-RU" sz="2400" dirty="0"/>
              <a:t> на </a:t>
            </a:r>
            <a:r>
              <a:rPr lang="ru-RU" sz="2400" dirty="0" err="1"/>
              <a:t>колінах</a:t>
            </a:r>
            <a:r>
              <a:rPr lang="ru-RU" sz="2400" dirty="0"/>
              <a:t>» (1636</a:t>
            </a:r>
            <a:r>
              <a:rPr lang="ru-RU" sz="2400" dirty="0" smtClean="0"/>
              <a:t>)</a:t>
            </a:r>
            <a:endParaRPr lang="uk-UA" sz="2400" dirty="0"/>
          </a:p>
        </p:txBody>
      </p:sp>
      <p:sp>
        <p:nvSpPr>
          <p:cNvPr id="26628" name="AutoShape 4" descr="Файл:Rembrandt Harmensz. van Rijn 05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6630" name="AutoShape 6" descr="Файл:Rembrandt Harmensz. van Rijn 05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6632" name="AutoShape 8" descr="Файл:Rembrandt Harmensz. van Rijn 05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6634" name="AutoShape 10" descr="Файл:Rembrandt Harmensz. van Rijn 05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6635" name="Picture 11" descr="C:\Users\Анастасия\Desktop\Безымянный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32656"/>
            <a:ext cx="3944790" cy="43924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4932041" y="4941168"/>
            <a:ext cx="38884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«</a:t>
            </a:r>
            <a:r>
              <a:rPr lang="ru-RU" sz="2400" dirty="0" err="1" smtClean="0"/>
              <a:t>Саскія</a:t>
            </a:r>
            <a:r>
              <a:rPr lang="ru-RU" sz="2400" dirty="0" smtClean="0"/>
              <a:t> </a:t>
            </a:r>
            <a:r>
              <a:rPr lang="ru-RU" sz="2400" dirty="0"/>
              <a:t>як богиня </a:t>
            </a:r>
            <a:r>
              <a:rPr lang="ru-RU" sz="2400" dirty="0" err="1"/>
              <a:t>рослин</a:t>
            </a:r>
            <a:r>
              <a:rPr lang="ru-RU" sz="2400" dirty="0"/>
              <a:t> </a:t>
            </a:r>
            <a:r>
              <a:rPr lang="ru-RU" sz="2400" dirty="0" smtClean="0"/>
              <a:t>Флора»</a:t>
            </a:r>
            <a:endParaRPr lang="uk-UA" sz="24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6628" grpId="0"/>
      <p:bldP spid="26630" grpId="0"/>
      <p:bldP spid="26632" grpId="0"/>
      <p:bldP spid="26634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upload.wikimedia.org/wikipedia/ru/thumb/9/9c/Rembrandt-abraham.jpg/250px-Rembrandt-abrah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908720"/>
            <a:ext cx="2381250" cy="34385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-36512" y="4797152"/>
            <a:ext cx="4536504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Жертвоприношення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Авраама</a:t>
            </a:r>
            <a:endParaRPr lang="uk-UA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4" descr="рембрант нічна варт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836712"/>
            <a:ext cx="4392613" cy="36607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572000" y="4725144"/>
            <a:ext cx="3816424" cy="5794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Нічна варта</a:t>
            </a:r>
            <a:endParaRPr lang="ru-RU" sz="3200" b="1" dirty="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рембрант повернення блудного сина"/>
          <p:cNvPicPr>
            <a:picLocks noChangeAspect="1" noChangeArrowheads="1"/>
          </p:cNvPicPr>
          <p:nvPr/>
        </p:nvPicPr>
        <p:blipFill>
          <a:blip r:embed="rId2" cstate="print"/>
          <a:srcRect l="2644" t="5667" r="8736" b="9291"/>
          <a:stretch>
            <a:fillRect/>
          </a:stretch>
        </p:blipFill>
        <p:spPr bwMode="auto">
          <a:xfrm>
            <a:off x="5436096" y="0"/>
            <a:ext cx="3046412" cy="40322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5580112" y="4365104"/>
            <a:ext cx="2881313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uk-UA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Повернення блудного сина</a:t>
            </a:r>
            <a:endParaRPr lang="ru-RU" sz="3200" b="1" dirty="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95536" y="2924944"/>
            <a:ext cx="288131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3200" b="1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Єврейська</a:t>
            </a:r>
            <a:r>
              <a:rPr lang="ru-RU" sz="32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наречена</a:t>
            </a:r>
            <a:endParaRPr lang="ru-RU" sz="3200" b="1" dirty="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4578" name="Picture 2" descr="Файл:Rembrandt Harmensz. van Rijn - Het Joodse bruidj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2656"/>
            <a:ext cx="3240000" cy="23733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987824" y="5733256"/>
            <a:ext cx="288131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Синдики</a:t>
            </a:r>
            <a:endParaRPr lang="ru-RU" sz="3200" b="1" dirty="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4580" name="Picture 4" descr="Файл:Rembrandt Harmensz. van Rijn 09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077072"/>
            <a:ext cx="3240000" cy="21748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автопортре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920"/>
            <a:ext cx="9144000" cy="691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339752" y="404664"/>
            <a:ext cx="47836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/>
              <a:t>Пітер </a:t>
            </a:r>
            <a:r>
              <a:rPr lang="uk-UA" sz="3600" b="1" dirty="0" smtClean="0"/>
              <a:t>Пауль </a:t>
            </a:r>
            <a:r>
              <a:rPr lang="uk-UA" sz="3600" b="1" dirty="0"/>
              <a:t>Рубенс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5301208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i="1" dirty="0" err="1" smtClean="0">
                <a:solidFill>
                  <a:srgbClr val="FFFF00"/>
                </a:solidFill>
              </a:rPr>
              <a:t>Фламандський</a:t>
            </a:r>
            <a:r>
              <a:rPr lang="ru-RU" sz="2000" b="1" i="1" dirty="0">
                <a:solidFill>
                  <a:srgbClr val="FFFF00"/>
                </a:solidFill>
              </a:rPr>
              <a:t> </a:t>
            </a:r>
            <a:r>
              <a:rPr lang="ru-RU" sz="2000" b="1" i="1" dirty="0" err="1">
                <a:solidFill>
                  <a:srgbClr val="FFFF00"/>
                </a:solidFill>
              </a:rPr>
              <a:t>живописець</a:t>
            </a:r>
            <a:r>
              <a:rPr lang="ru-RU" sz="2000" b="1" i="1" dirty="0">
                <a:solidFill>
                  <a:srgbClr val="FFFF00"/>
                </a:solidFill>
              </a:rPr>
              <a:t>, один </a:t>
            </a:r>
            <a:r>
              <a:rPr lang="ru-RU" sz="2000" b="1" i="1" dirty="0" err="1">
                <a:solidFill>
                  <a:srgbClr val="FFFF00"/>
                </a:solidFill>
              </a:rPr>
              <a:t>з</a:t>
            </a:r>
            <a:r>
              <a:rPr lang="ru-RU" sz="2000" b="1" i="1" dirty="0">
                <a:solidFill>
                  <a:srgbClr val="FFFF00"/>
                </a:solidFill>
              </a:rPr>
              <a:t> </a:t>
            </a:r>
            <a:r>
              <a:rPr lang="ru-RU" sz="2000" b="1" i="1" dirty="0" err="1">
                <a:solidFill>
                  <a:srgbClr val="FFFF00"/>
                </a:solidFill>
              </a:rPr>
              <a:t>найвизначніших</a:t>
            </a:r>
            <a:r>
              <a:rPr lang="ru-RU" sz="2000" b="1" i="1" dirty="0">
                <a:solidFill>
                  <a:srgbClr val="FFFF00"/>
                </a:solidFill>
              </a:rPr>
              <a:t> </a:t>
            </a:r>
            <a:r>
              <a:rPr lang="ru-RU" sz="2000" b="1" i="1" dirty="0" err="1">
                <a:solidFill>
                  <a:srgbClr val="FFFF00"/>
                </a:solidFill>
              </a:rPr>
              <a:t>представників</a:t>
            </a:r>
            <a:r>
              <a:rPr lang="ru-RU" sz="2000" b="1" i="1" dirty="0">
                <a:solidFill>
                  <a:srgbClr val="FFFF00"/>
                </a:solidFill>
              </a:rPr>
              <a:t> </a:t>
            </a:r>
            <a:r>
              <a:rPr lang="ru-RU" sz="2000" b="1" i="1" dirty="0" err="1">
                <a:solidFill>
                  <a:srgbClr val="FFFF00"/>
                </a:solidFill>
              </a:rPr>
              <a:t>епохи</a:t>
            </a:r>
            <a:r>
              <a:rPr lang="ru-RU" sz="2000" b="1" i="1" dirty="0">
                <a:solidFill>
                  <a:srgbClr val="FFFF00"/>
                </a:solidFill>
              </a:rPr>
              <a:t> </a:t>
            </a:r>
            <a:r>
              <a:rPr lang="ru-RU" sz="2000" b="1" i="1" dirty="0" err="1">
                <a:solidFill>
                  <a:srgbClr val="FFFF00"/>
                </a:solidFill>
              </a:rPr>
              <a:t>бароко</a:t>
            </a:r>
            <a:r>
              <a:rPr lang="ru-RU" sz="2000" b="1" i="1" dirty="0">
                <a:solidFill>
                  <a:srgbClr val="FFFF00"/>
                </a:solidFill>
              </a:rPr>
              <a:t>.</a:t>
            </a:r>
            <a:endParaRPr lang="uk-UA" sz="2000" b="1" i="1" dirty="0">
              <a:solidFill>
                <a:srgbClr val="FFFF00"/>
              </a:solidFill>
            </a:endParaRPr>
          </a:p>
        </p:txBody>
      </p:sp>
      <p:sp>
        <p:nvSpPr>
          <p:cNvPr id="9" name="WordArt 9"/>
          <p:cNvSpPr>
            <a:spLocks noChangeArrowheads="1" noChangeShapeType="1" noTextEdit="1"/>
          </p:cNvSpPr>
          <p:nvPr/>
        </p:nvSpPr>
        <p:spPr bwMode="auto">
          <a:xfrm>
            <a:off x="5796136" y="6274593"/>
            <a:ext cx="2879725" cy="388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kern="10" spc="720" dirty="0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1577-1640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4077072"/>
            <a:ext cx="3491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FFFF00"/>
                </a:solidFill>
              </a:rPr>
              <a:t>«Король </a:t>
            </a:r>
            <a:r>
              <a:rPr lang="ru-RU" b="1" i="1" dirty="0" err="1" smtClean="0">
                <a:solidFill>
                  <a:srgbClr val="FFFF00"/>
                </a:solidFill>
              </a:rPr>
              <a:t>живопису</a:t>
            </a:r>
            <a:r>
              <a:rPr lang="ru-RU" b="1" i="1" dirty="0" smtClean="0">
                <a:solidFill>
                  <a:srgbClr val="FFFF00"/>
                </a:solidFill>
              </a:rPr>
              <a:t> </a:t>
            </a:r>
            <a:r>
              <a:rPr lang="ru-RU" b="1" i="1" dirty="0">
                <a:solidFill>
                  <a:srgbClr val="FFFF00"/>
                </a:solidFill>
              </a:rPr>
              <a:t>та </a:t>
            </a:r>
            <a:r>
              <a:rPr lang="ru-RU" b="1" i="1" dirty="0" err="1" smtClean="0">
                <a:solidFill>
                  <a:srgbClr val="FFFF00"/>
                </a:solidFill>
              </a:rPr>
              <a:t>живописець</a:t>
            </a:r>
            <a:r>
              <a:rPr lang="ru-RU" b="1" i="1" dirty="0" smtClean="0">
                <a:solidFill>
                  <a:srgbClr val="FFFF00"/>
                </a:solidFill>
              </a:rPr>
              <a:t> </a:t>
            </a:r>
            <a:r>
              <a:rPr lang="ru-RU" b="1" i="1" dirty="0" err="1">
                <a:solidFill>
                  <a:srgbClr val="FFFF00"/>
                </a:solidFill>
              </a:rPr>
              <a:t>королів</a:t>
            </a:r>
            <a:r>
              <a:rPr lang="ru-RU" b="1" i="1" dirty="0">
                <a:solidFill>
                  <a:srgbClr val="FFFF00"/>
                </a:solidFill>
              </a:rPr>
              <a:t>»</a:t>
            </a:r>
            <a:endParaRPr lang="uk-UA" b="1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73209" cy="6858000"/>
          </a:xfrm>
        </p:spPr>
      </p:pic>
      <p:sp>
        <p:nvSpPr>
          <p:cNvPr id="5" name="TextBox 4"/>
          <p:cNvSpPr txBox="1"/>
          <p:nvPr/>
        </p:nvSpPr>
        <p:spPr>
          <a:xfrm>
            <a:off x="358679" y="0"/>
            <a:ext cx="35986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i="1" dirty="0" smtClean="0">
                <a:solidFill>
                  <a:srgbClr val="FFFF00"/>
                </a:solidFill>
              </a:rPr>
              <a:t>Походження</a:t>
            </a:r>
            <a:endParaRPr lang="uk-UA" sz="3200" b="1" i="1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5798" y="476672"/>
            <a:ext cx="4104456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rgbClr val="FFFF00"/>
                </a:solidFill>
              </a:rPr>
              <a:t>Рубенс </a:t>
            </a:r>
            <a:r>
              <a:rPr lang="uk-UA" dirty="0">
                <a:solidFill>
                  <a:srgbClr val="FFFF00"/>
                </a:solidFill>
              </a:rPr>
              <a:t>походить із старовинної </a:t>
            </a:r>
            <a:r>
              <a:rPr lang="uk-UA" dirty="0" err="1">
                <a:solidFill>
                  <a:srgbClr val="FFFF00"/>
                </a:solidFill>
              </a:rPr>
              <a:t>сім'ї антверпенських гр</a:t>
            </a:r>
            <a:r>
              <a:rPr lang="uk-UA" dirty="0">
                <a:solidFill>
                  <a:srgbClr val="FFFF00"/>
                </a:solidFill>
              </a:rPr>
              <a:t>омадян. Його батько Ян Рубенс, був в епоху правління герцога Альби старшиною міста Антверпена, за свою прихильність ідеямРеформації потрапив в опалу і мусив рятувати життя своє і своєї родини еміграцією за кордон.</a:t>
            </a:r>
          </a:p>
          <a:p>
            <a:r>
              <a:rPr lang="uk-UA" dirty="0">
                <a:solidFill>
                  <a:srgbClr val="FFFF00"/>
                </a:solidFill>
              </a:rPr>
              <a:t>Спочатку він поселився в </a:t>
            </a:r>
            <a:r>
              <a:rPr lang="uk-UA" dirty="0" smtClean="0">
                <a:solidFill>
                  <a:srgbClr val="FFFF00"/>
                </a:solidFill>
              </a:rPr>
              <a:t>Кельні</a:t>
            </a:r>
            <a:r>
              <a:rPr lang="uk-UA" dirty="0">
                <a:solidFill>
                  <a:srgbClr val="FFFF00"/>
                </a:solidFill>
              </a:rPr>
              <a:t>, де вступив у близькі відносини з </a:t>
            </a:r>
            <a:r>
              <a:rPr lang="uk-UA" dirty="0" smtClean="0">
                <a:solidFill>
                  <a:srgbClr val="FFFF00"/>
                </a:solidFill>
              </a:rPr>
              <a:t>Ганною Саксонською</a:t>
            </a:r>
            <a:r>
              <a:rPr lang="uk-UA" dirty="0">
                <a:solidFill>
                  <a:srgbClr val="FFFF00"/>
                </a:solidFill>
              </a:rPr>
              <a:t>, дружиною Вільгельма Мовчазного. Ці стосунки незабаром перейшли в любовний зв'язок. Яна посадили у в'язницю, звідки його звільнили після довгих прохань і скарг своєї дружини, Марії </a:t>
            </a:r>
            <a:r>
              <a:rPr lang="uk-UA" dirty="0" err="1">
                <a:solidFill>
                  <a:srgbClr val="FFFF00"/>
                </a:solidFill>
              </a:rPr>
              <a:t>Пейпелінкс</a:t>
            </a:r>
            <a:r>
              <a:rPr lang="uk-UA" dirty="0">
                <a:solidFill>
                  <a:srgbClr val="FFFF00"/>
                </a:solidFill>
              </a:rPr>
              <a:t>, і відправили у заслання. Місцем заслання стало невелике </a:t>
            </a:r>
            <a:r>
              <a:rPr lang="uk-UA" dirty="0" err="1">
                <a:solidFill>
                  <a:srgbClr val="FFFF00"/>
                </a:solidFill>
              </a:rPr>
              <a:t>місте</a:t>
            </a:r>
            <a:r>
              <a:rPr lang="uk-UA" dirty="0">
                <a:solidFill>
                  <a:srgbClr val="FFFF00"/>
                </a:solidFill>
              </a:rPr>
              <a:t>чко Зіген, в якому Ян Рубенс прожив зі своєю сім'єю з 1573 по 1578 роки, і де, ймовірно, 29 червня 1577 року, народився майбутній великий живописець.</a:t>
            </a:r>
          </a:p>
        </p:txBody>
      </p:sp>
      <p:pic>
        <p:nvPicPr>
          <p:cNvPr id="7" name="Picture 2" descr="http://upload.wikimedia.org/wikipedia/commons/thumb/8/83/Peter_Paul_Rubens_068.jpg/350px-Peter_Paul_Rubens_0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476672"/>
            <a:ext cx="3333750" cy="4600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5148064" y="5733256"/>
            <a:ext cx="34169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Воздвиження</a:t>
            </a: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хреста</a:t>
            </a:r>
            <a:endParaRPr lang="uk-UA" sz="28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24504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рембрант зняття з хрест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50116" y="1556792"/>
            <a:ext cx="3669996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26" y="-31168"/>
            <a:ext cx="9144000" cy="6858000"/>
          </a:xfrm>
          <a:prstGeom prst="rect">
            <a:avLst/>
          </a:prstGeom>
        </p:spPr>
      </p:pic>
      <p:pic>
        <p:nvPicPr>
          <p:cNvPr id="7" name="Picture 4" descr="рембрант зняття з хрест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1566" y="374948"/>
            <a:ext cx="4192747" cy="3126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5255933" y="4293096"/>
            <a:ext cx="30412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8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Зняття з хреста</a:t>
            </a:r>
            <a:endParaRPr lang="ru-RU" sz="28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7008" y="548680"/>
            <a:ext cx="475252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Дослідники творчості Рубенса знали, що впродовж недовгого періоду часу він займався створенням </a:t>
            </a:r>
            <a:r>
              <a:rPr lang="uk-UA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4" tooltip="Офорт"/>
              </a:rPr>
              <a:t>офортів</a:t>
            </a:r>
            <a:r>
              <a:rPr lang="uk-UA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. У часи перебування в Італії Рубенс створив офорт за мотивами стінопису </a:t>
            </a:r>
            <a:r>
              <a:rPr lang="uk-UA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5" tooltip="Леонардо да Вінчі"/>
              </a:rPr>
              <a:t>Леонардо </a:t>
            </a:r>
            <a:r>
              <a:rPr lang="uk-UA" dirty="0" err="1">
                <a:solidFill>
                  <a:schemeClr val="accent1">
                    <a:lumMod val="60000"/>
                    <a:lumOff val="40000"/>
                  </a:schemeClr>
                </a:solidFill>
                <a:hlinkClick r:id="rId5" tooltip="Леонардо да Вінчі"/>
              </a:rPr>
              <a:t>да</a:t>
            </a:r>
            <a:r>
              <a:rPr lang="uk-UA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5" tooltip="Леонардо да Вінчі"/>
              </a:rPr>
              <a:t> Вінчі</a:t>
            </a:r>
            <a:r>
              <a:rPr lang="uk-UA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 </a:t>
            </a:r>
            <a:r>
              <a:rPr lang="uk-UA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6" tooltip="«Таємна вечеря». (ще не написана)"/>
              </a:rPr>
              <a:t>«Таємна вечеря».</a:t>
            </a:r>
            <a:r>
              <a:rPr lang="uk-UA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 Скопіював для себе Рубенс і центральну частину стінопису Леонардо </a:t>
            </a:r>
            <a:r>
              <a:rPr lang="uk-UA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7" tooltip="«Баталія при Ангіарі» (ще не написана)"/>
              </a:rPr>
              <a:t>«Баталія при </a:t>
            </a:r>
            <a:r>
              <a:rPr lang="uk-UA" dirty="0" err="1">
                <a:solidFill>
                  <a:schemeClr val="accent1">
                    <a:lumMod val="60000"/>
                    <a:lumOff val="40000"/>
                  </a:schemeClr>
                </a:solidFill>
                <a:hlinkClick r:id="rId7" tooltip="«Баталія при Ангіарі» (ще не написана)"/>
              </a:rPr>
              <a:t>Ангіарі</a:t>
            </a:r>
            <a:r>
              <a:rPr lang="uk-UA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7" tooltip="«Баталія при Ангіарі» (ще не написана)"/>
              </a:rPr>
              <a:t>»</a:t>
            </a:r>
            <a:r>
              <a:rPr lang="uk-UA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 (нині </a:t>
            </a:r>
            <a:r>
              <a:rPr lang="uk-UA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8" tooltip="Лувр"/>
              </a:rPr>
              <a:t>Лувр</a:t>
            </a:r>
            <a:r>
              <a:rPr lang="uk-UA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, </a:t>
            </a:r>
            <a:r>
              <a:rPr lang="uk-UA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9" tooltip="Париж"/>
              </a:rPr>
              <a:t>Париж</a:t>
            </a:r>
            <a:r>
              <a:rPr lang="uk-UA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). Офорт за мотивами «Таємної вечері» зник після 1836. Лише в 2009 його було віднайдено в приватній збірці в Італії. Офорт має підпис майстра і є одним з небагатьох аркушів, що створив сам Рубенс.</a:t>
            </a:r>
          </a:p>
          <a:p>
            <a:r>
              <a:rPr lang="uk-UA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Після повернення до Антверпену Рубенс відкрив власну </a:t>
            </a:r>
            <a:r>
              <a:rPr lang="uk-UA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гравюрну</a:t>
            </a:r>
            <a:r>
              <a:rPr lang="uk-UA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майстерню, але, довідавшись, </a:t>
            </a:r>
            <a:r>
              <a:rPr lang="uk-UA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що </a:t>
            </a:r>
            <a:r>
              <a:rPr lang="uk-UA" dirty="0" err="1">
                <a:solidFill>
                  <a:schemeClr val="accent1">
                    <a:lumMod val="60000"/>
                    <a:lumOff val="40000"/>
                  </a:schemeClr>
                </a:solidFill>
                <a:hlinkClick r:id="rId10" tooltip="Лукас Ворстерман (ще не написана)"/>
              </a:rPr>
              <a:t>Лу</a:t>
            </a:r>
            <a:r>
              <a:rPr lang="uk-UA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10" tooltip="Лукас Ворстерман (ще не написана)"/>
              </a:rPr>
              <a:t>кас Ворстерман</a:t>
            </a:r>
            <a:r>
              <a:rPr lang="uk-UA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 робить офорти не гірші за нього, передовірив йому створення </a:t>
            </a:r>
            <a:r>
              <a:rPr lang="uk-UA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11" tooltip="Гравюра"/>
              </a:rPr>
              <a:t>гравюр</a:t>
            </a:r>
            <a:r>
              <a:rPr lang="uk-UA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 зі своїх картин.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400" y="-65088"/>
            <a:ext cx="4498975" cy="692308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4572000" y="6237312"/>
            <a:ext cx="4104456" cy="369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uk-UA" dirty="0"/>
              <a:t>Персей звільняє Андромеду, 1641</a:t>
            </a:r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09463" y="836713"/>
            <a:ext cx="4145612" cy="295232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427984" y="3789040"/>
            <a:ext cx="471601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Персей та Андромеда</a:t>
            </a:r>
            <a:endParaRPr lang="ru-RU" sz="3200" b="1" dirty="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Рубен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310188" cy="6858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5322888" y="5300663"/>
            <a:ext cx="3600450" cy="147796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b="1" dirty="0"/>
              <a:t>Автопортрет Рубенса с </a:t>
            </a:r>
          </a:p>
          <a:p>
            <a:pPr algn="ctr">
              <a:defRPr/>
            </a:pPr>
            <a:r>
              <a:rPr lang="ru-RU" b="1" dirty="0" err="1"/>
              <a:t>першою</a:t>
            </a:r>
            <a:r>
              <a:rPr lang="ru-RU" b="1" dirty="0"/>
              <a:t>  дружиною, </a:t>
            </a:r>
          </a:p>
          <a:p>
            <a:pPr algn="ctr">
              <a:defRPr/>
            </a:pPr>
            <a:r>
              <a:rPr lang="ru-RU" b="1" dirty="0" err="1"/>
              <a:t>Ізабеллою</a:t>
            </a:r>
            <a:r>
              <a:rPr lang="ru-RU" b="1" dirty="0"/>
              <a:t> Брандт, </a:t>
            </a:r>
          </a:p>
          <a:p>
            <a:pPr algn="ctr">
              <a:defRPr/>
            </a:pPr>
            <a:r>
              <a:rPr lang="ru-RU" b="1" dirty="0"/>
              <a:t>1609-1610.</a:t>
            </a:r>
          </a:p>
          <a:p>
            <a:pPr algn="ctr">
              <a:defRPr/>
            </a:pPr>
            <a:r>
              <a:rPr lang="ru-RU" b="1" dirty="0"/>
              <a:t>Альт </a:t>
            </a:r>
            <a:r>
              <a:rPr lang="ru-RU" b="1" dirty="0" err="1"/>
              <a:t>Пінакотека</a:t>
            </a:r>
            <a:r>
              <a:rPr lang="ru-RU" b="1" dirty="0"/>
              <a:t>, Мюнхен</a:t>
            </a:r>
            <a:endParaRPr lang="ru-RU" dirty="0"/>
          </a:p>
        </p:txBody>
      </p:sp>
      <p:pic>
        <p:nvPicPr>
          <p:cNvPr id="4" name="Picture 5" descr="Изабелла Бранд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0"/>
            <a:ext cx="2701703" cy="37552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Елена Фоурме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856163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5" descr="семья художни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4229" y="0"/>
            <a:ext cx="5139771" cy="6912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0" y="6211887"/>
            <a:ext cx="4138613" cy="64611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ru-RU" b="1" dirty="0"/>
              <a:t>Портрет Олени </a:t>
            </a:r>
            <a:r>
              <a:rPr lang="ru-RU" b="1" dirty="0" err="1"/>
              <a:t>Фоурмен</a:t>
            </a:r>
            <a:r>
              <a:rPr lang="ru-RU" b="1" dirty="0"/>
              <a:t>,</a:t>
            </a:r>
          </a:p>
          <a:p>
            <a:pPr>
              <a:defRPr/>
            </a:pPr>
            <a:r>
              <a:rPr lang="ru-RU" b="1" dirty="0" err="1"/>
              <a:t>Другої</a:t>
            </a:r>
            <a:r>
              <a:rPr lang="ru-RU" b="1" dirty="0"/>
              <a:t> </a:t>
            </a:r>
            <a:r>
              <a:rPr lang="ru-RU" b="1" dirty="0" err="1"/>
              <a:t>дружини</a:t>
            </a:r>
            <a:r>
              <a:rPr lang="ru-RU" b="1" dirty="0"/>
              <a:t> художника, 1630.</a:t>
            </a:r>
            <a:endParaRPr lang="ru-RU" dirty="0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5219700" y="5934075"/>
            <a:ext cx="3924300" cy="92392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b="1" dirty="0" err="1"/>
              <a:t>Олена</a:t>
            </a:r>
            <a:r>
              <a:rPr lang="ru-RU" b="1" dirty="0"/>
              <a:t> </a:t>
            </a:r>
            <a:r>
              <a:rPr lang="ru-RU" b="1" dirty="0" err="1"/>
              <a:t>Фоурмен</a:t>
            </a:r>
            <a:r>
              <a:rPr lang="ru-RU" b="1" dirty="0"/>
              <a:t> з </a:t>
            </a:r>
            <a:r>
              <a:rPr lang="ru-RU" b="1" dirty="0" err="1"/>
              <a:t>дітьми</a:t>
            </a:r>
            <a:r>
              <a:rPr lang="ru-RU" b="1" dirty="0"/>
              <a:t>, </a:t>
            </a:r>
          </a:p>
          <a:p>
            <a:pPr algn="ctr">
              <a:defRPr/>
            </a:pPr>
            <a:r>
              <a:rPr lang="ru-RU" b="1" dirty="0"/>
              <a:t>1636-1637. 115х85.</a:t>
            </a:r>
            <a:br>
              <a:rPr lang="ru-RU" b="1" dirty="0"/>
            </a:br>
            <a:r>
              <a:rPr lang="ru-RU" b="1" dirty="0"/>
              <a:t>Музей Лувр, Париж</a:t>
            </a:r>
            <a:endParaRPr lang="ru-RU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Суд Парис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77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6443662" y="6078538"/>
            <a:ext cx="1872753" cy="39687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chemeClr val="tx2"/>
                </a:solidFill>
              </a:rPr>
              <a:t>Суд Париса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275" y="0"/>
            <a:ext cx="5624513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5795963" y="6021388"/>
            <a:ext cx="2862262" cy="6461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dirty="0"/>
              <a:t>Три </a:t>
            </a:r>
            <a:r>
              <a:rPr lang="ru-RU" dirty="0" err="1"/>
              <a:t>грації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1635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145</TotalTime>
  <Words>261</Words>
  <Application>Microsoft Office PowerPoint</Application>
  <PresentationFormat>Экран (4:3)</PresentationFormat>
  <Paragraphs>50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Эркер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Фламандський і голландський живопис. Творчість Рубенса і Рембрандта</dc:title>
  <dc:creator>Каролина</dc:creator>
  <cp:lastModifiedBy>Кароліна</cp:lastModifiedBy>
  <cp:revision>16</cp:revision>
  <dcterms:created xsi:type="dcterms:W3CDTF">2012-10-10T13:55:26Z</dcterms:created>
  <dcterms:modified xsi:type="dcterms:W3CDTF">2013-12-22T18:12:58Z</dcterms:modified>
</cp:coreProperties>
</file>