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CC"/>
    <a:srgbClr val="FFFF00"/>
    <a:srgbClr val="04C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596D38-7D51-4AAD-8F99-3EE463C66B7B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98763-EC2C-42FB-AB88-9558A5685B1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31550" cmpd="sng">
                  <a:solidFill>
                    <a:srgbClr val="99FFCC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Цивільно-правові правочини </a:t>
            </a:r>
            <a:endParaRPr lang="ru-RU" sz="4800" b="1" dirty="0">
              <a:ln w="31550" cmpd="sng">
                <a:solidFill>
                  <a:srgbClr val="99FFCC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725144"/>
            <a:ext cx="2843808" cy="175260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Виконала </a:t>
            </a:r>
          </a:p>
          <a:p>
            <a:pPr algn="l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Учениця 10в класу</a:t>
            </a:r>
          </a:p>
          <a:p>
            <a:pPr algn="l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Куценко Віталія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2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 у письмовій формі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30647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 У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належить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вчиняти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особами;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собою на суму,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перевищує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двадцять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більше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розмір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неоподатковуваного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мінімуму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доходів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громадян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інші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форма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підлягає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нотаріальному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посвідченню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домовленістю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Іноді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піддягає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державній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реєстрації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чинним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моменту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державної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реєстрації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8" y="4653136"/>
            <a:ext cx="2982029" cy="2236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51" y="4781534"/>
            <a:ext cx="2770634" cy="2076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1168"/>
            <a:ext cx="2431608" cy="18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Односторонній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Особа, яка вчинила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відмовитися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нього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такою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порушено права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піддягають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захисту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Особи,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вчинили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дво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багатосторонній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право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взаємною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передбачених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відмовитися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нього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навіть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і в тому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умови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ними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виконані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самій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було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вчинено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Правові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встановлюються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домовленістю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Arial Narrow" pitchFamily="34" charset="0"/>
              </a:rPr>
              <a:t>Недійсним</a:t>
            </a:r>
            <a:r>
              <a:rPr lang="ru-RU" sz="2000" dirty="0">
                <a:latin typeface="Arial Narrow" pitchFamily="34" charset="0"/>
              </a:rPr>
              <a:t> є </a:t>
            </a: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якщо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його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недійсність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встановлена</a:t>
            </a:r>
            <a:r>
              <a:rPr lang="ru-RU" sz="2000" dirty="0">
                <a:latin typeface="Arial Narrow" pitchFamily="34" charset="0"/>
              </a:rPr>
              <a:t> законом (</a:t>
            </a:r>
            <a:r>
              <a:rPr lang="ru-RU" sz="2000" dirty="0" err="1">
                <a:latin typeface="Arial Narrow" pitchFamily="34" charset="0"/>
              </a:rPr>
              <a:t>нікчемний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). У </a:t>
            </a:r>
            <a:r>
              <a:rPr lang="ru-RU" sz="2000" dirty="0" err="1">
                <a:latin typeface="Arial Narrow" pitchFamily="34" charset="0"/>
              </a:rPr>
              <a:t>цьому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разі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визнання</a:t>
            </a:r>
            <a:r>
              <a:rPr lang="ru-RU" sz="2000" dirty="0">
                <a:latin typeface="Arial Narrow" pitchFamily="34" charset="0"/>
              </a:rPr>
              <a:t> такого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недійсним</a:t>
            </a:r>
            <a:r>
              <a:rPr lang="ru-RU" sz="2000" dirty="0">
                <a:latin typeface="Arial Narrow" pitchFamily="34" charset="0"/>
              </a:rPr>
              <a:t>, судом не </a:t>
            </a:r>
            <a:r>
              <a:rPr lang="ru-RU" sz="2000" dirty="0" err="1">
                <a:latin typeface="Arial Narrow" pitchFamily="34" charset="0"/>
              </a:rPr>
              <a:t>вимагається</a:t>
            </a:r>
            <a:r>
              <a:rPr lang="ru-RU" sz="2000" dirty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6321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854968"/>
          </a:xfrm>
        </p:spPr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Недійсні правочини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Окремі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оспорюваними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прямо законом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але одна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третя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зацікавленою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заперечує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дійсність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підставах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законом</a:t>
            </a:r>
            <a:endParaRPr lang="ru-RU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створює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крім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тих,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пов'язані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кожна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натурі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все,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вона одержала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виконання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неможливості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зокрема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тоді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коли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одержане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полягає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користуванні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майном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виконаній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роботі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наданій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послузі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-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вартість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того,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одержано,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цінами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існують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момент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називається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двосторонньою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реституцією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ж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зв'язку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третій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особі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завдано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збитків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моральної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шкоди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вони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підлягають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відшкодуванню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винною стороною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Правові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законом,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змінюватися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домовленістю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Вимога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застосування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пред'явлена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будь-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зацікавленою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особою. Суд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застосувати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власної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ініціативи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Недійсні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вчиняли: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неповнолітні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досягли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14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років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крім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дрібних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побутових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правочинів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;</a:t>
            </a:r>
            <a:endParaRPr lang="ru-RU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недієздатні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громадяни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неповнолітні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віком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14 до 18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років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уклали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батьків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піклувальника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обмежені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повнолітні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уклали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піклувальника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62" y="1556792"/>
            <a:ext cx="5075338" cy="45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скоєний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малолітньою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особою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вчинено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 за межами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батьками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усиновлювачами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одним з них, з ким вона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проживає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дізнавшись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протягом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одного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місяця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заявили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претензії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відсутності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вимогу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зацікавленої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суд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 вчинила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то вона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все те,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вона одержала за таким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сторона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збитки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завдані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укладенням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момент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вона знала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могла знати про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вік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особи. 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18218"/>
            <a:ext cx="2771800" cy="1839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18502"/>
            <a:ext cx="3073524" cy="16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8969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скоєний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малолітньою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особою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Батьки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усиновлювачі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все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одержане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нею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натурі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неможливості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одержане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натурі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-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вартість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цінами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існують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на момент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відшкодування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обома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сторонами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малолітні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особи, то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кожна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з них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все,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одержала за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цим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правочином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, у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натурі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 У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неможливості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повернення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майна,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відшкодування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вартості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провадиться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батьками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усиновлювачами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втраті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майна, яке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було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предметом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сприяла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їхня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винна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поведінка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00">
        <p14:flash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вчинила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фізична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вчинила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обмежена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за межами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піклувальника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ним.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відсутності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позовом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піклувальника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суперечить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інтересам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самого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підопічного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членів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сім'ї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до закону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утримувати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дозволу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органу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(ст. 71 ЦКУ),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вимогу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зацікавленої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відповідає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інтересам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над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14875"/>
            <a:ext cx="28575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4780582"/>
            <a:ext cx="3114671" cy="17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635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332656"/>
            <a:ext cx="8779793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Правочини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вчинені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дієздатною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особою яка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усвідомлювала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своїх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дій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 вчинила у момент, коли вона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усвідомлювала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своїх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 не могла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керувати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ними,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позовом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а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смерті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-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позовом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інтереси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порушені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наступного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яка вчинила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недієздатною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позов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пред'явити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Сторона, яка знала про стан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у момент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моральну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шкоду,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завдану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зв'язку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схвалити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дрібний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побутовий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недієздатною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особою.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вимогу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недієздатною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недієздатної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40" y="5033797"/>
            <a:ext cx="3283565" cy="18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вчинені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юридичними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особами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то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нею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відповідного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дозволу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ліцензії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 ввела другу сторону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оману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свого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права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вона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моральну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шкоду,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завдану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таким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укладеним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внутрішньої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волі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застосування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насильства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погроз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злого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умислу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однієї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умов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укладання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здійснення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врегульовані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ст. 229-236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ІДКу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1012"/>
            <a:ext cx="3456384" cy="25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296144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uk-UA" sz="4800" b="1" dirty="0" smtClean="0">
                <a:ln w="24500" cmpd="dbl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Правочин</a:t>
            </a:r>
            <a:endParaRPr lang="ru-RU" sz="4800" b="1" dirty="0">
              <a:ln w="24500" cmpd="dbl">
                <a:solidFill>
                  <a:srgbClr val="00B0F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488832" cy="523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1095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Поняття правочин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Arial Narrow" pitchFamily="34" charset="0"/>
              </a:rPr>
              <a:t>Поняття</a:t>
            </a:r>
            <a:r>
              <a:rPr lang="ru-RU" sz="2000" dirty="0" smtClean="0">
                <a:latin typeface="Arial Narrow" pitchFamily="34" charset="0"/>
              </a:rPr>
              <a:t> </a:t>
            </a:r>
            <a:r>
              <a:rPr lang="ru-RU" sz="2000" dirty="0" err="1" smtClean="0">
                <a:latin typeface="Arial Narrow" pitchFamily="34" charset="0"/>
              </a:rPr>
              <a:t>правочин</a:t>
            </a:r>
            <a:r>
              <a:rPr lang="ru-RU" sz="2000" dirty="0" smtClean="0">
                <a:latin typeface="Arial Narrow" pitchFamily="34" charset="0"/>
              </a:rPr>
              <a:t> у </a:t>
            </a:r>
            <a:r>
              <a:rPr lang="ru-RU" sz="2000" dirty="0" err="1" smtClean="0">
                <a:latin typeface="Arial Narrow" pitchFamily="34" charset="0"/>
              </a:rPr>
              <a:t>Цивільному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кодексі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України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тотожне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терміну</a:t>
            </a:r>
            <a:r>
              <a:rPr lang="ru-RU" sz="2000" dirty="0" smtClean="0">
                <a:latin typeface="Arial Narrow" pitchFamily="34" charset="0"/>
              </a:rPr>
              <a:t> угода, </a:t>
            </a:r>
            <a:r>
              <a:rPr lang="ru-RU" sz="2000" dirty="0" err="1" smtClean="0">
                <a:latin typeface="Arial Narrow" pitchFamily="34" charset="0"/>
              </a:rPr>
              <a:t>що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містився</a:t>
            </a:r>
            <a:r>
              <a:rPr lang="ru-RU" sz="2000" dirty="0" smtClean="0">
                <a:latin typeface="Arial Narrow" pitchFamily="34" charset="0"/>
              </a:rPr>
              <a:t> у ЦК 1964 р. </a:t>
            </a:r>
            <a:r>
              <a:rPr lang="ru-RU" sz="2000" dirty="0" err="1" smtClean="0">
                <a:latin typeface="Arial Narrow" pitchFamily="34" charset="0"/>
              </a:rPr>
              <a:t>Приклади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правочинів</a:t>
            </a:r>
            <a:r>
              <a:rPr lang="ru-RU" sz="2000" dirty="0" smtClean="0">
                <a:latin typeface="Arial Narrow" pitchFamily="34" charset="0"/>
              </a:rPr>
              <a:t>: </a:t>
            </a:r>
            <a:r>
              <a:rPr lang="ru-RU" sz="2000" dirty="0" err="1" smtClean="0">
                <a:latin typeface="Arial Narrow" pitchFamily="34" charset="0"/>
              </a:rPr>
              <a:t>заповіт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договір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купівлі</a:t>
            </a:r>
            <a:r>
              <a:rPr lang="ru-RU" sz="2000" dirty="0" smtClean="0">
                <a:latin typeface="Arial Narrow" pitchFamily="34" charset="0"/>
              </a:rPr>
              <a:t>-продажу, </a:t>
            </a:r>
            <a:r>
              <a:rPr lang="ru-RU" sz="2000" dirty="0" err="1" smtClean="0">
                <a:latin typeface="Arial Narrow" pitchFamily="34" charset="0"/>
              </a:rPr>
              <a:t>страхування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кредитний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договір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договір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позички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дарування</a:t>
            </a:r>
            <a:r>
              <a:rPr lang="ru-RU" sz="2000" dirty="0" smtClean="0">
                <a:latin typeface="Arial Narrow" pitchFamily="34" charset="0"/>
              </a:rPr>
              <a:t> та </a:t>
            </a:r>
            <a:r>
              <a:rPr lang="ru-RU" sz="2000" dirty="0" err="1" smtClean="0">
                <a:latin typeface="Arial Narrow" pitchFamily="34" charset="0"/>
              </a:rPr>
              <a:t>ін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Дво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-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чи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багатосторонні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правочини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мають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назву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"договори".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Віднесення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правочинів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договорів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пов'язано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тим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для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вчинення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останніх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необхідні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тільки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вольові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сторін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а й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погодженість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цих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яка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досягається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завдяки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договору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Palatino Linotype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Palatino Linotype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 бути:</a:t>
            </a:r>
          </a:p>
          <a:p>
            <a:pPr marL="176213" indent="-161925" algn="just"/>
            <a:r>
              <a:rPr lang="ru-RU" sz="2000" dirty="0" err="1" smtClean="0">
                <a:solidFill>
                  <a:srgbClr val="000000"/>
                </a:solidFill>
                <a:latin typeface="Palatino Linotype"/>
              </a:rPr>
              <a:t>односторонніми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;</a:t>
            </a:r>
          </a:p>
          <a:p>
            <a:pPr marL="176213" indent="-161925" algn="just"/>
            <a:r>
              <a:rPr lang="ru-RU" sz="2000" dirty="0" err="1" smtClean="0">
                <a:solidFill>
                  <a:srgbClr val="000000"/>
                </a:solidFill>
                <a:latin typeface="Palatino Linotype"/>
              </a:rPr>
              <a:t>двосторонніми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;</a:t>
            </a:r>
          </a:p>
          <a:p>
            <a:pPr marL="176213" indent="-161925" algn="just"/>
            <a:r>
              <a:rPr lang="ru-RU" sz="2000" dirty="0" err="1" smtClean="0">
                <a:solidFill>
                  <a:srgbClr val="000000"/>
                </a:solidFill>
                <a:latin typeface="Palatino Linotype"/>
              </a:rPr>
              <a:t>багатосторонніми</a:t>
            </a:r>
            <a:r>
              <a:rPr lang="ru-RU" sz="2000" dirty="0" smtClean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(договори).</a:t>
            </a:r>
          </a:p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48291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иди правочинів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37547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-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однієї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яка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представлена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однією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кількома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особами.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створювати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обов'язки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для особи, яка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вчинила, 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домовленістю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особами.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Двосторонній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багатосторонній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погодженою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двох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більше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називаються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договорами.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711611" cy="52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06828"/>
      </p:ext>
    </p:extLst>
  </p:cSld>
  <p:clrMapOvr>
    <a:masterClrMapping/>
  </p:clrMapOvr>
  <p:transition spd="slow" advTm="4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854968"/>
          </a:xfrm>
        </p:spPr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Чинний правочин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чинним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при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додержанні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наступних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умов (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вимог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):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зміст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суперечити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Цивільному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Кодексу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актам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законодавства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моральним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засадам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суспільства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особа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яка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повинна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необхідний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обсяг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волевиявлення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учасника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вільним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відповідати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внутрішній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волі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нотаріально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посвідченій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спрямований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реальне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настання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правових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обумовлені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ним;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батьками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усиновлювачами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),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суперечити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правам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інтересам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їхніх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малолітніх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неповнолітніх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непрацездатних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дітей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0659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Усний правочин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правомірним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прямо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обирати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форму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Arial Narrow" pitchFamily="34" charset="0"/>
              </a:rPr>
              <a:t>Усно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можуть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вчинятися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правочини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які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повністю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виконуються</a:t>
            </a:r>
            <a:r>
              <a:rPr lang="ru-RU" sz="2000" dirty="0" smtClean="0">
                <a:latin typeface="Arial Narrow" pitchFamily="34" charset="0"/>
              </a:rPr>
              <a:t> сторонами у момент </a:t>
            </a:r>
            <a:r>
              <a:rPr lang="ru-RU" sz="2000" dirty="0" err="1" smtClean="0">
                <a:latin typeface="Arial Narrow" pitchFamily="34" charset="0"/>
              </a:rPr>
              <a:t>їх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вчинення</a:t>
            </a:r>
            <a:r>
              <a:rPr lang="ru-RU" sz="2000" dirty="0" smtClean="0">
                <a:latin typeface="Arial Narrow" pitchFamily="34" charset="0"/>
              </a:rPr>
              <a:t>, за </a:t>
            </a:r>
            <a:r>
              <a:rPr lang="ru-RU" sz="2000" dirty="0" err="1" smtClean="0">
                <a:latin typeface="Arial Narrow" pitchFamily="34" charset="0"/>
              </a:rPr>
              <a:t>винятком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пра-вочинів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які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піддягають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нотаріальному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посвідченню</a:t>
            </a:r>
            <a:r>
              <a:rPr lang="ru-RU" sz="2000" dirty="0" smtClean="0">
                <a:latin typeface="Arial Narrow" pitchFamily="34" charset="0"/>
              </a:rPr>
              <a:t> та (</a:t>
            </a:r>
            <a:r>
              <a:rPr lang="ru-RU" sz="2000" dirty="0" err="1" smtClean="0">
                <a:latin typeface="Arial Narrow" pitchFamily="34" charset="0"/>
              </a:rPr>
              <a:t>або</a:t>
            </a:r>
            <a:r>
              <a:rPr lang="ru-RU" sz="2000" dirty="0" smtClean="0">
                <a:latin typeface="Arial Narrow" pitchFamily="34" charset="0"/>
              </a:rPr>
              <a:t>) </a:t>
            </a:r>
            <a:r>
              <a:rPr lang="ru-RU" sz="2000" dirty="0" err="1" smtClean="0">
                <a:latin typeface="Arial Narrow" pitchFamily="34" charset="0"/>
              </a:rPr>
              <a:t>державній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реєстрації</a:t>
            </a:r>
            <a:r>
              <a:rPr lang="ru-RU" sz="2000" dirty="0" smtClean="0">
                <a:latin typeface="Arial Narrow" pitchFamily="34" charset="0"/>
              </a:rPr>
              <a:t>, а </a:t>
            </a:r>
            <a:r>
              <a:rPr lang="ru-RU" sz="2000" dirty="0" err="1" smtClean="0">
                <a:latin typeface="Arial Narrow" pitchFamily="34" charset="0"/>
              </a:rPr>
              <a:t>також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правочинів</a:t>
            </a:r>
            <a:r>
              <a:rPr lang="ru-RU" sz="2000" dirty="0" smtClean="0">
                <a:latin typeface="Arial Narrow" pitchFamily="34" charset="0"/>
              </a:rPr>
              <a:t>, для </a:t>
            </a:r>
            <a:r>
              <a:rPr lang="ru-RU" sz="2000" dirty="0" err="1" smtClean="0">
                <a:latin typeface="Arial Narrow" pitchFamily="34" charset="0"/>
              </a:rPr>
              <a:t>яких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недодержання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письмової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форми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має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наслідком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їх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недійсність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3" y="4221088"/>
            <a:ext cx="3194373" cy="2636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50316"/>
            <a:ext cx="4283968" cy="28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 у письмовій формі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36004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: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зміст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зафіксований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 одному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кількох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документах (листах,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телеграмах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фактограмах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обмінялися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сторони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marL="265113" indent="-265113"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воля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виражена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телетайпного,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електронного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технічного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засобу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зв'язку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підписаний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стороною (сторонами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).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5292080" cy="51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вчиняє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який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вчиняє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юридична</a:t>
            </a:r>
            <a:r>
              <a:rPr lang="ru-RU" sz="2000" dirty="0">
                <a:latin typeface="Arial Narrow" pitchFamily="34" charset="0"/>
              </a:rPr>
              <a:t> особа, </a:t>
            </a:r>
            <a:r>
              <a:rPr lang="ru-RU" sz="2000" dirty="0" err="1">
                <a:latin typeface="Arial Narrow" pitchFamily="34" charset="0"/>
              </a:rPr>
              <a:t>підписується</a:t>
            </a:r>
            <a:r>
              <a:rPr lang="ru-RU" sz="2000" dirty="0">
                <a:latin typeface="Arial Narrow" pitchFamily="34" charset="0"/>
              </a:rPr>
              <a:t> особами, </a:t>
            </a:r>
            <a:r>
              <a:rPr lang="ru-RU" sz="2000" dirty="0" err="1">
                <a:latin typeface="Arial Narrow" pitchFamily="34" charset="0"/>
              </a:rPr>
              <a:t>уповноваженими</a:t>
            </a:r>
            <a:r>
              <a:rPr lang="ru-RU" sz="2000" dirty="0">
                <a:latin typeface="Arial Narrow" pitchFamily="34" charset="0"/>
              </a:rPr>
              <a:t> на </a:t>
            </a:r>
            <a:r>
              <a:rPr lang="ru-RU" sz="2000" dirty="0" err="1">
                <a:latin typeface="Arial Narrow" pitchFamily="34" charset="0"/>
              </a:rPr>
              <a:t>це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її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установчими</a:t>
            </a:r>
            <a:r>
              <a:rPr lang="ru-RU" sz="2000" dirty="0">
                <a:latin typeface="Arial Narrow" pitchFamily="34" charset="0"/>
              </a:rPr>
              <a:t> документами, </a:t>
            </a:r>
            <a:r>
              <a:rPr lang="ru-RU" sz="2000" dirty="0" err="1">
                <a:latin typeface="Arial Narrow" pitchFamily="34" charset="0"/>
              </a:rPr>
              <a:t>довіреністю</a:t>
            </a:r>
            <a:r>
              <a:rPr lang="ru-RU" sz="2000" dirty="0">
                <a:latin typeface="Arial Narrow" pitchFamily="34" charset="0"/>
              </a:rPr>
              <a:t>, законом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іншими</a:t>
            </a:r>
            <a:r>
              <a:rPr lang="ru-RU" sz="2000" dirty="0">
                <a:latin typeface="Arial Narrow" pitchFamily="34" charset="0"/>
              </a:rPr>
              <a:t> актами </a:t>
            </a:r>
            <a:r>
              <a:rPr lang="ru-RU" sz="2000" dirty="0" err="1">
                <a:latin typeface="Arial Narrow" pitchFamily="34" charset="0"/>
              </a:rPr>
              <a:t>цивільного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законодавства</a:t>
            </a:r>
            <a:r>
              <a:rPr lang="ru-RU" sz="2000" dirty="0">
                <a:latin typeface="Arial Narrow" pitchFamily="34" charset="0"/>
              </a:rPr>
              <a:t>, та </a:t>
            </a:r>
            <a:r>
              <a:rPr lang="ru-RU" sz="2000" dirty="0" err="1">
                <a:latin typeface="Arial Narrow" pitchFamily="34" charset="0"/>
              </a:rPr>
              <a:t>скріплюється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печаткою</a:t>
            </a:r>
            <a:r>
              <a:rPr lang="ru-RU" sz="2000" dirty="0">
                <a:latin typeface="Arial Narrow" pitchFamily="34" charset="0"/>
              </a:rPr>
              <a:t>. </a:t>
            </a:r>
            <a:r>
              <a:rPr lang="ru-RU" sz="2000" dirty="0" err="1">
                <a:latin typeface="Arial Narrow" pitchFamily="34" charset="0"/>
              </a:rPr>
              <a:t>Використання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факсимільного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відтворення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підпису</a:t>
            </a:r>
            <a:r>
              <a:rPr lang="ru-RU" sz="2000" dirty="0">
                <a:latin typeface="Arial Narrow" pitchFamily="34" charset="0"/>
              </a:rPr>
              <a:t> за </a:t>
            </a:r>
            <a:r>
              <a:rPr lang="ru-RU" sz="2000" dirty="0" err="1">
                <a:latin typeface="Arial Narrow" pitchFamily="34" charset="0"/>
              </a:rPr>
              <a:t>допомогою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засобів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механічного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копіювання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електронно</a:t>
            </a:r>
            <a:r>
              <a:rPr lang="ru-RU" sz="2000" dirty="0">
                <a:latin typeface="Arial Narrow" pitchFamily="34" charset="0"/>
              </a:rPr>
              <a:t>-числового </a:t>
            </a:r>
            <a:r>
              <a:rPr lang="ru-RU" sz="2000" dirty="0" err="1">
                <a:latin typeface="Arial Narrow" pitchFamily="34" charset="0"/>
              </a:rPr>
              <a:t>підпису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іншого</a:t>
            </a:r>
            <a:r>
              <a:rPr lang="ru-RU" sz="2000" dirty="0">
                <a:latin typeface="Arial Narrow" pitchFamily="34" charset="0"/>
              </a:rPr>
              <a:t> аналога </a:t>
            </a:r>
            <a:r>
              <a:rPr lang="ru-RU" sz="2000" dirty="0" err="1">
                <a:latin typeface="Arial Narrow" pitchFamily="34" charset="0"/>
              </a:rPr>
              <a:t>власноручного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підпису</a:t>
            </a:r>
            <a:r>
              <a:rPr lang="ru-RU" sz="2000" dirty="0">
                <a:latin typeface="Arial Narrow" pitchFamily="34" charset="0"/>
              </a:rPr>
              <a:t> при </a:t>
            </a:r>
            <a:r>
              <a:rPr lang="ru-RU" sz="2000" dirty="0" err="1">
                <a:latin typeface="Arial Narrow" pitchFamily="34" charset="0"/>
              </a:rPr>
              <a:t>вчиненні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правочинів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допускається</a:t>
            </a:r>
            <a:r>
              <a:rPr lang="ru-RU" sz="2000" dirty="0">
                <a:latin typeface="Arial Narrow" pitchFamily="34" charset="0"/>
              </a:rPr>
              <a:t> у </a:t>
            </a:r>
            <a:r>
              <a:rPr lang="ru-RU" sz="2000" dirty="0" err="1">
                <a:latin typeface="Arial Narrow" pitchFamily="34" charset="0"/>
              </a:rPr>
              <a:t>випадках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встановлених</a:t>
            </a:r>
            <a:r>
              <a:rPr lang="ru-RU" sz="2000" dirty="0">
                <a:latin typeface="Arial Narrow" pitchFamily="34" charset="0"/>
              </a:rPr>
              <a:t> законом, </a:t>
            </a:r>
            <a:r>
              <a:rPr lang="ru-RU" sz="2000" dirty="0" err="1">
                <a:latin typeface="Arial Narrow" pitchFamily="34" charset="0"/>
              </a:rPr>
              <a:t>іншими</a:t>
            </a:r>
            <a:r>
              <a:rPr lang="ru-RU" sz="2000" dirty="0">
                <a:latin typeface="Arial Narrow" pitchFamily="34" charset="0"/>
              </a:rPr>
              <a:t> актами </a:t>
            </a:r>
            <a:r>
              <a:rPr lang="ru-RU" sz="2000" dirty="0" err="1">
                <a:latin typeface="Arial Narrow" pitchFamily="34" charset="0"/>
              </a:rPr>
              <a:t>цивільного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законодавства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за </a:t>
            </a:r>
            <a:r>
              <a:rPr lang="ru-RU" sz="2000" dirty="0" err="1">
                <a:latin typeface="Arial Narrow" pitchFamily="34" charset="0"/>
              </a:rPr>
              <a:t>письмовою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згодою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сторін</a:t>
            </a:r>
            <a:r>
              <a:rPr lang="ru-RU" sz="2000" dirty="0">
                <a:latin typeface="Arial Narrow" pitchFamily="34" charset="0"/>
              </a:rPr>
              <a:t>, у </a:t>
            </a:r>
            <a:r>
              <a:rPr lang="ru-RU" sz="2000" dirty="0" err="1">
                <a:latin typeface="Arial Narrow" pitchFamily="34" charset="0"/>
              </a:rPr>
              <a:t>якій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мають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міститися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зразки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відповідного</a:t>
            </a:r>
            <a:r>
              <a:rPr lang="ru-RU" sz="2000" dirty="0">
                <a:latin typeface="Arial Narrow" pitchFamily="34" charset="0"/>
              </a:rPr>
              <a:t> аналога </a:t>
            </a:r>
            <a:r>
              <a:rPr lang="ru-RU" sz="2000" dirty="0" err="1">
                <a:latin typeface="Arial Narrow" pitchFamily="34" charset="0"/>
              </a:rPr>
              <a:t>їхніх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власноручних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підписів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65726"/>
            <a:ext cx="2447516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69117"/>
            <a:ext cx="3241116" cy="2044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75" y="4065726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0894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456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Arial Narrow" pitchFamily="34" charset="0"/>
              </a:rPr>
              <a:t>Якщо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фізична</a:t>
            </a:r>
            <a:r>
              <a:rPr lang="ru-RU" sz="2000" dirty="0">
                <a:latin typeface="Arial Narrow" pitchFamily="34" charset="0"/>
              </a:rPr>
              <a:t> особа у </a:t>
            </a:r>
            <a:r>
              <a:rPr lang="ru-RU" sz="2000" dirty="0" err="1">
                <a:latin typeface="Arial Narrow" pitchFamily="34" charset="0"/>
              </a:rPr>
              <a:t>зв'язку</a:t>
            </a:r>
            <a:r>
              <a:rPr lang="ru-RU" sz="2000" dirty="0">
                <a:latin typeface="Arial Narrow" pitchFamily="34" charset="0"/>
              </a:rPr>
              <a:t> з хворобою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фізичною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вадою</a:t>
            </a:r>
            <a:r>
              <a:rPr lang="ru-RU" sz="2000" dirty="0">
                <a:latin typeface="Arial Narrow" pitchFamily="34" charset="0"/>
              </a:rPr>
              <a:t> не </a:t>
            </a:r>
            <a:r>
              <a:rPr lang="ru-RU" sz="2000" dirty="0" err="1">
                <a:latin typeface="Arial Narrow" pitchFamily="34" charset="0"/>
              </a:rPr>
              <a:t>може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підписатися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власноручно</a:t>
            </a:r>
            <a:r>
              <a:rPr lang="ru-RU" sz="2000" dirty="0">
                <a:latin typeface="Arial Narrow" pitchFamily="34" charset="0"/>
              </a:rPr>
              <a:t>, за </a:t>
            </a:r>
            <a:r>
              <a:rPr lang="ru-RU" sz="2000" dirty="0" err="1">
                <a:latin typeface="Arial Narrow" pitchFamily="34" charset="0"/>
              </a:rPr>
              <a:t>її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дорученням</a:t>
            </a:r>
            <a:r>
              <a:rPr lang="ru-RU" sz="2000" dirty="0">
                <a:latin typeface="Arial Narrow" pitchFamily="34" charset="0"/>
              </a:rPr>
              <a:t> текст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у </a:t>
            </a:r>
            <a:r>
              <a:rPr lang="ru-RU" sz="2000" dirty="0" err="1">
                <a:latin typeface="Arial Narrow" pitchFamily="34" charset="0"/>
              </a:rPr>
              <a:t>її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присутності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підписує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інша</a:t>
            </a:r>
            <a:r>
              <a:rPr lang="ru-RU" sz="2000" dirty="0">
                <a:latin typeface="Arial Narrow" pitchFamily="34" charset="0"/>
              </a:rPr>
              <a:t> особа. </a:t>
            </a:r>
            <a:r>
              <a:rPr lang="ru-RU" sz="2000" dirty="0" err="1">
                <a:latin typeface="Arial Narrow" pitchFamily="34" charset="0"/>
              </a:rPr>
              <a:t>Підпис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іншої</a:t>
            </a:r>
            <a:r>
              <a:rPr lang="ru-RU" sz="2000" dirty="0">
                <a:latin typeface="Arial Narrow" pitchFamily="34" charset="0"/>
              </a:rPr>
              <a:t> особи на </a:t>
            </a:r>
            <a:r>
              <a:rPr lang="ru-RU" sz="2000" dirty="0" err="1">
                <a:latin typeface="Arial Narrow" pitchFamily="34" charset="0"/>
              </a:rPr>
              <a:t>тексті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посвідчується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нотаріально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засвідчується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нотаріусом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посадовою</a:t>
            </a:r>
            <a:r>
              <a:rPr lang="ru-RU" sz="2000" dirty="0">
                <a:latin typeface="Arial Narrow" pitchFamily="34" charset="0"/>
              </a:rPr>
              <a:t> особою, яка </a:t>
            </a:r>
            <a:r>
              <a:rPr lang="ru-RU" sz="2000" dirty="0" err="1">
                <a:latin typeface="Arial Narrow" pitchFamily="34" charset="0"/>
              </a:rPr>
              <a:t>має</a:t>
            </a:r>
            <a:r>
              <a:rPr lang="ru-RU" sz="2000" dirty="0">
                <a:latin typeface="Arial Narrow" pitchFamily="34" charset="0"/>
              </a:rPr>
              <a:t> право на </a:t>
            </a:r>
            <a:r>
              <a:rPr lang="ru-RU" sz="2000" dirty="0" err="1">
                <a:latin typeface="Arial Narrow" pitchFamily="34" charset="0"/>
              </a:rPr>
              <a:t>вчинення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такої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нотаріальної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дії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із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зазначенням</a:t>
            </a:r>
            <a:r>
              <a:rPr lang="ru-RU" sz="2000" dirty="0">
                <a:latin typeface="Arial Narrow" pitchFamily="34" charset="0"/>
              </a:rPr>
              <a:t> причин, з </a:t>
            </a:r>
            <a:r>
              <a:rPr lang="ru-RU" sz="2000" dirty="0" err="1">
                <a:latin typeface="Arial Narrow" pitchFamily="34" charset="0"/>
              </a:rPr>
              <a:t>яких</a:t>
            </a:r>
            <a:r>
              <a:rPr lang="ru-RU" sz="2000" dirty="0">
                <a:latin typeface="Arial Narrow" pitchFamily="34" charset="0"/>
              </a:rPr>
              <a:t> текст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не </a:t>
            </a:r>
            <a:r>
              <a:rPr lang="ru-RU" sz="2000" dirty="0" err="1">
                <a:latin typeface="Arial Narrow" pitchFamily="34" charset="0"/>
              </a:rPr>
              <a:t>може</a:t>
            </a:r>
            <a:r>
              <a:rPr lang="ru-RU" sz="2000" dirty="0">
                <a:latin typeface="Arial Narrow" pitchFamily="34" charset="0"/>
              </a:rPr>
              <a:t> бути </a:t>
            </a:r>
            <a:r>
              <a:rPr lang="ru-RU" sz="2000" dirty="0" err="1">
                <a:latin typeface="Arial Narrow" pitchFamily="34" charset="0"/>
              </a:rPr>
              <a:t>підписаний</a:t>
            </a:r>
            <a:r>
              <a:rPr lang="ru-RU" sz="2000" dirty="0">
                <a:latin typeface="Arial Narrow" pitchFamily="34" charset="0"/>
              </a:rPr>
              <a:t> особою, яка </a:t>
            </a:r>
            <a:r>
              <a:rPr lang="ru-RU" sz="2000" dirty="0" err="1">
                <a:latin typeface="Arial Narrow" pitchFamily="34" charset="0"/>
              </a:rPr>
              <a:t>його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вчиняє</a:t>
            </a:r>
            <a:r>
              <a:rPr lang="ru-RU" sz="2000" dirty="0">
                <a:latin typeface="Arial Narrow" pitchFamily="34" charset="0"/>
              </a:rPr>
              <a:t>. </a:t>
            </a:r>
            <a:r>
              <a:rPr lang="ru-RU" sz="2000" dirty="0" err="1">
                <a:latin typeface="Arial Narrow" pitchFamily="34" charset="0"/>
              </a:rPr>
              <a:t>Підпис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іншої</a:t>
            </a:r>
            <a:r>
              <a:rPr lang="ru-RU" sz="2000" dirty="0">
                <a:latin typeface="Arial Narrow" pitchFamily="34" charset="0"/>
              </a:rPr>
              <a:t> особи на </a:t>
            </a:r>
            <a:r>
              <a:rPr lang="ru-RU" sz="2000" dirty="0" err="1">
                <a:latin typeface="Arial Narrow" pitchFamily="34" charset="0"/>
              </a:rPr>
              <a:t>тексті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щодо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якого</a:t>
            </a:r>
            <a:r>
              <a:rPr lang="ru-RU" sz="2000" dirty="0">
                <a:latin typeface="Arial Narrow" pitchFamily="34" charset="0"/>
              </a:rPr>
              <a:t> не </a:t>
            </a:r>
            <a:r>
              <a:rPr lang="ru-RU" sz="2000" dirty="0" err="1">
                <a:latin typeface="Arial Narrow" pitchFamily="34" charset="0"/>
              </a:rPr>
              <a:t>вимагається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нотаріального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посвідчення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може</a:t>
            </a:r>
            <a:r>
              <a:rPr lang="ru-RU" sz="2000" dirty="0">
                <a:latin typeface="Arial Narrow" pitchFamily="34" charset="0"/>
              </a:rPr>
              <a:t> бути </a:t>
            </a:r>
            <a:r>
              <a:rPr lang="ru-RU" sz="2000" dirty="0" err="1">
                <a:latin typeface="Arial Narrow" pitchFamily="34" charset="0"/>
              </a:rPr>
              <a:t>засвідчений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відповідною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посадовою</a:t>
            </a:r>
            <a:r>
              <a:rPr lang="ru-RU" sz="2000" dirty="0">
                <a:latin typeface="Arial Narrow" pitchFamily="34" charset="0"/>
              </a:rPr>
              <a:t> особою за </a:t>
            </a:r>
            <a:r>
              <a:rPr lang="ru-RU" sz="2000" dirty="0" err="1">
                <a:latin typeface="Arial Narrow" pitchFamily="34" charset="0"/>
              </a:rPr>
              <a:t>місцем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роботи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навчання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проживання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лікування</a:t>
            </a:r>
            <a:r>
              <a:rPr lang="ru-RU" sz="2000" dirty="0">
                <a:latin typeface="Arial Narrow" pitchFamily="34" charset="0"/>
              </a:rPr>
              <a:t> особи, яка </a:t>
            </a:r>
            <a:r>
              <a:rPr lang="ru-RU" sz="2000" dirty="0" err="1">
                <a:latin typeface="Arial Narrow" pitchFamily="34" charset="0"/>
              </a:rPr>
              <a:t>його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вчиняє</a:t>
            </a:r>
            <a:r>
              <a:rPr lang="ru-RU" sz="2000" dirty="0">
                <a:latin typeface="Arial Narrow" pitchFamily="34" charset="0"/>
              </a:rPr>
              <a:t>. У </a:t>
            </a:r>
            <a:r>
              <a:rPr lang="ru-RU" sz="2000" dirty="0" err="1">
                <a:latin typeface="Arial Narrow" pitchFamily="34" charset="0"/>
              </a:rPr>
              <a:t>разі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недодержання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вимоги</a:t>
            </a:r>
            <a:r>
              <a:rPr lang="ru-RU" sz="2000" dirty="0">
                <a:latin typeface="Arial Narrow" pitchFamily="34" charset="0"/>
              </a:rPr>
              <a:t> закону про </a:t>
            </a:r>
            <a:r>
              <a:rPr lang="ru-RU" sz="2000" dirty="0" err="1">
                <a:latin typeface="Arial Narrow" pitchFamily="34" charset="0"/>
              </a:rPr>
              <a:t>нотаріальне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посвідчення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одностороннього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такий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 є </a:t>
            </a:r>
            <a:r>
              <a:rPr lang="ru-RU" sz="2000" dirty="0" err="1">
                <a:latin typeface="Arial Narrow" pitchFamily="34" charset="0"/>
              </a:rPr>
              <a:t>нікчемним</a:t>
            </a:r>
            <a:r>
              <a:rPr lang="ru-RU" sz="2000" dirty="0">
                <a:latin typeface="Arial Narrow" pitchFamily="34" charset="0"/>
              </a:rPr>
              <a:t>. Суд </a:t>
            </a:r>
            <a:r>
              <a:rPr lang="ru-RU" sz="2000" dirty="0" err="1">
                <a:latin typeface="Arial Narrow" pitchFamily="34" charset="0"/>
              </a:rPr>
              <a:t>може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визнати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такий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дійсним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якщо</a:t>
            </a:r>
            <a:r>
              <a:rPr lang="ru-RU" sz="2000" dirty="0">
                <a:latin typeface="Arial Narrow" pitchFamily="34" charset="0"/>
              </a:rPr>
              <a:t> буде </a:t>
            </a:r>
            <a:r>
              <a:rPr lang="ru-RU" sz="2000" dirty="0" err="1">
                <a:latin typeface="Arial Narrow" pitchFamily="34" charset="0"/>
              </a:rPr>
              <a:t>встановлено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він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відповідав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справжній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волі</a:t>
            </a:r>
            <a:r>
              <a:rPr lang="ru-RU" sz="2000" dirty="0">
                <a:latin typeface="Arial Narrow" pitchFamily="34" charset="0"/>
              </a:rPr>
              <a:t> особи, яка </a:t>
            </a:r>
            <a:r>
              <a:rPr lang="ru-RU" sz="2000" dirty="0" err="1">
                <a:latin typeface="Arial Narrow" pitchFamily="34" charset="0"/>
              </a:rPr>
              <a:t>його</a:t>
            </a:r>
            <a:r>
              <a:rPr lang="ru-RU" sz="2000" dirty="0">
                <a:latin typeface="Arial Narrow" pitchFamily="34" charset="0"/>
              </a:rPr>
              <a:t> вчинила, а </a:t>
            </a:r>
            <a:r>
              <a:rPr lang="ru-RU" sz="2000" dirty="0" err="1">
                <a:latin typeface="Arial Narrow" pitchFamily="34" charset="0"/>
              </a:rPr>
              <a:t>нотаріальному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посвідченню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перешкоджала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обставина</a:t>
            </a:r>
            <a:r>
              <a:rPr lang="ru-RU" sz="2000" dirty="0">
                <a:latin typeface="Arial Narrow" pitchFamily="34" charset="0"/>
              </a:rPr>
              <a:t>, яка не </a:t>
            </a:r>
            <a:r>
              <a:rPr lang="ru-RU" sz="2000" dirty="0" err="1">
                <a:latin typeface="Arial Narrow" pitchFamily="34" charset="0"/>
              </a:rPr>
              <a:t>залежала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її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волі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68" y="4787436"/>
            <a:ext cx="2768590" cy="1922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03932"/>
            <a:ext cx="2438441" cy="1950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13938"/>
            <a:ext cx="2952328" cy="21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427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400</TotalTime>
  <Words>1571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Цивільно-правові правочини </vt:lpstr>
      <vt:lpstr>Правочин</vt:lpstr>
      <vt:lpstr>Поняття правочин</vt:lpstr>
      <vt:lpstr>Види правочинів</vt:lpstr>
      <vt:lpstr>Чинний правочин</vt:lpstr>
      <vt:lpstr>Усний правочин</vt:lpstr>
      <vt:lpstr>Правочин у письмовій формі</vt:lpstr>
      <vt:lpstr>Правочин, який вчиняє юридична особа</vt:lpstr>
      <vt:lpstr>Презентация PowerPoint</vt:lpstr>
      <vt:lpstr>Правочин у письмовій формі</vt:lpstr>
      <vt:lpstr>Односторонній правочин</vt:lpstr>
      <vt:lpstr>Недійсні правочини</vt:lpstr>
      <vt:lpstr>Недійсні правочини</vt:lpstr>
      <vt:lpstr>Правочин скоєний малолітньою особою</vt:lpstr>
      <vt:lpstr>Правочин скоєний малолітньою особою</vt:lpstr>
      <vt:lpstr>Правочин, який вчинила фізична особа</vt:lpstr>
      <vt:lpstr>Правочини вчинені дієздатною особою яка не усвідомлювала своїх дій</vt:lpstr>
      <vt:lpstr>Правочини вчинені юридичними особами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vitya</dc:creator>
  <cp:lastModifiedBy>vitya</cp:lastModifiedBy>
  <cp:revision>20</cp:revision>
  <dcterms:created xsi:type="dcterms:W3CDTF">2014-03-10T13:00:36Z</dcterms:created>
  <dcterms:modified xsi:type="dcterms:W3CDTF">2014-03-18T13:49:10Z</dcterms:modified>
</cp:coreProperties>
</file>