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63" r:id="rId4"/>
    <p:sldId id="264" r:id="rId5"/>
    <p:sldId id="259" r:id="rId6"/>
    <p:sldId id="258" r:id="rId7"/>
    <p:sldId id="262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9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FDA6D-68EB-48D2-A927-8B7A5A95E6F7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07476-11C9-4B27-8FB5-A043004436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07476-11C9-4B27-8FB5-A0430044363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FB9CF-B0AF-48BD-A7C9-4FC439CEAA9A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04115-D2B5-4587-9CFC-B42DE707C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643050"/>
            <a:ext cx="9144000" cy="2286016"/>
          </a:xfrm>
          <a:scene3d>
            <a:camera prst="isometricOffAxis1Right"/>
            <a:lightRig rig="threePt" dir="t"/>
          </a:scene3d>
        </p:spPr>
        <p:txBody>
          <a:bodyPr>
            <a:noAutofit/>
          </a:bodyPr>
          <a:lstStyle/>
          <a:p>
            <a:r>
              <a:rPr lang="uk-UA" sz="13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Фонетика</a:t>
            </a:r>
            <a:endParaRPr lang="ru-RU" sz="115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197493"/>
          </a:xfrm>
        </p:spPr>
        <p:txBody>
          <a:bodyPr/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Фонетика</a:t>
            </a:r>
            <a:r>
              <a:rPr lang="uk-UA" dirty="0" smtClean="0"/>
              <a:t> – розділ мовознавства, який вивчає звуковий склад мови.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Голосних звуків шість: 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 </a:t>
            </a:r>
            <a:r>
              <a:rPr lang="uk-UA" dirty="0" smtClean="0"/>
              <a:t> , 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  </a:t>
            </a:r>
            <a:r>
              <a:rPr lang="uk-UA" dirty="0" smtClean="0"/>
              <a:t>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  </a:t>
            </a:r>
            <a:r>
              <a:rPr lang="uk-UA" dirty="0" smtClean="0"/>
              <a:t>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 </a:t>
            </a:r>
            <a:r>
              <a:rPr lang="uk-UA" dirty="0" smtClean="0"/>
              <a:t>, 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  </a:t>
            </a:r>
            <a:r>
              <a:rPr lang="uk-UA" dirty="0" smtClean="0"/>
              <a:t>, 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е</a:t>
            </a:r>
            <a:r>
              <a:rPr lang="uk-UA" dirty="0" smtClean="0"/>
              <a:t>  . </a:t>
            </a:r>
          </a:p>
          <a:p>
            <a:r>
              <a:rPr lang="uk-UA" dirty="0" smtClean="0"/>
              <a:t>Для передавання їх на письмі використовують десять літер: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</a:t>
            </a:r>
            <a:r>
              <a:rPr lang="uk-UA" dirty="0" smtClean="0"/>
              <a:t>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</a:t>
            </a:r>
            <a:r>
              <a:rPr lang="uk-UA" dirty="0" smtClean="0"/>
              <a:t>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</a:t>
            </a:r>
            <a:r>
              <a:rPr lang="uk-UA" dirty="0" smtClean="0"/>
              <a:t>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uk-UA" dirty="0" smtClean="0"/>
              <a:t>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</a:t>
            </a:r>
            <a:r>
              <a:rPr lang="uk-UA" dirty="0" smtClean="0"/>
              <a:t>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е</a:t>
            </a:r>
            <a:r>
              <a:rPr lang="uk-UA" dirty="0" smtClean="0"/>
              <a:t>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</a:t>
            </a:r>
            <a:r>
              <a:rPr lang="uk-UA" dirty="0" smtClean="0"/>
              <a:t>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ю</a:t>
            </a:r>
            <a:r>
              <a:rPr lang="uk-UA" dirty="0" smtClean="0"/>
              <a:t>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є</a:t>
            </a:r>
            <a:r>
              <a:rPr lang="uk-UA" dirty="0" smtClean="0"/>
              <a:t>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ї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2071678"/>
            <a:ext cx="42021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Голосні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звуки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929618" cy="1143008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Приголосні звуки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071678"/>
          <a:ext cx="9072594" cy="191860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41158"/>
                <a:gridCol w="1955524"/>
                <a:gridCol w="2732640"/>
                <a:gridCol w="3143272"/>
              </a:tblGrid>
              <a:tr h="571504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>
                              <a:lumMod val="10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i="1" dirty="0" smtClean="0"/>
                        <a:t>Сонорні</a:t>
                      </a:r>
                      <a:endParaRPr lang="ru-RU" i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i="1" dirty="0" smtClean="0"/>
                        <a:t>Дзвінкі</a:t>
                      </a:r>
                      <a:endParaRPr lang="ru-RU" i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i="1" dirty="0" smtClean="0"/>
                        <a:t>Глухі</a:t>
                      </a:r>
                      <a:endParaRPr lang="ru-RU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9999">
                <a:tc>
                  <a:txBody>
                    <a:bodyPr/>
                    <a:lstStyle/>
                    <a:p>
                      <a:r>
                        <a:rPr lang="uk-UA" i="1" dirty="0" smtClean="0"/>
                        <a:t>Тверді </a:t>
                      </a:r>
                      <a:endParaRPr lang="ru-RU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     м    н    л   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    д    дж</a:t>
                      </a:r>
                      <a:r>
                        <a:rPr lang="uk-UA" baseline="0" dirty="0" smtClean="0"/>
                        <a:t>   дз   ж    з    г   </a:t>
                      </a:r>
                      <a:r>
                        <a:rPr lang="uk-UA" baseline="0" dirty="0" err="1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 </a:t>
                      </a:r>
                      <a:r>
                        <a:rPr lang="uk-UA" baseline="0" dirty="0" smtClean="0"/>
                        <a:t>    т      ч    ц     ш   с     х   к    ф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48695">
                <a:tc>
                  <a:txBody>
                    <a:bodyPr/>
                    <a:lstStyle/>
                    <a:p>
                      <a:pPr lvl="0"/>
                      <a:r>
                        <a:rPr lang="uk-UA" i="1" dirty="0" smtClean="0"/>
                        <a:t>М</a:t>
                      </a:r>
                      <a:r>
                        <a:rPr lang="en-US" i="1" dirty="0" smtClean="0"/>
                        <a:t>’</a:t>
                      </a:r>
                      <a:r>
                        <a:rPr lang="uk-UA" i="1" dirty="0" smtClean="0"/>
                        <a:t>які</a:t>
                      </a:r>
                      <a:endParaRPr lang="ru-RU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              н    л   р   й</a:t>
                      </a:r>
                      <a:endParaRPr lang="ru-RU" i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д             дз         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dirty="0" smtClean="0"/>
                        <a:t>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т            ц            с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18403">
                <a:tc>
                  <a:txBody>
                    <a:bodyPr/>
                    <a:lstStyle/>
                    <a:p>
                      <a:pPr lvl="0"/>
                      <a:endParaRPr lang="ru-RU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Ми винили рій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Це усе –</a:t>
                      </a:r>
                      <a:r>
                        <a:rPr lang="uk-UA" baseline="0" dirty="0" smtClean="0"/>
                        <a:t> кафе </a:t>
                      </a:r>
                      <a:r>
                        <a:rPr lang="en-US" baseline="0" dirty="0" smtClean="0"/>
                        <a:t>“</a:t>
                      </a:r>
                      <a:r>
                        <a:rPr lang="uk-UA" baseline="0" dirty="0" smtClean="0"/>
                        <a:t>Птах і чаша</a:t>
                      </a:r>
                      <a:r>
                        <a:rPr lang="en-US" baseline="0" dirty="0" smtClean="0"/>
                        <a:t> “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7" name="Прямая соединительная линия 36"/>
          <p:cNvCxnSpPr/>
          <p:nvPr/>
        </p:nvCxnSpPr>
        <p:spPr>
          <a:xfrm rot="5400000">
            <a:off x="1107257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1464447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1821637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2107389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2393141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3036083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>
            <a:off x="3393273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>
            <a:off x="3821901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5400000">
            <a:off x="4607719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4893471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>
            <a:off x="4250529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>
            <a:off x="5179223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5400000">
            <a:off x="5822165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5400000">
            <a:off x="6179355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5400000">
            <a:off x="6893735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5400000">
            <a:off x="6536545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rot="5400000">
            <a:off x="7250925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5400000">
            <a:off x="7608115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5400000">
            <a:off x="7965305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>
            <a:off x="8322495" y="3107529"/>
            <a:ext cx="92869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786346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Приголосні звуки в певній позиції в слові можуть бути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твердими</a:t>
            </a:r>
            <a:r>
              <a:rPr lang="uk-UA" sz="4000" dirty="0" smtClean="0"/>
              <a:t>,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</a:t>
            </a:r>
            <a:r>
              <a:rPr 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’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якими </a:t>
            </a:r>
            <a:r>
              <a:rPr lang="uk-UA" sz="4000" dirty="0" smtClean="0"/>
              <a:t>та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пом</a:t>
            </a:r>
            <a:r>
              <a:rPr 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’</a:t>
            </a:r>
            <a:r>
              <a:rPr lang="uk-UA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якшеними</a:t>
            </a:r>
            <a:r>
              <a:rPr lang="uk-UA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1"/>
            <a:ext cx="9144000" cy="4429157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Приголосні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</a:t>
            </a:r>
            <a:r>
              <a:rPr lang="uk-UA" sz="4000" dirty="0" smtClean="0"/>
              <a:t>,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</a:t>
            </a:r>
            <a:r>
              <a:rPr lang="uk-UA" sz="4000" dirty="0" smtClean="0"/>
              <a:t> ,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н</a:t>
            </a:r>
            <a:r>
              <a:rPr lang="uk-UA" sz="4000" dirty="0" smtClean="0"/>
              <a:t>,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ц</a:t>
            </a:r>
            <a:r>
              <a:rPr lang="uk-UA" sz="4000" dirty="0" smtClean="0"/>
              <a:t>,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</a:t>
            </a:r>
            <a:r>
              <a:rPr lang="uk-UA" sz="4000" dirty="0" smtClean="0"/>
              <a:t>,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</a:t>
            </a:r>
            <a:r>
              <a:rPr lang="uk-UA" sz="4000" dirty="0" smtClean="0"/>
              <a:t>,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</a:t>
            </a:r>
            <a:r>
              <a:rPr lang="uk-UA" sz="4000" dirty="0" smtClean="0"/>
              <a:t>,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</a:t>
            </a:r>
            <a:r>
              <a:rPr lang="ru-RU" sz="4000" dirty="0" smtClean="0"/>
              <a:t>, </a:t>
            </a:r>
            <a:r>
              <a:rPr lang="ru-RU" sz="4000" dirty="0" err="1" smtClean="0"/>
              <a:t>якщо</a:t>
            </a:r>
            <a:r>
              <a:rPr lang="ru-RU" sz="4000" dirty="0" smtClean="0"/>
              <a:t> </a:t>
            </a:r>
            <a:r>
              <a:rPr lang="ru-RU" sz="4000" dirty="0" err="1" smtClean="0"/>
              <a:t>далі</a:t>
            </a:r>
            <a:r>
              <a:rPr lang="ru-RU" sz="4000" dirty="0" smtClean="0"/>
              <a:t> </a:t>
            </a:r>
            <a:r>
              <a:rPr lang="ru-RU" sz="4000" dirty="0" err="1" smtClean="0"/>
              <a:t>йдуть</a:t>
            </a:r>
            <a:r>
              <a:rPr lang="ru-RU" sz="4000" dirty="0" smtClean="0"/>
              <a:t>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ь</a:t>
            </a:r>
            <a:r>
              <a:rPr lang="ru-RU" sz="4000" dirty="0" smtClean="0"/>
              <a:t>,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</a:t>
            </a:r>
            <a:r>
              <a:rPr lang="ru-RU" sz="4000" dirty="0" smtClean="0"/>
              <a:t>,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є</a:t>
            </a:r>
            <a:r>
              <a:rPr lang="ru-RU" sz="4000" dirty="0" smtClean="0"/>
              <a:t>,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ю</a:t>
            </a:r>
            <a:r>
              <a:rPr lang="ru-RU" sz="4000" dirty="0" smtClean="0"/>
              <a:t>, 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</a:t>
            </a:r>
            <a:r>
              <a:rPr lang="ru-RU" sz="4000" dirty="0" smtClean="0"/>
              <a:t>, </a:t>
            </a:r>
            <a:r>
              <a:rPr lang="ru-RU" sz="4000" dirty="0" err="1" smtClean="0"/>
              <a:t>стають</a:t>
            </a:r>
            <a:r>
              <a:rPr lang="ru-RU" sz="4000" dirty="0" smtClean="0"/>
              <a:t> м</a:t>
            </a:r>
            <a:r>
              <a:rPr lang="en-US" sz="4000" dirty="0" smtClean="0"/>
              <a:t>’</a:t>
            </a:r>
            <a:r>
              <a:rPr lang="uk-UA" sz="4000" dirty="0" smtClean="0"/>
              <a:t>якими.</a:t>
            </a:r>
          </a:p>
          <a:p>
            <a:endParaRPr lang="uk-UA" sz="4000" dirty="0" smtClean="0"/>
          </a:p>
          <a:p>
            <a:r>
              <a:rPr lang="uk-UA" sz="4000" dirty="0" smtClean="0"/>
              <a:t>Наприклад: зорі </a:t>
            </a:r>
            <a:r>
              <a:rPr lang="uk-UA" sz="4000" dirty="0" err="1" smtClean="0">
                <a:solidFill>
                  <a:schemeClr val="bg1">
                    <a:lumMod val="10000"/>
                  </a:schemeClr>
                </a:solidFill>
              </a:rPr>
              <a:t>зор</a:t>
            </a:r>
            <a:r>
              <a:rPr lang="uk-UA" sz="4000" dirty="0" smtClean="0">
                <a:solidFill>
                  <a:schemeClr val="bg1">
                    <a:lumMod val="10000"/>
                  </a:schemeClr>
                </a:solidFill>
              </a:rPr>
              <a:t> і </a:t>
            </a:r>
            <a:r>
              <a:rPr lang="uk-UA" sz="4000" dirty="0" smtClean="0"/>
              <a:t>, сіль </a:t>
            </a:r>
            <a:r>
              <a:rPr lang="uk-UA" sz="4000" dirty="0" smtClean="0">
                <a:solidFill>
                  <a:schemeClr val="bg1">
                    <a:lumMod val="10000"/>
                  </a:schemeClr>
                </a:solidFill>
              </a:rPr>
              <a:t>сіл </a:t>
            </a:r>
            <a:r>
              <a:rPr lang="uk-UA" sz="4000" dirty="0" smtClean="0"/>
              <a:t>  , лялька </a:t>
            </a:r>
          </a:p>
          <a:p>
            <a:pPr>
              <a:buNone/>
            </a:pPr>
            <a:r>
              <a:rPr lang="uk-UA" sz="4000" dirty="0" smtClean="0"/>
              <a:t>   </a:t>
            </a:r>
            <a:r>
              <a:rPr lang="uk-UA" sz="4000" dirty="0" smtClean="0">
                <a:solidFill>
                  <a:schemeClr val="bg1">
                    <a:lumMod val="10000"/>
                  </a:schemeClr>
                </a:solidFill>
              </a:rPr>
              <a:t>л </a:t>
            </a:r>
            <a:r>
              <a:rPr lang="uk-UA" sz="4000" dirty="0" err="1" smtClean="0">
                <a:solidFill>
                  <a:schemeClr val="bg1">
                    <a:lumMod val="10000"/>
                  </a:schemeClr>
                </a:solidFill>
              </a:rPr>
              <a:t>ал</a:t>
            </a:r>
            <a:r>
              <a:rPr lang="uk-UA" sz="4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uk-UA" sz="4000" dirty="0" err="1" smtClean="0">
                <a:solidFill>
                  <a:schemeClr val="bg1">
                    <a:lumMod val="10000"/>
                  </a:schemeClr>
                </a:solidFill>
              </a:rPr>
              <a:t>ка</a:t>
            </a:r>
            <a:r>
              <a:rPr lang="uk-UA" sz="4000" dirty="0" smtClean="0">
                <a:solidFill>
                  <a:schemeClr val="bg1">
                    <a:lumMod val="10000"/>
                  </a:schemeClr>
                </a:solidFill>
              </a:rPr>
              <a:t>  .</a:t>
            </a:r>
            <a:endParaRPr lang="ru-RU" sz="40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54098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Правило 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ц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і-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ц</a:t>
            </a:r>
            <a:r>
              <a:rPr lang="uk-UA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</a:t>
            </a:r>
            <a:endParaRPr lang="ru-RU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6429388" cy="3643338"/>
          </a:xfrm>
        </p:spPr>
        <p:txBody>
          <a:bodyPr/>
          <a:lstStyle/>
          <a:p>
            <a:r>
              <a:rPr lang="uk-UA" dirty="0" smtClean="0"/>
              <a:t>Сувора </a:t>
            </a:r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</a:t>
            </a:r>
            <a:r>
              <a:rPr lang="uk-UA" dirty="0" err="1" smtClean="0"/>
              <a:t>и</a:t>
            </a:r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</a:t>
            </a:r>
            <a:r>
              <a:rPr lang="uk-UA" dirty="0" err="1" smtClean="0"/>
              <a:t>и</a:t>
            </a:r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ц</a:t>
            </a:r>
            <a:r>
              <a:rPr lang="uk-UA" dirty="0" err="1" smtClean="0"/>
              <a:t>я-</a:t>
            </a:r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</a:t>
            </a:r>
            <a:r>
              <a:rPr lang="uk-UA" dirty="0" err="1" smtClean="0"/>
              <a:t>и</a:t>
            </a:r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</a:t>
            </a:r>
            <a:r>
              <a:rPr lang="uk-UA" dirty="0" err="1" smtClean="0"/>
              <a:t>и</a:t>
            </a:r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</a:t>
            </a:r>
            <a:r>
              <a:rPr lang="uk-UA" dirty="0" err="1" smtClean="0"/>
              <a:t>и</a:t>
            </a:r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</a:t>
            </a:r>
            <a:r>
              <a:rPr lang="uk-UA" dirty="0" err="1" smtClean="0"/>
              <a:t>и</a:t>
            </a:r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</a:t>
            </a:r>
            <a:r>
              <a:rPr lang="uk-UA" dirty="0" err="1" smtClean="0"/>
              <a:t>и</a:t>
            </a:r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ц</a:t>
            </a:r>
            <a:r>
              <a:rPr lang="uk-UA" dirty="0" err="1" smtClean="0"/>
              <a:t>я</a:t>
            </a:r>
            <a:r>
              <a:rPr lang="uk-UA" dirty="0" smtClean="0"/>
              <a:t> завжди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стає м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якою </a:t>
            </a:r>
            <a:r>
              <a:rPr lang="uk-UA" dirty="0" smtClean="0"/>
              <a:t>у стосунках, як одержує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</a:t>
            </a:r>
            <a:r>
              <a:rPr lang="uk-UA" dirty="0" smtClean="0"/>
              <a:t>грашки на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</a:t>
            </a:r>
            <a:r>
              <a:rPr lang="uk-UA" dirty="0" smtClean="0"/>
              <a:t>менини від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є</a:t>
            </a:r>
            <a:r>
              <a:rPr lang="uk-UA" dirty="0" smtClean="0"/>
              <a:t>хидної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є</a:t>
            </a:r>
            <a:r>
              <a:rPr lang="uk-UA" dirty="0" smtClean="0"/>
              <a:t>хидни,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ю</a:t>
            </a:r>
            <a:r>
              <a:rPr lang="uk-UA" dirty="0" smtClean="0"/>
              <a:t>ного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ю</a:t>
            </a:r>
            <a:r>
              <a:rPr lang="uk-UA" dirty="0" smtClean="0"/>
              <a:t>риста,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</a:t>
            </a:r>
            <a:r>
              <a:rPr lang="uk-UA" dirty="0" smtClean="0"/>
              <a:t>сноокого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</a:t>
            </a:r>
            <a:r>
              <a:rPr lang="uk-UA" dirty="0" smtClean="0"/>
              <a:t>струба та 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якого знака</a:t>
            </a:r>
            <a:r>
              <a:rPr lang="uk-UA" dirty="0" smtClean="0"/>
              <a:t>.</a:t>
            </a:r>
          </a:p>
        </p:txBody>
      </p:sp>
      <p:pic>
        <p:nvPicPr>
          <p:cNvPr id="4" name="Рисунок 3" descr="4EF58F9D58E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1785926"/>
            <a:ext cx="2571768" cy="4018387"/>
          </a:xfrm>
          <a:prstGeom prst="rect">
            <a:avLst/>
          </a:prstGeom>
        </p:spPr>
      </p:pic>
      <p:pic>
        <p:nvPicPr>
          <p:cNvPr id="6" name="Рисунок 5" descr="b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29971" y="5214950"/>
            <a:ext cx="572143" cy="574708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9001156" cy="4786346"/>
          </a:xfrm>
        </p:spPr>
        <p:txBody>
          <a:bodyPr>
            <a:normAutofit/>
          </a:bodyPr>
          <a:lstStyle/>
          <a:p>
            <a:r>
              <a:rPr lang="uk-UA" sz="4000" dirty="0" smtClean="0"/>
              <a:t>Усі інші приголосні перед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ь</a:t>
            </a:r>
            <a:r>
              <a:rPr lang="uk-UA" sz="4000" dirty="0" smtClean="0"/>
              <a:t> ніколи не стоять, а перед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</a:t>
            </a:r>
            <a:r>
              <a:rPr lang="uk-UA" sz="4000" dirty="0" smtClean="0"/>
              <a:t>,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є</a:t>
            </a:r>
            <a:r>
              <a:rPr lang="uk-UA" sz="4000" dirty="0" smtClean="0"/>
              <a:t>,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ю</a:t>
            </a:r>
            <a:r>
              <a:rPr lang="uk-UA" sz="4000" dirty="0" smtClean="0"/>
              <a:t>, </a:t>
            </a: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</a:t>
            </a:r>
            <a:r>
              <a:rPr lang="uk-UA" sz="4000" dirty="0" smtClean="0"/>
              <a:t> стають пом</a:t>
            </a:r>
            <a:r>
              <a:rPr lang="en-US" sz="4000" dirty="0" smtClean="0"/>
              <a:t>‘</a:t>
            </a:r>
            <a:r>
              <a:rPr lang="uk-UA" sz="4000" dirty="0" smtClean="0"/>
              <a:t>якшеними </a:t>
            </a:r>
            <a:r>
              <a:rPr lang="en-US" sz="4000" dirty="0" smtClean="0"/>
              <a:t>(</a:t>
            </a:r>
            <a:r>
              <a:rPr lang="uk-UA" sz="4000" dirty="0" smtClean="0"/>
              <a:t>позначається в транскрипції знаком</a:t>
            </a:r>
            <a:r>
              <a:rPr lang="en-US" sz="4000" dirty="0" smtClean="0"/>
              <a:t>  )</a:t>
            </a:r>
            <a:endParaRPr lang="ru-RU" sz="4000" dirty="0" smtClean="0"/>
          </a:p>
          <a:p>
            <a:endParaRPr lang="uk-UA" sz="4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endParaRPr lang="uk-UA" sz="4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Український алфавіт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2428868"/>
          <a:ext cx="9144000" cy="2072640"/>
        </p:xfrm>
        <a:graphic>
          <a:graphicData uri="http://schemas.openxmlformats.org/drawingml/2006/table">
            <a:tbl>
              <a:tblPr firstRow="1" bandRow="1">
                <a:effectLst/>
                <a:tableStyleId>{69CF1AB2-1976-4502-BF36-3FF5EA218861}</a:tableStyleId>
              </a:tblPr>
              <a:tblGrid>
                <a:gridCol w="914400"/>
                <a:gridCol w="914400"/>
                <a:gridCol w="816170"/>
                <a:gridCol w="926898"/>
                <a:gridCol w="1000132"/>
                <a:gridCol w="914400"/>
                <a:gridCol w="861529"/>
                <a:gridCol w="967271"/>
                <a:gridCol w="914400"/>
                <a:gridCol w="914400"/>
              </a:tblGrid>
              <a:tr h="446488"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А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а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Б</a:t>
                      </a:r>
                      <a:r>
                        <a:rPr lang="uk-UA" sz="2800" b="1" cap="none" spc="0" baseline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</a:t>
                      </a:r>
                      <a:r>
                        <a:rPr lang="uk-UA" sz="2800" b="1" cap="none" spc="0" baseline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б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Г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г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Г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г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Д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д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Ее</a:t>
                      </a:r>
                      <a:r>
                        <a:rPr lang="uk-UA" sz="2800" b="1" cap="none" spc="0" baseline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Є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є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Жж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Зз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І і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Ї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ї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Й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й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К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к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Л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л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М м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Н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н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О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о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П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п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Р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р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С с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Т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т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У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у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Ф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ф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Х х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Ц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ц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Ч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ч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Ш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ш</a:t>
                      </a:r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Щ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щ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Ь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ь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Ю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ю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Я </a:t>
                      </a:r>
                      <a:r>
                        <a:rPr lang="uk-UA" sz="2800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я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9">
      <a:dk1>
        <a:srgbClr val="754401"/>
      </a:dk1>
      <a:lt1>
        <a:srgbClr val="FEDDB1"/>
      </a:lt1>
      <a:dk2>
        <a:srgbClr val="B06602"/>
      </a:dk2>
      <a:lt2>
        <a:srgbClr val="FEDDB1"/>
      </a:lt2>
      <a:accent1>
        <a:srgbClr val="FDCA86"/>
      </a:accent1>
      <a:accent2>
        <a:srgbClr val="FEDDB1"/>
      </a:accent2>
      <a:accent3>
        <a:srgbClr val="FEDDB1"/>
      </a:accent3>
      <a:accent4>
        <a:srgbClr val="FEDDB1"/>
      </a:accent4>
      <a:accent5>
        <a:srgbClr val="B06602"/>
      </a:accent5>
      <a:accent6>
        <a:srgbClr val="B06602"/>
      </a:accent6>
      <a:hlink>
        <a:srgbClr val="FEDDB1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310</Words>
  <Application>Microsoft Office PowerPoint</Application>
  <PresentationFormat>Экран (4:3)</PresentationFormat>
  <Paragraphs>64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Фонетика</vt:lpstr>
      <vt:lpstr>Слайд 2</vt:lpstr>
      <vt:lpstr>Приголосні звуки</vt:lpstr>
      <vt:lpstr>Слайд 4</vt:lpstr>
      <vt:lpstr>Слайд 5</vt:lpstr>
      <vt:lpstr>Правило Лисиці-Дизинитириці</vt:lpstr>
      <vt:lpstr>Слайд 7</vt:lpstr>
      <vt:lpstr>Український алфавіт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Ludmila</dc:creator>
  <cp:lastModifiedBy>Ludmila</cp:lastModifiedBy>
  <cp:revision>27</cp:revision>
  <dcterms:created xsi:type="dcterms:W3CDTF">2012-12-28T11:33:44Z</dcterms:created>
  <dcterms:modified xsi:type="dcterms:W3CDTF">2013-04-13T15:29:43Z</dcterms:modified>
</cp:coreProperties>
</file>