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204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204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204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B0ECD49-5850-4BD6-A9AF-6E9B96ABA5E3}" type="slidenum">
              <a:rPr lang="ru-RU"/>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D7853B9-3BB9-4A35-ABAE-74E2395866E1}"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C34627-961C-4487-9CE6-432EE2B62397}" type="slidenum">
              <a:rPr lang="ru-RU"/>
              <a:pPr/>
              <a:t>1</a:t>
            </a:fld>
            <a:endParaRPr lang="ru-RU"/>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D18F77-476B-4388-BE29-F15F5B7F84C4}" type="slidenum">
              <a:rPr lang="ru-RU"/>
              <a:pPr/>
              <a:t>10</a:t>
            </a:fld>
            <a:endParaRPr lang="ru-RU"/>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52EE0-F2A2-4B47-9DB2-BCED06FE25C6}" type="slidenum">
              <a:rPr lang="ru-RU"/>
              <a:pPr/>
              <a:t>2</a:t>
            </a:fld>
            <a:endParaRPr lang="ru-RU"/>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0618F5-7A80-45FE-A354-6EE66DBF077A}" type="slidenum">
              <a:rPr lang="ru-RU"/>
              <a:pPr/>
              <a:t>3</a:t>
            </a:fld>
            <a:endParaRPr lang="ru-RU"/>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CB049F-6B4B-412A-A3AA-C58790C62274}" type="slidenum">
              <a:rPr lang="ru-RU"/>
              <a:pPr/>
              <a:t>4</a:t>
            </a:fld>
            <a:endParaRPr lang="ru-RU"/>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86FF85-7607-4B93-A6C0-5599B61ABF9D}" type="slidenum">
              <a:rPr lang="ru-RU"/>
              <a:pPr/>
              <a:t>5</a:t>
            </a:fld>
            <a:endParaRPr lang="ru-RU"/>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140D4E-B94F-44BD-9C1A-73515833CACC}" type="slidenum">
              <a:rPr lang="ru-RU"/>
              <a:pPr/>
              <a:t>6</a:t>
            </a:fld>
            <a:endParaRPr lang="ru-RU"/>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BF73B7-14B0-48D6-A7C0-2C30CAC7BF8B}" type="slidenum">
              <a:rPr lang="ru-RU"/>
              <a:pPr/>
              <a:t>7</a:t>
            </a:fld>
            <a:endParaRPr lang="ru-RU"/>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E267-A3EF-42E1-B16E-D6EB86FBAA6C}" type="slidenum">
              <a:rPr lang="ru-RU"/>
              <a:pPr/>
              <a:t>8</a:t>
            </a:fld>
            <a:endParaRPr lang="ru-RU"/>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AE2940-09C3-4923-9A4C-AFA5AF3DEFE2}" type="slidenum">
              <a:rPr lang="ru-RU"/>
              <a:pPr/>
              <a:t>9</a:t>
            </a:fld>
            <a:endParaRPr lang="ru-RU"/>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9218" name="Group 2"/>
          <p:cNvGrpSpPr>
            <a:grpSpLocks/>
          </p:cNvGrpSpPr>
          <p:nvPr/>
        </p:nvGrpSpPr>
        <p:grpSpPr bwMode="auto">
          <a:xfrm>
            <a:off x="319088" y="1752600"/>
            <a:ext cx="8824912" cy="5129213"/>
            <a:chOff x="201" y="1104"/>
            <a:chExt cx="5559" cy="3231"/>
          </a:xfrm>
        </p:grpSpPr>
        <p:sp>
          <p:nvSpPr>
            <p:cNvPr id="9219"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endParaRPr lang="ru-RU"/>
            </a:p>
          </p:txBody>
        </p:sp>
        <p:sp>
          <p:nvSpPr>
            <p:cNvPr id="9220"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ru-RU"/>
            </a:p>
          </p:txBody>
        </p:sp>
        <p:sp>
          <p:nvSpPr>
            <p:cNvPr id="9221"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9222"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9223"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sp>
          <p:nvSpPr>
            <p:cNvPr id="9224"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grpSp>
      <p:sp>
        <p:nvSpPr>
          <p:cNvPr id="922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ru-RU"/>
              <a:t>Образец заголовка</a:t>
            </a:r>
          </a:p>
        </p:txBody>
      </p:sp>
      <p:sp>
        <p:nvSpPr>
          <p:cNvPr id="922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ru-RU"/>
              <a:t>Образец подзаголовка</a:t>
            </a:r>
          </a:p>
        </p:txBody>
      </p:sp>
      <p:sp>
        <p:nvSpPr>
          <p:cNvPr id="9227" name="Rectangle 11"/>
          <p:cNvSpPr>
            <a:spLocks noGrp="1" noChangeArrowheads="1"/>
          </p:cNvSpPr>
          <p:nvPr>
            <p:ph type="dt" sz="quarter" idx="2"/>
          </p:nvPr>
        </p:nvSpPr>
        <p:spPr>
          <a:xfrm>
            <a:off x="990600" y="6245225"/>
            <a:ext cx="1901825" cy="476250"/>
          </a:xfrm>
        </p:spPr>
        <p:txBody>
          <a:bodyPr/>
          <a:lstStyle>
            <a:lvl1pPr>
              <a:defRPr/>
            </a:lvl1pPr>
          </a:lstStyle>
          <a:p>
            <a:endParaRPr lang="ru-RU"/>
          </a:p>
        </p:txBody>
      </p:sp>
      <p:sp>
        <p:nvSpPr>
          <p:cNvPr id="9228" name="Rectangle 12"/>
          <p:cNvSpPr>
            <a:spLocks noGrp="1" noChangeArrowheads="1"/>
          </p:cNvSpPr>
          <p:nvPr>
            <p:ph type="ftr" sz="quarter" idx="3"/>
          </p:nvPr>
        </p:nvSpPr>
        <p:spPr>
          <a:xfrm>
            <a:off x="3468688" y="6245225"/>
            <a:ext cx="2895600" cy="476250"/>
          </a:xfrm>
        </p:spPr>
        <p:txBody>
          <a:bodyPr/>
          <a:lstStyle>
            <a:lvl1pPr>
              <a:defRPr/>
            </a:lvl1pPr>
          </a:lstStyle>
          <a:p>
            <a:endParaRPr lang="ru-RU"/>
          </a:p>
        </p:txBody>
      </p:sp>
      <p:sp>
        <p:nvSpPr>
          <p:cNvPr id="9229" name="Rectangle 13"/>
          <p:cNvSpPr>
            <a:spLocks noGrp="1" noChangeArrowheads="1"/>
          </p:cNvSpPr>
          <p:nvPr>
            <p:ph type="sldNum" sz="quarter" idx="4"/>
          </p:nvPr>
        </p:nvSpPr>
        <p:spPr/>
        <p:txBody>
          <a:bodyPr/>
          <a:lstStyle>
            <a:lvl1pPr>
              <a:defRPr/>
            </a:lvl1pPr>
          </a:lstStyle>
          <a:p>
            <a:fld id="{CFF824A7-4441-44DD-BCAA-B13987CE7CEA}" type="slidenum">
              <a:rPr lang="ru-RU"/>
              <a:pPr/>
              <a:t>‹#›</a:t>
            </a:fld>
            <a:endParaRPr lang="ru-RU"/>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fade">
                                      <p:cBhvr>
                                        <p:cTn id="7" dur="1000"/>
                                        <p:tgtEl>
                                          <p:spTgt spid="9225"/>
                                        </p:tgtEl>
                                      </p:cBhvr>
                                    </p:animEffect>
                                    <p:anim calcmode="lin" valueType="num">
                                      <p:cBhvr>
                                        <p:cTn id="8" dur="1000" fill="hold"/>
                                        <p:tgtEl>
                                          <p:spTgt spid="9225"/>
                                        </p:tgtEl>
                                        <p:attrNameLst>
                                          <p:attrName>ppt_x</p:attrName>
                                        </p:attrNameLst>
                                      </p:cBhvr>
                                      <p:tavLst>
                                        <p:tav tm="0">
                                          <p:val>
                                            <p:strVal val="#ppt_x"/>
                                          </p:val>
                                        </p:tav>
                                        <p:tav tm="100000">
                                          <p:val>
                                            <p:strVal val="#ppt_x"/>
                                          </p:val>
                                        </p:tav>
                                      </p:tavLst>
                                    </p:anim>
                                    <p:anim calcmode="lin" valueType="num">
                                      <p:cBhvr>
                                        <p:cTn id="9" dur="898" decel="100000" fill="hold"/>
                                        <p:tgtEl>
                                          <p:spTgt spid="9225"/>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22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226">
                                            <p:txEl>
                                              <p:pRg st="0" end="0"/>
                                            </p:txEl>
                                          </p:spTgt>
                                        </p:tgtEl>
                                        <p:attrNameLst>
                                          <p:attrName>style.visibility</p:attrName>
                                        </p:attrNameLst>
                                      </p:cBhvr>
                                      <p:to>
                                        <p:strVal val="visible"/>
                                      </p:to>
                                    </p:set>
                                    <p:animEffect transition="in" filter="fade">
                                      <p:cBhvr>
                                        <p:cTn id="15" dur="1000"/>
                                        <p:tgtEl>
                                          <p:spTgt spid="9226">
                                            <p:txEl>
                                              <p:pRg st="0" end="0"/>
                                            </p:txEl>
                                          </p:spTgt>
                                        </p:tgtEl>
                                      </p:cBhvr>
                                    </p:animEffect>
                                    <p:anim calcmode="lin" valueType="num">
                                      <p:cBhvr>
                                        <p:cTn id="16" dur="1000" fill="hold"/>
                                        <p:tgtEl>
                                          <p:spTgt spid="9226">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22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22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6" grpId="0" build="p">
        <p:tmplLst>
          <p:tmpl lvl="1">
            <p:tnLst>
              <p:par>
                <p:cTn presetID="37" presetClass="entr" presetSubtype="0" fill="hold" nodeType="clickEffect">
                  <p:stCondLst>
                    <p:cond delay="0"/>
                  </p:stCondLst>
                  <p:childTnLst>
                    <p:set>
                      <p:cBhvr>
                        <p:cTn dur="1" fill="hold">
                          <p:stCondLst>
                            <p:cond delay="0"/>
                          </p:stCondLst>
                        </p:cTn>
                        <p:tgtEl>
                          <p:spTgt spid="9226"/>
                        </p:tgtEl>
                        <p:attrNameLst>
                          <p:attrName>style.visibility</p:attrName>
                        </p:attrNameLst>
                      </p:cBhvr>
                      <p:to>
                        <p:strVal val="visible"/>
                      </p:to>
                    </p:set>
                    <p:animEffect transition="in" filter="fade">
                      <p:cBhvr>
                        <p:cTn dur="1000"/>
                        <p:tgtEl>
                          <p:spTgt spid="9226"/>
                        </p:tgtEl>
                      </p:cBhvr>
                    </p:animEffect>
                    <p:anim calcmode="lin" valueType="num">
                      <p:cBhvr>
                        <p:cTn dur="1000" fill="hold"/>
                        <p:tgtEl>
                          <p:spTgt spid="9226"/>
                        </p:tgtEl>
                        <p:attrNameLst>
                          <p:attrName>ppt_x</p:attrName>
                        </p:attrNameLst>
                      </p:cBhvr>
                      <p:tavLst>
                        <p:tav tm="0">
                          <p:val>
                            <p:strVal val="#ppt_x"/>
                          </p:val>
                        </p:tav>
                        <p:tav tm="100000">
                          <p:val>
                            <p:strVal val="#ppt_x"/>
                          </p:val>
                        </p:tav>
                      </p:tavLst>
                    </p:anim>
                    <p:anim calcmode="lin" valueType="num">
                      <p:cBhvr>
                        <p:cTn dur="898" decel="100000" fill="hold"/>
                        <p:tgtEl>
                          <p:spTgt spid="922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226"/>
                        </p:tgtEl>
                        <p:attrNameLst>
                          <p:attrName>ppt_y</p:attrName>
                        </p:attrNameLst>
                      </p:cBhvr>
                      <p:tavLst>
                        <p:tav tm="0">
                          <p:val>
                            <p:strVal val="#ppt_y-.03"/>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D3DECA4-5973-418E-A5C8-586C4900D8A0}" type="slidenum">
              <a:rPr lang="ru-RU"/>
              <a:pPr/>
              <a:t>‹#›</a:t>
            </a:fld>
            <a:endParaRPr lang="ru-RU"/>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8463" y="244475"/>
            <a:ext cx="2097087"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44475"/>
            <a:ext cx="6138863"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96213D8-A1CF-4A6D-88A7-123B0F50A268}" type="slidenum">
              <a:rPr lang="ru-RU"/>
              <a:pPr/>
              <a:t>‹#›</a:t>
            </a:fld>
            <a:endParaRPr lang="ru-RU"/>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D80232E-ABD7-4292-8CE2-2B25E08909DE}" type="slidenum">
              <a:rPr lang="ru-RU"/>
              <a:pPr/>
              <a:t>‹#›</a:t>
            </a:fld>
            <a:endParaRPr lang="ru-RU"/>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554BCB9-88A8-4C25-AB44-8E65077FD843}" type="slidenum">
              <a:rPr lang="ru-RU"/>
              <a:pPr/>
              <a:t>‹#›</a:t>
            </a:fld>
            <a:endParaRPr lang="ru-RU"/>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3012885-67EA-45DA-B850-0AE73EA0FEE5}" type="slidenum">
              <a:rPr lang="ru-RU"/>
              <a:pPr/>
              <a:t>‹#›</a:t>
            </a:fld>
            <a:endParaRPr lang="ru-RU"/>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2D78507C-A42D-431B-8E34-C6FE82508482}" type="slidenum">
              <a:rPr lang="ru-RU"/>
              <a:pPr/>
              <a:t>‹#›</a:t>
            </a:fld>
            <a:endParaRPr lang="ru-RU"/>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A569B11-31E5-4602-9353-DD5363DBC2EC}" type="slidenum">
              <a:rPr lang="ru-RU"/>
              <a:pPr/>
              <a:t>‹#›</a:t>
            </a:fld>
            <a:endParaRPr lang="ru-RU"/>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4A67897-2179-42A9-8417-DB61FAF29743}" type="slidenum">
              <a:rPr lang="ru-RU"/>
              <a:pPr/>
              <a:t>‹#›</a:t>
            </a:fld>
            <a:endParaRPr lang="ru-RU"/>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644C615-B41F-402B-8B10-1849D18C2ED2}" type="slidenum">
              <a:rPr lang="ru-RU"/>
              <a:pPr/>
              <a:t>‹#›</a:t>
            </a:fld>
            <a:endParaRPr lang="ru-RU"/>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16C7ED5-8A87-418F-9A75-6AFF3E6D6B4B}" type="slidenum">
              <a:rPr lang="ru-RU"/>
              <a:pPr/>
              <a:t>‹#›</a:t>
            </a:fld>
            <a:endParaRPr lang="ru-RU"/>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319088" y="1828800"/>
            <a:ext cx="8824912" cy="5029200"/>
            <a:chOff x="201" y="1152"/>
            <a:chExt cx="5559" cy="3168"/>
          </a:xfrm>
        </p:grpSpPr>
        <p:sp>
          <p:nvSpPr>
            <p:cNvPr id="819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ru-RU"/>
            </a:p>
          </p:txBody>
        </p:sp>
        <p:sp>
          <p:nvSpPr>
            <p:cNvPr id="819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endParaRPr lang="ru-RU"/>
            </a:p>
          </p:txBody>
        </p:sp>
        <p:sp>
          <p:nvSpPr>
            <p:cNvPr id="819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endParaRPr lang="ru-RU"/>
            </a:p>
          </p:txBody>
        </p:sp>
        <p:sp>
          <p:nvSpPr>
            <p:cNvPr id="819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819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ru-RU"/>
            </a:p>
          </p:txBody>
        </p:sp>
        <p:sp>
          <p:nvSpPr>
            <p:cNvPr id="820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sp>
          <p:nvSpPr>
            <p:cNvPr id="820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820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endParaRPr lang="ru-RU"/>
            </a:p>
          </p:txBody>
        </p:sp>
      </p:grpSp>
      <p:sp>
        <p:nvSpPr>
          <p:cNvPr id="820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endParaRPr lang="ru-RU"/>
          </a:p>
        </p:txBody>
      </p:sp>
      <p:sp>
        <p:nvSpPr>
          <p:cNvPr id="820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ru-RU"/>
          </a:p>
        </p:txBody>
      </p:sp>
      <p:sp>
        <p:nvSpPr>
          <p:cNvPr id="820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A34CBDEA-5BBD-4EA2-BA6D-16F724FBA538}" type="slidenum">
              <a:rPr lang="ru-RU"/>
              <a:pPr/>
              <a:t>‹#›</a:t>
            </a:fld>
            <a:endParaRPr lang="ru-RU"/>
          </a:p>
        </p:txBody>
      </p:sp>
      <p:sp>
        <p:nvSpPr>
          <p:cNvPr id="820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820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8206"/>
                                        </p:tgtEl>
                                        <p:attrNameLst>
                                          <p:attrName>style.visibility</p:attrName>
                                        </p:attrNameLst>
                                      </p:cBhvr>
                                      <p:to>
                                        <p:strVal val="visible"/>
                                      </p:to>
                                    </p:set>
                                    <p:animEffect transition="in" filter="fade">
                                      <p:cBhvr>
                                        <p:cTn id="7" dur="1000"/>
                                        <p:tgtEl>
                                          <p:spTgt spid="8206"/>
                                        </p:tgtEl>
                                      </p:cBhvr>
                                    </p:animEffect>
                                    <p:anim calcmode="lin" valueType="num">
                                      <p:cBhvr>
                                        <p:cTn id="8" dur="1000" fill="hold"/>
                                        <p:tgtEl>
                                          <p:spTgt spid="8206"/>
                                        </p:tgtEl>
                                        <p:attrNameLst>
                                          <p:attrName>ppt_x</p:attrName>
                                        </p:attrNameLst>
                                      </p:cBhvr>
                                      <p:tavLst>
                                        <p:tav tm="0">
                                          <p:val>
                                            <p:strVal val="#ppt_x"/>
                                          </p:val>
                                        </p:tav>
                                        <p:tav tm="100000">
                                          <p:val>
                                            <p:strVal val="#ppt_x"/>
                                          </p:val>
                                        </p:tav>
                                      </p:tavLst>
                                    </p:anim>
                                    <p:anim calcmode="lin" valueType="num">
                                      <p:cBhvr>
                                        <p:cTn id="9" dur="898" decel="100000" fill="hold"/>
                                        <p:tgtEl>
                                          <p:spTgt spid="820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820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8207">
                                            <p:txEl>
                                              <p:pRg st="0" end="0"/>
                                            </p:txEl>
                                          </p:spTgt>
                                        </p:tgtEl>
                                        <p:attrNameLst>
                                          <p:attrName>style.visibility</p:attrName>
                                        </p:attrNameLst>
                                      </p:cBhvr>
                                      <p:to>
                                        <p:strVal val="visible"/>
                                      </p:to>
                                    </p:set>
                                    <p:animEffect transition="in" filter="fade">
                                      <p:cBhvr>
                                        <p:cTn id="15" dur="1000"/>
                                        <p:tgtEl>
                                          <p:spTgt spid="8207">
                                            <p:txEl>
                                              <p:pRg st="0" end="0"/>
                                            </p:txEl>
                                          </p:spTgt>
                                        </p:tgtEl>
                                      </p:cBhvr>
                                    </p:animEffect>
                                    <p:anim calcmode="lin" valueType="num">
                                      <p:cBhvr>
                                        <p:cTn id="16" dur="1000" fill="hold"/>
                                        <p:tgtEl>
                                          <p:spTgt spid="820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820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8207">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8207">
                                            <p:txEl>
                                              <p:pRg st="1" end="1"/>
                                            </p:txEl>
                                          </p:spTgt>
                                        </p:tgtEl>
                                        <p:attrNameLst>
                                          <p:attrName>style.visibility</p:attrName>
                                        </p:attrNameLst>
                                      </p:cBhvr>
                                      <p:to>
                                        <p:strVal val="visible"/>
                                      </p:to>
                                    </p:set>
                                    <p:animEffect transition="in" filter="fade">
                                      <p:cBhvr>
                                        <p:cTn id="21" dur="1000"/>
                                        <p:tgtEl>
                                          <p:spTgt spid="8207">
                                            <p:txEl>
                                              <p:pRg st="1" end="1"/>
                                            </p:txEl>
                                          </p:spTgt>
                                        </p:tgtEl>
                                      </p:cBhvr>
                                    </p:animEffect>
                                    <p:anim calcmode="lin" valueType="num">
                                      <p:cBhvr>
                                        <p:cTn id="22" dur="1000" fill="hold"/>
                                        <p:tgtEl>
                                          <p:spTgt spid="8207">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8207">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8207">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8207">
                                            <p:txEl>
                                              <p:pRg st="2" end="2"/>
                                            </p:txEl>
                                          </p:spTgt>
                                        </p:tgtEl>
                                        <p:attrNameLst>
                                          <p:attrName>style.visibility</p:attrName>
                                        </p:attrNameLst>
                                      </p:cBhvr>
                                      <p:to>
                                        <p:strVal val="visible"/>
                                      </p:to>
                                    </p:set>
                                    <p:animEffect transition="in" filter="fade">
                                      <p:cBhvr>
                                        <p:cTn id="27" dur="1000"/>
                                        <p:tgtEl>
                                          <p:spTgt spid="8207">
                                            <p:txEl>
                                              <p:pRg st="2" end="2"/>
                                            </p:txEl>
                                          </p:spTgt>
                                        </p:tgtEl>
                                      </p:cBhvr>
                                    </p:animEffect>
                                    <p:anim calcmode="lin" valueType="num">
                                      <p:cBhvr>
                                        <p:cTn id="28" dur="1000" fill="hold"/>
                                        <p:tgtEl>
                                          <p:spTgt spid="820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820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8207">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8207">
                                            <p:txEl>
                                              <p:pRg st="3" end="3"/>
                                            </p:txEl>
                                          </p:spTgt>
                                        </p:tgtEl>
                                        <p:attrNameLst>
                                          <p:attrName>style.visibility</p:attrName>
                                        </p:attrNameLst>
                                      </p:cBhvr>
                                      <p:to>
                                        <p:strVal val="visible"/>
                                      </p:to>
                                    </p:set>
                                    <p:animEffect transition="in" filter="fade">
                                      <p:cBhvr>
                                        <p:cTn id="33" dur="1000"/>
                                        <p:tgtEl>
                                          <p:spTgt spid="8207">
                                            <p:txEl>
                                              <p:pRg st="3" end="3"/>
                                            </p:txEl>
                                          </p:spTgt>
                                        </p:tgtEl>
                                      </p:cBhvr>
                                    </p:animEffect>
                                    <p:anim calcmode="lin" valueType="num">
                                      <p:cBhvr>
                                        <p:cTn id="34" dur="1000" fill="hold"/>
                                        <p:tgtEl>
                                          <p:spTgt spid="8207">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8207">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8207">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8207">
                                            <p:txEl>
                                              <p:pRg st="4" end="4"/>
                                            </p:txEl>
                                          </p:spTgt>
                                        </p:tgtEl>
                                        <p:attrNameLst>
                                          <p:attrName>style.visibility</p:attrName>
                                        </p:attrNameLst>
                                      </p:cBhvr>
                                      <p:to>
                                        <p:strVal val="visible"/>
                                      </p:to>
                                    </p:set>
                                    <p:animEffect transition="in" filter="fade">
                                      <p:cBhvr>
                                        <p:cTn id="39" dur="1000"/>
                                        <p:tgtEl>
                                          <p:spTgt spid="8207">
                                            <p:txEl>
                                              <p:pRg st="4" end="4"/>
                                            </p:txEl>
                                          </p:spTgt>
                                        </p:tgtEl>
                                      </p:cBhvr>
                                    </p:animEffect>
                                    <p:anim calcmode="lin" valueType="num">
                                      <p:cBhvr>
                                        <p:cTn id="40" dur="1000" fill="hold"/>
                                        <p:tgtEl>
                                          <p:spTgt spid="8207">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8207">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8207">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6" grpId="0"/>
      <p:bldP spid="8207" grpId="0" build="p">
        <p:tmplLst>
          <p:tmpl lvl="1">
            <p:tnLst>
              <p:par>
                <p:cTn presetID="37" presetClass="entr" presetSubtype="0" fill="hold" nodeType="clickEffect">
                  <p:stCondLst>
                    <p:cond delay="0"/>
                  </p:stCondLst>
                  <p:childTnLst>
                    <p:set>
                      <p:cBhvr>
                        <p:cTn dur="1" fill="hold">
                          <p:stCondLst>
                            <p:cond delay="0"/>
                          </p:stCondLst>
                        </p:cTn>
                        <p:tgtEl>
                          <p:spTgt spid="8207"/>
                        </p:tgtEl>
                        <p:attrNameLst>
                          <p:attrName>style.visibility</p:attrName>
                        </p:attrNameLst>
                      </p:cBhvr>
                      <p:to>
                        <p:strVal val="visible"/>
                      </p:to>
                    </p:set>
                    <p:animEffect transition="in" filter="fade">
                      <p:cBhvr>
                        <p:cTn dur="1000"/>
                        <p:tgtEl>
                          <p:spTgt spid="8207"/>
                        </p:tgtEl>
                      </p:cBhvr>
                    </p:animEffect>
                    <p:anim calcmode="lin" valueType="num">
                      <p:cBhvr>
                        <p:cTn dur="1000" fill="hold"/>
                        <p:tgtEl>
                          <p:spTgt spid="8207"/>
                        </p:tgtEl>
                        <p:attrNameLst>
                          <p:attrName>ppt_x</p:attrName>
                        </p:attrNameLst>
                      </p:cBhvr>
                      <p:tavLst>
                        <p:tav tm="0">
                          <p:val>
                            <p:strVal val="#ppt_x"/>
                          </p:val>
                        </p:tav>
                        <p:tav tm="100000">
                          <p:val>
                            <p:strVal val="#ppt_x"/>
                          </p:val>
                        </p:tav>
                      </p:tavLst>
                    </p:anim>
                    <p:anim calcmode="lin" valueType="num">
                      <p:cBhvr>
                        <p:cTn dur="898" decel="100000" fill="hold"/>
                        <p:tgtEl>
                          <p:spTgt spid="820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8207"/>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8207"/>
                        </p:tgtEl>
                        <p:attrNameLst>
                          <p:attrName>style.visibility</p:attrName>
                        </p:attrNameLst>
                      </p:cBhvr>
                      <p:to>
                        <p:strVal val="visible"/>
                      </p:to>
                    </p:set>
                    <p:animEffect transition="in" filter="fade">
                      <p:cBhvr>
                        <p:cTn dur="1000"/>
                        <p:tgtEl>
                          <p:spTgt spid="8207"/>
                        </p:tgtEl>
                      </p:cBhvr>
                    </p:animEffect>
                    <p:anim calcmode="lin" valueType="num">
                      <p:cBhvr>
                        <p:cTn dur="1000" fill="hold"/>
                        <p:tgtEl>
                          <p:spTgt spid="8207"/>
                        </p:tgtEl>
                        <p:attrNameLst>
                          <p:attrName>ppt_x</p:attrName>
                        </p:attrNameLst>
                      </p:cBhvr>
                      <p:tavLst>
                        <p:tav tm="0">
                          <p:val>
                            <p:strVal val="#ppt_x"/>
                          </p:val>
                        </p:tav>
                        <p:tav tm="100000">
                          <p:val>
                            <p:strVal val="#ppt_x"/>
                          </p:val>
                        </p:tav>
                      </p:tavLst>
                    </p:anim>
                    <p:anim calcmode="lin" valueType="num">
                      <p:cBhvr>
                        <p:cTn dur="898" decel="100000" fill="hold"/>
                        <p:tgtEl>
                          <p:spTgt spid="820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8207"/>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8207"/>
                        </p:tgtEl>
                        <p:attrNameLst>
                          <p:attrName>style.visibility</p:attrName>
                        </p:attrNameLst>
                      </p:cBhvr>
                      <p:to>
                        <p:strVal val="visible"/>
                      </p:to>
                    </p:set>
                    <p:animEffect transition="in" filter="fade">
                      <p:cBhvr>
                        <p:cTn dur="1000"/>
                        <p:tgtEl>
                          <p:spTgt spid="8207"/>
                        </p:tgtEl>
                      </p:cBhvr>
                    </p:animEffect>
                    <p:anim calcmode="lin" valueType="num">
                      <p:cBhvr>
                        <p:cTn dur="1000" fill="hold"/>
                        <p:tgtEl>
                          <p:spTgt spid="8207"/>
                        </p:tgtEl>
                        <p:attrNameLst>
                          <p:attrName>ppt_x</p:attrName>
                        </p:attrNameLst>
                      </p:cBhvr>
                      <p:tavLst>
                        <p:tav tm="0">
                          <p:val>
                            <p:strVal val="#ppt_x"/>
                          </p:val>
                        </p:tav>
                        <p:tav tm="100000">
                          <p:val>
                            <p:strVal val="#ppt_x"/>
                          </p:val>
                        </p:tav>
                      </p:tavLst>
                    </p:anim>
                    <p:anim calcmode="lin" valueType="num">
                      <p:cBhvr>
                        <p:cTn dur="898" decel="100000" fill="hold"/>
                        <p:tgtEl>
                          <p:spTgt spid="820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8207"/>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8207"/>
                        </p:tgtEl>
                        <p:attrNameLst>
                          <p:attrName>style.visibility</p:attrName>
                        </p:attrNameLst>
                      </p:cBhvr>
                      <p:to>
                        <p:strVal val="visible"/>
                      </p:to>
                    </p:set>
                    <p:animEffect transition="in" filter="fade">
                      <p:cBhvr>
                        <p:cTn dur="1000"/>
                        <p:tgtEl>
                          <p:spTgt spid="8207"/>
                        </p:tgtEl>
                      </p:cBhvr>
                    </p:animEffect>
                    <p:anim calcmode="lin" valueType="num">
                      <p:cBhvr>
                        <p:cTn dur="1000" fill="hold"/>
                        <p:tgtEl>
                          <p:spTgt spid="8207"/>
                        </p:tgtEl>
                        <p:attrNameLst>
                          <p:attrName>ppt_x</p:attrName>
                        </p:attrNameLst>
                      </p:cBhvr>
                      <p:tavLst>
                        <p:tav tm="0">
                          <p:val>
                            <p:strVal val="#ppt_x"/>
                          </p:val>
                        </p:tav>
                        <p:tav tm="100000">
                          <p:val>
                            <p:strVal val="#ppt_x"/>
                          </p:val>
                        </p:tav>
                      </p:tavLst>
                    </p:anim>
                    <p:anim calcmode="lin" valueType="num">
                      <p:cBhvr>
                        <p:cTn dur="898" decel="100000" fill="hold"/>
                        <p:tgtEl>
                          <p:spTgt spid="820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8207"/>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8207"/>
                        </p:tgtEl>
                        <p:attrNameLst>
                          <p:attrName>style.visibility</p:attrName>
                        </p:attrNameLst>
                      </p:cBhvr>
                      <p:to>
                        <p:strVal val="visible"/>
                      </p:to>
                    </p:set>
                    <p:animEffect transition="in" filter="fade">
                      <p:cBhvr>
                        <p:cTn dur="1000"/>
                        <p:tgtEl>
                          <p:spTgt spid="8207"/>
                        </p:tgtEl>
                      </p:cBhvr>
                    </p:animEffect>
                    <p:anim calcmode="lin" valueType="num">
                      <p:cBhvr>
                        <p:cTn dur="1000" fill="hold"/>
                        <p:tgtEl>
                          <p:spTgt spid="8207"/>
                        </p:tgtEl>
                        <p:attrNameLst>
                          <p:attrName>ppt_x</p:attrName>
                        </p:attrNameLst>
                      </p:cBhvr>
                      <p:tavLst>
                        <p:tav tm="0">
                          <p:val>
                            <p:strVal val="#ppt_x"/>
                          </p:val>
                        </p:tav>
                        <p:tav tm="100000">
                          <p:val>
                            <p:strVal val="#ppt_x"/>
                          </p:val>
                        </p:tav>
                      </p:tavLst>
                    </p:anim>
                    <p:anim calcmode="lin" valueType="num">
                      <p:cBhvr>
                        <p:cTn dur="898" decel="100000" fill="hold"/>
                        <p:tgtEl>
                          <p:spTgt spid="820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8207"/>
                        </p:tgtEl>
                        <p:attrNameLst>
                          <p:attrName>ppt_y</p:attrName>
                        </p:attrNameLst>
                      </p:cBhvr>
                      <p:tavLst>
                        <p:tav tm="0">
                          <p:val>
                            <p:strVal val="#ppt_y-.03"/>
                          </p:val>
                        </p:tav>
                        <p:tav tm="100000">
                          <p:val>
                            <p:strVal val="#ppt_y"/>
                          </p:val>
                        </p:tav>
                      </p:tavLst>
                    </p:anim>
                  </p:childTnLst>
                </p:cTn>
              </p:par>
            </p:tnLst>
          </p:tmpl>
        </p:tmplLst>
      </p:bldP>
    </p:bldLst>
  </p:timing>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828800"/>
            <a:ext cx="7772400" cy="1736725"/>
          </a:xfrm>
        </p:spPr>
        <p:txBody>
          <a:bodyPr/>
          <a:lstStyle/>
          <a:p>
            <a:pPr algn="ctr"/>
            <a:r>
              <a:rPr lang="ru-RU" i="1"/>
              <a:t>Ксено</a:t>
            </a:r>
            <a:r>
              <a:rPr lang="uk-UA" i="1"/>
              <a:t>фобія</a:t>
            </a:r>
            <a:r>
              <a:rPr lang="uk-UA"/>
              <a:t> </a:t>
            </a:r>
            <a:endParaRPr lang="ru-RU"/>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Rot="1" noChangeArrowheads="1"/>
          </p:cNvSpPr>
          <p:nvPr>
            <p:ph type="body" idx="1"/>
          </p:nvPr>
        </p:nvSpPr>
        <p:spPr/>
        <p:txBody>
          <a:bodyPr/>
          <a:lstStyle/>
          <a:p>
            <a:pPr>
              <a:buFont typeface="Wingdings" pitchFamily="2" charset="2"/>
              <a:buNone/>
            </a:pPr>
            <a:r>
              <a:rPr lang="uk-UA"/>
              <a:t>              </a:t>
            </a:r>
          </a:p>
          <a:p>
            <a:pPr>
              <a:buFont typeface="Wingdings" pitchFamily="2" charset="2"/>
              <a:buNone/>
            </a:pPr>
            <a:endParaRPr lang="uk-UA"/>
          </a:p>
          <a:p>
            <a:pPr>
              <a:buFont typeface="Wingdings" pitchFamily="2" charset="2"/>
              <a:buNone/>
            </a:pPr>
            <a:endParaRPr lang="uk-UA"/>
          </a:p>
          <a:p>
            <a:pPr>
              <a:buFont typeface="Wingdings" pitchFamily="2" charset="2"/>
              <a:buNone/>
            </a:pPr>
            <a:r>
              <a:rPr lang="uk-UA"/>
              <a:t>                    </a:t>
            </a:r>
            <a:r>
              <a:rPr lang="uk-UA" b="1" i="1"/>
              <a:t>Дякую за увагу!</a:t>
            </a:r>
            <a:endParaRPr lang="ru-RU" b="1" i="1"/>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Rot="1" noChangeArrowheads="1"/>
          </p:cNvSpPr>
          <p:nvPr>
            <p:ph type="body" idx="1"/>
          </p:nvPr>
        </p:nvSpPr>
        <p:spPr>
          <a:xfrm>
            <a:off x="0" y="76200"/>
            <a:ext cx="9144000" cy="2819400"/>
          </a:xfrm>
        </p:spPr>
        <p:txBody>
          <a:bodyPr/>
          <a:lstStyle/>
          <a:p>
            <a:r>
              <a:rPr lang="ru-RU" sz="2800" b="1" i="1"/>
              <a:t>Ксенофо́бія</a:t>
            </a:r>
            <a:r>
              <a:rPr lang="ru-RU" sz="2800" i="1"/>
              <a:t> (від грец. </a:t>
            </a:r>
            <a:r>
              <a:rPr lang="el-GR" sz="2800" i="1"/>
              <a:t>ξένος</a:t>
            </a:r>
            <a:r>
              <a:rPr lang="ru-RU" sz="2800" i="1"/>
              <a:t> (ксенос), що означає «чужинець», «незнайомець», та φόβος (фобос), що означає «страх») — поняття, що позначає нав'язливий страх стосовно чужинців чи просто чогось незнайомого, чужоземного або страх перед чужоземцями та ненависть до них.</a:t>
            </a:r>
            <a:r>
              <a:rPr lang="ru-RU" sz="2800"/>
              <a:t> </a:t>
            </a:r>
          </a:p>
        </p:txBody>
      </p:sp>
      <p:pic>
        <p:nvPicPr>
          <p:cNvPr id="10244" name="Picture 4" descr="xeno"/>
          <p:cNvPicPr>
            <a:picLocks noChangeAspect="1" noChangeArrowheads="1"/>
          </p:cNvPicPr>
          <p:nvPr/>
        </p:nvPicPr>
        <p:blipFill>
          <a:blip r:embed="rId3" cstate="print"/>
          <a:srcRect/>
          <a:stretch>
            <a:fillRect/>
          </a:stretch>
        </p:blipFill>
        <p:spPr bwMode="auto">
          <a:xfrm>
            <a:off x="2667000" y="3276600"/>
            <a:ext cx="3771900" cy="3286125"/>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0" y="0"/>
            <a:ext cx="8842375" cy="1676400"/>
          </a:xfrm>
        </p:spPr>
        <p:txBody>
          <a:bodyPr/>
          <a:lstStyle/>
          <a:p>
            <a:r>
              <a:rPr lang="ru-RU" sz="4000" i="1"/>
              <a:t>Визначення</a:t>
            </a:r>
            <a:r>
              <a:rPr lang="ru-RU" sz="4000" b="0"/>
              <a:t/>
            </a:r>
            <a:br>
              <a:rPr lang="ru-RU" sz="4000" b="0"/>
            </a:br>
            <a:r>
              <a:rPr lang="ru-RU" sz="4000" b="0" i="1"/>
              <a:t>Загальні, енциклопедійні</a:t>
            </a:r>
            <a:r>
              <a:rPr lang="ru-RU" sz="4000"/>
              <a:t/>
            </a:r>
            <a:br>
              <a:rPr lang="ru-RU" sz="4000"/>
            </a:br>
            <a:endParaRPr lang="ru-RU" sz="4000"/>
          </a:p>
        </p:txBody>
      </p:sp>
      <p:sp>
        <p:nvSpPr>
          <p:cNvPr id="11267" name="Rectangle 3"/>
          <p:cNvSpPr>
            <a:spLocks noGrp="1" noRot="1" noChangeArrowheads="1"/>
          </p:cNvSpPr>
          <p:nvPr>
            <p:ph type="body" idx="1"/>
          </p:nvPr>
        </p:nvSpPr>
        <p:spPr>
          <a:xfrm>
            <a:off x="0" y="1295400"/>
            <a:ext cx="5257800" cy="5562600"/>
          </a:xfrm>
        </p:spPr>
        <p:txBody>
          <a:bodyPr/>
          <a:lstStyle/>
          <a:p>
            <a:pPr>
              <a:lnSpc>
                <a:spcPct val="80000"/>
              </a:lnSpc>
            </a:pPr>
            <a:r>
              <a:rPr lang="ru-RU" sz="1800"/>
              <a:t>Поняття вперше набуло поширення в англійській літературі на початку 20 ст. Перше загальне визначення зустрічається у словнику Вебстера (перше видання в 1841 р. в США). </a:t>
            </a:r>
          </a:p>
          <a:p>
            <a:pPr>
              <a:lnSpc>
                <a:spcPct val="80000"/>
              </a:lnSpc>
            </a:pPr>
            <a:r>
              <a:rPr lang="ru-RU" sz="1800"/>
              <a:t>Ксенофобія є страх і презирство до того, що є іноземним або невідомим, особливо до незнайомих або іноземців.Цей термін зазвичай використовується, щоб описати страх або неприязнь до іноземців або взагалі до тих людей, які відрізняються від вас. Як і всі фобії, при ксенофобії людина усвідомлює страх, і, отже, повинна вірити на певному рівні, що предмет її страху є насправді іноземцем. Це відрізняє ксенофобію від расизму. У різних контекстах термін «ксенофобія» і «расизм» за змістом дуже схожі, використовуються як синоніми. Хоча вони можуть мати абсолютно різні значення. Ксенофобія може бути заснована на різних аспектах.Расизм грунтується виключно на ознаці раси та походженні.</a:t>
            </a:r>
          </a:p>
          <a:p>
            <a:pPr>
              <a:lnSpc>
                <a:spcPct val="80000"/>
              </a:lnSpc>
              <a:buFont typeface="Wingdings" pitchFamily="2" charset="2"/>
              <a:buNone/>
            </a:pPr>
            <a:r>
              <a:rPr lang="ru-RU" sz="1800"/>
              <a:t> </a:t>
            </a:r>
          </a:p>
          <a:p>
            <a:pPr>
              <a:lnSpc>
                <a:spcPct val="80000"/>
              </a:lnSpc>
            </a:pPr>
            <a:endParaRPr lang="ru-RU" sz="1800"/>
          </a:p>
        </p:txBody>
      </p:sp>
      <p:pic>
        <p:nvPicPr>
          <p:cNvPr id="11268" name="Picture 4" descr="137347"/>
          <p:cNvPicPr>
            <a:picLocks noChangeAspect="1" noChangeArrowheads="1"/>
          </p:cNvPicPr>
          <p:nvPr/>
        </p:nvPicPr>
        <p:blipFill>
          <a:blip r:embed="rId3" cstate="print"/>
          <a:srcRect/>
          <a:stretch>
            <a:fillRect/>
          </a:stretch>
        </p:blipFill>
        <p:spPr bwMode="auto">
          <a:xfrm>
            <a:off x="5181600" y="2438400"/>
            <a:ext cx="3962400" cy="2670175"/>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Rot="1" noChangeArrowheads="1"/>
          </p:cNvSpPr>
          <p:nvPr>
            <p:ph type="body" idx="1"/>
          </p:nvPr>
        </p:nvSpPr>
        <p:spPr>
          <a:xfrm>
            <a:off x="0" y="0"/>
            <a:ext cx="9144000" cy="3581400"/>
          </a:xfrm>
        </p:spPr>
        <p:txBody>
          <a:bodyPr/>
          <a:lstStyle/>
          <a:p>
            <a:pPr>
              <a:lnSpc>
                <a:spcPct val="80000"/>
              </a:lnSpc>
            </a:pPr>
            <a:r>
              <a:rPr lang="ru-RU" sz="1800"/>
              <a:t>Для ксенофобії існує два основних об'єкти фобії. Перша — це групи населення, представлені в суспільстві, які не розглядаються як частина цього суспільства. Часто вони становлять групу нещодавніх іммігрантів. Але ксенофобія може бути спрямована проти групи, яка присутня на протязі століть. Ця форма ксенофобії може викликати або сприяти ворожим і насильницьким діям, таким як масове виселення іммігрантів, або в гіршому випадку, геноцид.</a:t>
            </a:r>
            <a:br>
              <a:rPr lang="ru-RU" sz="1800"/>
            </a:br>
            <a:r>
              <a:rPr lang="ru-RU" sz="1800"/>
              <a:t>Друга форма ксенофобії в першу чергу культурна. ЇЇ об'єктами є культурні елементи, які вважаються іноземними. Всі культури піддаються зовнішнім впливам, але культурно ксенофобія часто вузько направлена, наприклад, на іноземні запозичення до національної мови. Вона рідко призводить до агресії відносно окремих осіб, але може привести до політичної кампанії культурного чи мовної «очищення». Ізоляціонізм, загальне неприйняття закордонних справ теж має ознаки ксенофобії. </a:t>
            </a:r>
          </a:p>
          <a:p>
            <a:pPr>
              <a:lnSpc>
                <a:spcPct val="80000"/>
              </a:lnSpc>
              <a:buFont typeface="Wingdings" pitchFamily="2" charset="2"/>
              <a:buNone/>
            </a:pPr>
            <a:endParaRPr lang="ru-RU" sz="1800"/>
          </a:p>
        </p:txBody>
      </p:sp>
      <p:pic>
        <p:nvPicPr>
          <p:cNvPr id="12292" name="Picture 4" descr="87041446_strah_01"/>
          <p:cNvPicPr>
            <a:picLocks noChangeAspect="1" noChangeArrowheads="1"/>
          </p:cNvPicPr>
          <p:nvPr/>
        </p:nvPicPr>
        <p:blipFill>
          <a:blip r:embed="rId3" cstate="print"/>
          <a:srcRect/>
          <a:stretch>
            <a:fillRect/>
          </a:stretch>
        </p:blipFill>
        <p:spPr bwMode="auto">
          <a:xfrm>
            <a:off x="2133600" y="3276600"/>
            <a:ext cx="4857750" cy="3219450"/>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76200" y="0"/>
            <a:ext cx="8766175" cy="1143000"/>
          </a:xfrm>
        </p:spPr>
        <p:txBody>
          <a:bodyPr/>
          <a:lstStyle/>
          <a:p>
            <a:r>
              <a:rPr lang="ru-RU" sz="4000" b="0" i="1"/>
              <a:t>Клінічні</a:t>
            </a:r>
            <a:r>
              <a:rPr lang="ru-RU" sz="4000"/>
              <a:t/>
            </a:r>
            <a:br>
              <a:rPr lang="ru-RU" sz="4000"/>
            </a:br>
            <a:endParaRPr lang="ru-RU" sz="4000"/>
          </a:p>
        </p:txBody>
      </p:sp>
      <p:sp>
        <p:nvSpPr>
          <p:cNvPr id="13315" name="Rectangle 3"/>
          <p:cNvSpPr>
            <a:spLocks noGrp="1" noRot="1" noChangeArrowheads="1"/>
          </p:cNvSpPr>
          <p:nvPr>
            <p:ph type="body" idx="1"/>
          </p:nvPr>
        </p:nvSpPr>
        <p:spPr>
          <a:xfrm>
            <a:off x="0" y="685800"/>
            <a:ext cx="4953000" cy="6019800"/>
          </a:xfrm>
        </p:spPr>
        <p:txBody>
          <a:bodyPr/>
          <a:lstStyle/>
          <a:p>
            <a:pPr>
              <a:buFont typeface="Wingdings" pitchFamily="2" charset="2"/>
              <a:buNone/>
            </a:pPr>
            <a:endParaRPr lang="ru-RU" sz="2000"/>
          </a:p>
          <a:p>
            <a:r>
              <a:rPr lang="uk-UA" sz="2800" i="1"/>
              <a:t>нав</a:t>
            </a:r>
            <a:r>
              <a:rPr lang="ru-RU" sz="2800" i="1"/>
              <a:t>'</a:t>
            </a:r>
            <a:r>
              <a:rPr lang="uk-UA" sz="2800" i="1"/>
              <a:t>язливий страх нового, незнайомого.</a:t>
            </a:r>
          </a:p>
          <a:p>
            <a:r>
              <a:rPr lang="ru-RU" sz="2800" i="1"/>
              <a:t>параноїдальна ворожість до всього чужого, особливо належить іншій культурі.</a:t>
            </a:r>
          </a:p>
        </p:txBody>
      </p:sp>
      <p:pic>
        <p:nvPicPr>
          <p:cNvPr id="13316" name="Picture 4" descr="assertivity"/>
          <p:cNvPicPr>
            <a:picLocks noChangeAspect="1" noChangeArrowheads="1"/>
          </p:cNvPicPr>
          <p:nvPr/>
        </p:nvPicPr>
        <p:blipFill>
          <a:blip r:embed="rId3" cstate="print"/>
          <a:srcRect/>
          <a:stretch>
            <a:fillRect/>
          </a:stretch>
        </p:blipFill>
        <p:spPr bwMode="auto">
          <a:xfrm>
            <a:off x="4114800" y="3429000"/>
            <a:ext cx="4324350" cy="3263900"/>
          </a:xfrm>
          <a:prstGeom prst="rect">
            <a:avLst/>
          </a:prstGeom>
          <a:noFill/>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0" y="0"/>
            <a:ext cx="8689975" cy="1219200"/>
          </a:xfrm>
        </p:spPr>
        <p:txBody>
          <a:bodyPr/>
          <a:lstStyle/>
          <a:p>
            <a:r>
              <a:rPr lang="ru-RU" sz="4000" i="1"/>
              <a:t>Форми й прояви</a:t>
            </a:r>
            <a:r>
              <a:rPr lang="ru-RU" sz="4000" b="0"/>
              <a:t/>
            </a:r>
            <a:br>
              <a:rPr lang="ru-RU" sz="4000" b="0"/>
            </a:br>
            <a:endParaRPr lang="ru-RU" sz="4000" b="0"/>
          </a:p>
        </p:txBody>
      </p:sp>
      <p:sp>
        <p:nvSpPr>
          <p:cNvPr id="14339" name="Rectangle 3"/>
          <p:cNvSpPr>
            <a:spLocks noGrp="1" noRot="1" noChangeArrowheads="1"/>
          </p:cNvSpPr>
          <p:nvPr>
            <p:ph type="body" idx="1"/>
          </p:nvPr>
        </p:nvSpPr>
        <p:spPr>
          <a:xfrm>
            <a:off x="76200" y="914400"/>
            <a:ext cx="5334000" cy="5943600"/>
          </a:xfrm>
        </p:spPr>
        <p:txBody>
          <a:bodyPr/>
          <a:lstStyle/>
          <a:p>
            <a:pPr>
              <a:lnSpc>
                <a:spcPct val="80000"/>
              </a:lnSpc>
            </a:pPr>
            <a:r>
              <a:rPr lang="ru-RU" sz="2400"/>
              <a:t>Розрізняють дві основні форми ксенофобії. Перша спрямована на групу всередині суспільства, що вважається чужою та шкідливою для суспільства, наприклад, нові іммігранти, біженці, трудові мігранти, євреї, цигани, гомосексуали. Об'єктом другої форми ксенофобії є головним чином культурні елементи, що вважаються чужими. Усі культури підпадають під чужоземний вплив, але культурна ксенофобія є часто вузьконаправленою на певні прояви такого впливу, наприклад, поширення нетрадиційної для даної країни релігії.</a:t>
            </a:r>
            <a:r>
              <a:rPr lang="ru-RU" sz="2800"/>
              <a:t> </a:t>
            </a:r>
          </a:p>
        </p:txBody>
      </p:sp>
      <p:pic>
        <p:nvPicPr>
          <p:cNvPr id="14340" name="Picture 4" descr="0557"/>
          <p:cNvPicPr>
            <a:picLocks noChangeAspect="1" noChangeArrowheads="1"/>
          </p:cNvPicPr>
          <p:nvPr/>
        </p:nvPicPr>
        <p:blipFill>
          <a:blip r:embed="rId3" cstate="print"/>
          <a:srcRect/>
          <a:stretch>
            <a:fillRect/>
          </a:stretch>
        </p:blipFill>
        <p:spPr bwMode="auto">
          <a:xfrm>
            <a:off x="5638800" y="2057400"/>
            <a:ext cx="3294063" cy="3300413"/>
          </a:xfrm>
          <a:prstGeom prst="rect">
            <a:avLst/>
          </a:prstGeom>
          <a:noFill/>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Rot="1" noChangeArrowheads="1"/>
          </p:cNvSpPr>
          <p:nvPr>
            <p:ph type="body" idx="1"/>
          </p:nvPr>
        </p:nvSpPr>
        <p:spPr>
          <a:xfrm>
            <a:off x="0" y="0"/>
            <a:ext cx="9144000" cy="3429000"/>
          </a:xfrm>
        </p:spPr>
        <p:txBody>
          <a:bodyPr/>
          <a:lstStyle/>
          <a:p>
            <a:pPr>
              <a:lnSpc>
                <a:spcPct val="80000"/>
              </a:lnSpc>
            </a:pPr>
            <a:r>
              <a:rPr lang="ru-RU" sz="2800"/>
              <a:t>Расизм у загальному випадку розглядають як форму ксенофобії. Ксенофобія передбачає наявність віри в те, що об'єкт ворожості є чужим. З точки зору біосоціології, ксенофобія є суспільною проекцією інстинкту самозбереження певної національно-економічної формації. Незначні прояви ксенофобії є цілком природними і нешкідливими для суспільства в цілому, але таке твердження багато хто ставить під сумнів. </a:t>
            </a:r>
          </a:p>
        </p:txBody>
      </p:sp>
      <p:pic>
        <p:nvPicPr>
          <p:cNvPr id="15364" name="Picture 4" descr="3717_640"/>
          <p:cNvPicPr>
            <a:picLocks noChangeAspect="1" noChangeArrowheads="1"/>
          </p:cNvPicPr>
          <p:nvPr/>
        </p:nvPicPr>
        <p:blipFill>
          <a:blip r:embed="rId3" cstate="print"/>
          <a:srcRect/>
          <a:stretch>
            <a:fillRect/>
          </a:stretch>
        </p:blipFill>
        <p:spPr bwMode="auto">
          <a:xfrm>
            <a:off x="3276600" y="3200400"/>
            <a:ext cx="2713038" cy="3505200"/>
          </a:xfrm>
          <a:prstGeom prst="rect">
            <a:avLst/>
          </a:prstGeom>
          <a:noFill/>
        </p:spPr>
      </p:pic>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0" y="0"/>
            <a:ext cx="8842375" cy="1219200"/>
          </a:xfrm>
        </p:spPr>
        <p:txBody>
          <a:bodyPr/>
          <a:lstStyle/>
          <a:p>
            <a:r>
              <a:rPr lang="uk-UA" i="1"/>
              <a:t>Ксенофобія в Україні</a:t>
            </a:r>
            <a:endParaRPr lang="ru-RU" i="1"/>
          </a:p>
        </p:txBody>
      </p:sp>
      <p:sp>
        <p:nvSpPr>
          <p:cNvPr id="16387" name="Rectangle 3"/>
          <p:cNvSpPr>
            <a:spLocks noGrp="1" noRot="1" noChangeArrowheads="1"/>
          </p:cNvSpPr>
          <p:nvPr>
            <p:ph type="body" idx="1"/>
          </p:nvPr>
        </p:nvSpPr>
        <p:spPr>
          <a:xfrm>
            <a:off x="0" y="1066800"/>
            <a:ext cx="5181600" cy="5791200"/>
          </a:xfrm>
        </p:spPr>
        <p:txBody>
          <a:bodyPr/>
          <a:lstStyle/>
          <a:p>
            <a:pPr>
              <a:lnSpc>
                <a:spcPct val="90000"/>
              </a:lnSpc>
            </a:pPr>
            <a:r>
              <a:rPr lang="ru-RU" sz="2800"/>
              <a:t>У незалежній Україні найнижчий рівень ксенофобії був у перші роки після проголошення незалежності, зі середини 1990-х цей показник почав зростати і зараз рівень нетерпимості до іноземців та національних меншин є найвищий за останні 15 років. Найтолерантнішою групою в Україні є молодь — люди до 30 років.</a:t>
            </a:r>
          </a:p>
        </p:txBody>
      </p:sp>
      <p:pic>
        <p:nvPicPr>
          <p:cNvPr id="16388" name="Picture 4" descr="untitled15"/>
          <p:cNvPicPr>
            <a:picLocks noChangeAspect="1" noChangeArrowheads="1"/>
          </p:cNvPicPr>
          <p:nvPr/>
        </p:nvPicPr>
        <p:blipFill>
          <a:blip r:embed="rId3" cstate="print"/>
          <a:srcRect/>
          <a:stretch>
            <a:fillRect/>
          </a:stretch>
        </p:blipFill>
        <p:spPr bwMode="auto">
          <a:xfrm>
            <a:off x="5410200" y="2590800"/>
            <a:ext cx="3543300" cy="2371725"/>
          </a:xfrm>
          <a:prstGeom prst="rect">
            <a:avLst/>
          </a:prstGeom>
          <a:noFill/>
        </p:spPr>
      </p:pic>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0" y="533400"/>
            <a:ext cx="8842375" cy="609600"/>
          </a:xfrm>
        </p:spPr>
        <p:txBody>
          <a:bodyPr/>
          <a:lstStyle/>
          <a:p>
            <a:r>
              <a:rPr lang="ru-RU" sz="4000" i="1" dirty="0" err="1"/>
              <a:t>Міжнародне</a:t>
            </a:r>
            <a:r>
              <a:rPr lang="ru-RU" sz="4000" i="1" dirty="0"/>
              <a:t> </a:t>
            </a:r>
            <a:r>
              <a:rPr lang="ru-RU" sz="4000" i="1" dirty="0" err="1"/>
              <a:t>вивчення</a:t>
            </a:r>
            <a:r>
              <a:rPr lang="ru-RU" sz="4000" i="1" dirty="0"/>
              <a:t> та </a:t>
            </a:r>
            <a:r>
              <a:rPr lang="ru-RU" sz="4000" i="1" dirty="0" err="1"/>
              <a:t>нагляд</a:t>
            </a:r>
            <a:r>
              <a:rPr lang="ru-RU" sz="4000" b="0" dirty="0"/>
              <a:t/>
            </a:r>
            <a:br>
              <a:rPr lang="ru-RU" sz="4000" b="0" dirty="0"/>
            </a:br>
            <a:endParaRPr lang="ru-RU" sz="4000" b="0" dirty="0"/>
          </a:p>
        </p:txBody>
      </p:sp>
      <p:sp>
        <p:nvSpPr>
          <p:cNvPr id="17411" name="Rectangle 3"/>
          <p:cNvSpPr>
            <a:spLocks noGrp="1" noRot="1" noChangeArrowheads="1"/>
          </p:cNvSpPr>
          <p:nvPr>
            <p:ph type="body" idx="1"/>
          </p:nvPr>
        </p:nvSpPr>
        <p:spPr>
          <a:xfrm>
            <a:off x="0" y="990600"/>
            <a:ext cx="9144000" cy="3124200"/>
          </a:xfrm>
        </p:spPr>
        <p:txBody>
          <a:bodyPr/>
          <a:lstStyle/>
          <a:p>
            <a:pPr>
              <a:lnSpc>
                <a:spcPct val="90000"/>
              </a:lnSpc>
            </a:pPr>
            <a:r>
              <a:rPr lang="ru-RU" sz="2400"/>
              <a:t>В 1997 році Європарламентом був сформований Європейський центр моніторингу расизму і ксенофобії (EUMC), який виріс з комісії по боротьбі проти расизму і ксенофобії (CRX).Сама комісія була створена в 1994 році, та стала відомою як «Комісія Кана» (Kahn-Commission). У 1995 році Комісія Кана була перетворена на EUMC, який був офіційно заснований Постановою Ради (ЄС) № 1035/97 від 2 червня 1997 року. Центр розпочав свою діяльність у липні 1998 року. В даний час вона налічує 25 співробітників. </a:t>
            </a:r>
          </a:p>
        </p:txBody>
      </p:sp>
      <p:pic>
        <p:nvPicPr>
          <p:cNvPr id="17412" name="Picture 4" descr="www"/>
          <p:cNvPicPr>
            <a:picLocks noChangeAspect="1" noChangeArrowheads="1"/>
          </p:cNvPicPr>
          <p:nvPr/>
        </p:nvPicPr>
        <p:blipFill>
          <a:blip r:embed="rId3" cstate="print"/>
          <a:srcRect/>
          <a:stretch>
            <a:fillRect/>
          </a:stretch>
        </p:blipFill>
        <p:spPr bwMode="auto">
          <a:xfrm>
            <a:off x="2971800" y="4114800"/>
            <a:ext cx="2895600" cy="2586038"/>
          </a:xfrm>
          <a:prstGeom prst="rect">
            <a:avLst/>
          </a:prstGeom>
          <a:noFill/>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Трава">
  <a:themeElements>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Трава">
      <a:majorFont>
        <a:latin typeface="Arial Black"/>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рава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Трава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Трава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Трава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Трава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Трава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Трава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46</TotalTime>
  <Words>202</Words>
  <Application>Microsoft Office PowerPoint</Application>
  <PresentationFormat>Экран (4:3)</PresentationFormat>
  <Paragraphs>32</Paragraphs>
  <Slides>10</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Arial Black</vt:lpstr>
      <vt:lpstr>Times New Roman</vt:lpstr>
      <vt:lpstr>Wingdings</vt:lpstr>
      <vt:lpstr>Трава</vt:lpstr>
      <vt:lpstr>Ксенофобія </vt:lpstr>
      <vt:lpstr>Слайд 2</vt:lpstr>
      <vt:lpstr>Визначення Загальні, енциклопедійні </vt:lpstr>
      <vt:lpstr>Слайд 4</vt:lpstr>
      <vt:lpstr>Клінічні </vt:lpstr>
      <vt:lpstr>Форми й прояви </vt:lpstr>
      <vt:lpstr>Слайд 7</vt:lpstr>
      <vt:lpstr>Ксенофобія в Україні</vt:lpstr>
      <vt:lpstr>Міжнародне вивчення та нагляд </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я</dc:creator>
  <cp:lastModifiedBy>1111</cp:lastModifiedBy>
  <cp:revision>2</cp:revision>
  <cp:lastPrinted>1601-01-01T00:00:00Z</cp:lastPrinted>
  <dcterms:created xsi:type="dcterms:W3CDTF">2014-05-15T17:20:37Z</dcterms:created>
  <dcterms:modified xsi:type="dcterms:W3CDTF">2014-09-28T21:56:45Z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