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078B379-E57E-41E0-8C76-DC86D3DD26EF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7EE353E-E414-4BA5-8B6C-49AE28BD5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4000" advTm="4862">
        <p14:vortex dir="r"/>
      </p:transition>
    </mc:Choice>
    <mc:Fallback>
      <p:transition spd="slow" advTm="4862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2708920"/>
            <a:ext cx="3888432" cy="1702160"/>
          </a:xfrm>
        </p:spPr>
        <p:txBody>
          <a:bodyPr/>
          <a:lstStyle/>
          <a:p>
            <a:r>
              <a:rPr lang="ru-RU" dirty="0" smtClean="0"/>
              <a:t>Неоромантизм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0967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5385">
        <p14:vortex dir="r"/>
      </p:transition>
    </mc:Choice>
    <mc:Fallback>
      <p:transition spd="slow" advTm="538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112" y="889843"/>
            <a:ext cx="7388304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герої</a:t>
            </a:r>
            <a:r>
              <a:rPr lang="ru-RU" dirty="0" smtClean="0"/>
              <a:t> </a:t>
            </a:r>
            <a:r>
              <a:rPr lang="ru-RU" dirty="0" err="1" smtClean="0"/>
              <a:t>неоромантиків</a:t>
            </a:r>
            <a:r>
              <a:rPr lang="ru-RU" dirty="0" smtClean="0"/>
              <a:t> </a:t>
            </a:r>
            <a:r>
              <a:rPr lang="ru-RU" dirty="0" err="1" smtClean="0"/>
              <a:t>переймаються</a:t>
            </a:r>
            <a:r>
              <a:rPr lang="ru-RU" dirty="0" smtClean="0"/>
              <a:t> тугою за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досконалістю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,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внутрішнім</a:t>
            </a:r>
            <a:r>
              <a:rPr lang="ru-RU" dirty="0" smtClean="0"/>
              <a:t> аристократизмом,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за </a:t>
            </a:r>
            <a:r>
              <a:rPr lang="ru-RU" dirty="0" err="1" smtClean="0"/>
              <a:t>критеріями</a:t>
            </a:r>
            <a:r>
              <a:rPr lang="ru-RU" dirty="0" smtClean="0"/>
              <a:t> </a:t>
            </a:r>
            <a:r>
              <a:rPr lang="ru-RU" dirty="0" err="1" smtClean="0"/>
              <a:t>ідеалу</a:t>
            </a:r>
            <a:r>
              <a:rPr lang="ru-RU" dirty="0" smtClean="0"/>
              <a:t>, а не </a:t>
            </a:r>
            <a:r>
              <a:rPr lang="ru-RU" dirty="0" err="1" smtClean="0"/>
              <a:t>буднів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   - </a:t>
            </a:r>
            <a:r>
              <a:rPr lang="ru-RU" dirty="0" err="1" smtClean="0"/>
              <a:t>головна</a:t>
            </a:r>
            <a:r>
              <a:rPr lang="ru-RU" dirty="0" smtClean="0"/>
              <a:t> </a:t>
            </a:r>
            <a:r>
              <a:rPr lang="ru-RU" dirty="0" err="1" smtClean="0"/>
              <a:t>увага</a:t>
            </a:r>
            <a:r>
              <a:rPr lang="ru-RU" dirty="0" smtClean="0"/>
              <a:t> </a:t>
            </a:r>
            <a:r>
              <a:rPr lang="ru-RU" dirty="0" err="1" smtClean="0"/>
              <a:t>зосереджувалася</a:t>
            </a:r>
            <a:r>
              <a:rPr lang="ru-RU" dirty="0" smtClean="0"/>
              <a:t> на </a:t>
            </a:r>
            <a:r>
              <a:rPr lang="ru-RU" dirty="0" err="1" smtClean="0"/>
              <a:t>дослідженні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через </a:t>
            </a:r>
            <a:r>
              <a:rPr lang="ru-RU" dirty="0" err="1" smtClean="0"/>
              <a:t>який</a:t>
            </a:r>
            <a:r>
              <a:rPr lang="ru-RU" dirty="0" smtClean="0"/>
              <a:t> неоромантики </a:t>
            </a:r>
            <a:r>
              <a:rPr lang="ru-RU" dirty="0" err="1" smtClean="0"/>
              <a:t>намагалися</a:t>
            </a:r>
            <a:r>
              <a:rPr lang="ru-RU" dirty="0" smtClean="0"/>
              <a:t> </a:t>
            </a:r>
            <a:r>
              <a:rPr lang="ru-RU" dirty="0" err="1" smtClean="0"/>
              <a:t>зазирнути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духовний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   -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(</a:t>
            </a:r>
            <a:r>
              <a:rPr lang="ru-RU" dirty="0" err="1" smtClean="0"/>
              <a:t>також</a:t>
            </a:r>
            <a:r>
              <a:rPr lang="ru-RU" dirty="0" smtClean="0"/>
              <a:t> і </a:t>
            </a:r>
            <a:r>
              <a:rPr lang="ru-RU" dirty="0" err="1" smtClean="0"/>
              <a:t>соціальні</a:t>
            </a:r>
            <a:r>
              <a:rPr lang="ru-RU" dirty="0" smtClean="0"/>
              <a:t>) у </a:t>
            </a:r>
            <a:r>
              <a:rPr lang="ru-RU" dirty="0" err="1" smtClean="0"/>
              <a:t>творах</a:t>
            </a:r>
            <a:r>
              <a:rPr lang="ru-RU" dirty="0" smtClean="0"/>
              <a:t> </a:t>
            </a:r>
            <a:r>
              <a:rPr lang="ru-RU" dirty="0" err="1" smtClean="0"/>
              <a:t>неоромантиків</a:t>
            </a:r>
            <a:r>
              <a:rPr lang="ru-RU" dirty="0" smtClean="0"/>
              <a:t> </a:t>
            </a:r>
            <a:r>
              <a:rPr lang="ru-RU" dirty="0" err="1" smtClean="0"/>
              <a:t>відступають</a:t>
            </a:r>
            <a:r>
              <a:rPr lang="ru-RU" dirty="0" smtClean="0"/>
              <a:t> на </a:t>
            </a:r>
            <a:r>
              <a:rPr lang="ru-RU" dirty="0" err="1" smtClean="0"/>
              <a:t>задній</a:t>
            </a:r>
            <a:r>
              <a:rPr lang="ru-RU" dirty="0" smtClean="0"/>
              <a:t> план; </a:t>
            </a:r>
          </a:p>
          <a:p>
            <a:r>
              <a:rPr lang="ru-RU" dirty="0" smtClean="0"/>
              <a:t>       - неоромантики часто </a:t>
            </a:r>
            <a:r>
              <a:rPr lang="ru-RU" dirty="0" err="1" smtClean="0"/>
              <a:t>вдаються</a:t>
            </a:r>
            <a:r>
              <a:rPr lang="ru-RU" dirty="0" smtClean="0"/>
              <a:t> до </a:t>
            </a:r>
            <a:r>
              <a:rPr lang="ru-RU" dirty="0" err="1" smtClean="0"/>
              <a:t>умовних</a:t>
            </a:r>
            <a:r>
              <a:rPr lang="ru-RU" dirty="0" smtClean="0"/>
              <a:t>, </a:t>
            </a:r>
            <a:r>
              <a:rPr lang="ru-RU" dirty="0" err="1" smtClean="0"/>
              <a:t>фантастичних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, </a:t>
            </a:r>
            <a:r>
              <a:rPr lang="ru-RU" dirty="0" err="1" smtClean="0"/>
              <a:t>ситуацій</a:t>
            </a:r>
            <a:r>
              <a:rPr lang="ru-RU" dirty="0" smtClean="0"/>
              <a:t>, </a:t>
            </a:r>
            <a:r>
              <a:rPr lang="ru-RU" dirty="0" err="1" smtClean="0"/>
              <a:t>сюжетів</a:t>
            </a:r>
            <a:r>
              <a:rPr lang="ru-RU" dirty="0" smtClean="0"/>
              <a:t>; </a:t>
            </a:r>
          </a:p>
          <a:p>
            <a:r>
              <a:rPr lang="ru-RU" dirty="0" smtClean="0"/>
              <a:t>       - </a:t>
            </a:r>
            <a:r>
              <a:rPr lang="ru-RU" dirty="0" err="1" smtClean="0"/>
              <a:t>відмова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типізації</a:t>
            </a:r>
            <a:r>
              <a:rPr lang="ru-RU" dirty="0" smtClean="0"/>
              <a:t>, </a:t>
            </a:r>
            <a:r>
              <a:rPr lang="ru-RU" dirty="0" err="1" smtClean="0"/>
              <a:t>натомість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символізму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8025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3766">
        <p14:vortex dir="r"/>
      </p:transition>
    </mc:Choice>
    <mc:Fallback>
      <p:transition spd="slow" advTm="4376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Що таке неоромантизм?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vi-VN" dirty="0"/>
              <a:t>Неороманти́зм  (від грецьк. </a:t>
            </a:r>
            <a:r>
              <a:rPr lang="el-GR" dirty="0"/>
              <a:t>νέος - </a:t>
            </a:r>
            <a:r>
              <a:rPr lang="vi-VN" dirty="0"/>
              <a:t>молодий, новий і фр. </a:t>
            </a:r>
            <a:r>
              <a:rPr lang="en-US" dirty="0" err="1"/>
              <a:t>romantisme</a:t>
            </a:r>
            <a:r>
              <a:rPr lang="en-US" dirty="0"/>
              <a:t>) — </a:t>
            </a:r>
            <a:r>
              <a:rPr lang="vi-VN" dirty="0"/>
              <a:t>умовна назва естетичних тенденцій, що виникли в літературі на межі 19 — 20 століть. Течія раннього пер модернізму.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4147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16269">
        <p14:vortex dir="r"/>
      </p:transition>
    </mc:Choice>
    <mc:Fallback>
      <p:transition spd="slow" advTm="1626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Загальна</a:t>
            </a:r>
            <a:r>
              <a:rPr lang="ru-RU" dirty="0"/>
              <a:t> характеристика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з'явилося</a:t>
            </a:r>
            <a:r>
              <a:rPr lang="ru-RU" dirty="0"/>
              <a:t> у </a:t>
            </a:r>
            <a:r>
              <a:rPr lang="ru-RU" dirty="0" err="1"/>
              <a:t>художніх</a:t>
            </a:r>
            <a:r>
              <a:rPr lang="ru-RU" dirty="0"/>
              <a:t> колах </a:t>
            </a:r>
            <a:r>
              <a:rPr lang="ru-RU" dirty="0" err="1"/>
              <a:t>наприкінці</a:t>
            </a:r>
            <a:r>
              <a:rPr lang="ru-RU" dirty="0"/>
              <a:t> 80-х </a:t>
            </a:r>
            <a:r>
              <a:rPr lang="en-US" dirty="0"/>
              <a:t>XIX </a:t>
            </a:r>
            <a:r>
              <a:rPr lang="ru-RU" dirty="0"/>
              <a:t>ст.; </a:t>
            </a:r>
            <a:r>
              <a:rPr lang="ru-RU" dirty="0" err="1"/>
              <a:t>французькі</a:t>
            </a:r>
            <a:r>
              <a:rPr lang="ru-RU" dirty="0"/>
              <a:t> критики </a:t>
            </a:r>
            <a:r>
              <a:rPr lang="ru-RU" dirty="0" err="1"/>
              <a:t>вживали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, </a:t>
            </a:r>
            <a:r>
              <a:rPr lang="ru-RU" dirty="0" err="1"/>
              <a:t>вказуючи</a:t>
            </a:r>
            <a:r>
              <a:rPr lang="ru-RU" dirty="0"/>
              <a:t> на потребу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провінційності</a:t>
            </a:r>
            <a:r>
              <a:rPr lang="ru-RU" dirty="0"/>
              <a:t> </a:t>
            </a:r>
            <a:r>
              <a:rPr lang="ru-RU" dirty="0" err="1"/>
              <a:t>побутопису</a:t>
            </a:r>
            <a:r>
              <a:rPr lang="ru-RU" dirty="0"/>
              <a:t>,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пріоритету</a:t>
            </a:r>
            <a:r>
              <a:rPr lang="ru-RU" dirty="0"/>
              <a:t> </a:t>
            </a:r>
            <a:r>
              <a:rPr lang="ru-RU" dirty="0" err="1"/>
              <a:t>чуттєвій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вишуканому</a:t>
            </a:r>
            <a:r>
              <a:rPr lang="ru-RU" dirty="0"/>
              <a:t> </a:t>
            </a:r>
            <a:r>
              <a:rPr lang="ru-RU" dirty="0" err="1"/>
              <a:t>естетизму</a:t>
            </a:r>
            <a:r>
              <a:rPr lang="ru-RU" dirty="0"/>
              <a:t>, </a:t>
            </a:r>
            <a:r>
              <a:rPr lang="ru-RU" dirty="0" err="1"/>
              <a:t>неповторній</a:t>
            </a:r>
            <a:r>
              <a:rPr lang="ru-RU" dirty="0"/>
              <a:t> </a:t>
            </a:r>
            <a:r>
              <a:rPr lang="ru-RU" dirty="0" err="1"/>
              <a:t>індивідуальності</a:t>
            </a:r>
            <a:r>
              <a:rPr lang="ru-RU" dirty="0"/>
              <a:t> </a:t>
            </a:r>
            <a:r>
              <a:rPr lang="ru-RU" dirty="0" err="1"/>
              <a:t>митця</a:t>
            </a:r>
            <a:r>
              <a:rPr lang="ru-RU" dirty="0"/>
              <a:t> й «аристократизму духу». Такими </a:t>
            </a:r>
            <a:r>
              <a:rPr lang="ru-RU" dirty="0" err="1"/>
              <a:t>настановами</a:t>
            </a:r>
            <a:r>
              <a:rPr lang="ru-RU" dirty="0"/>
              <a:t> </a:t>
            </a:r>
            <a:r>
              <a:rPr lang="ru-RU" dirty="0" err="1"/>
              <a:t>керувалися</a:t>
            </a:r>
            <a:r>
              <a:rPr lang="ru-RU" dirty="0"/>
              <a:t> </a:t>
            </a:r>
            <a:r>
              <a:rPr lang="ru-RU" dirty="0" err="1"/>
              <a:t>німецькі</a:t>
            </a:r>
            <a:r>
              <a:rPr lang="ru-RU" dirty="0"/>
              <a:t> та </a:t>
            </a:r>
            <a:r>
              <a:rPr lang="ru-RU" dirty="0" err="1"/>
              <a:t>австрійські</a:t>
            </a:r>
            <a:r>
              <a:rPr lang="ru-RU" dirty="0"/>
              <a:t> </a:t>
            </a:r>
            <a:r>
              <a:rPr lang="ru-RU" dirty="0" err="1"/>
              <a:t>письменники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прагнули</a:t>
            </a:r>
            <a:r>
              <a:rPr lang="ru-RU" dirty="0"/>
              <a:t> </a:t>
            </a:r>
            <a:r>
              <a:rPr lang="ru-RU" dirty="0" err="1"/>
              <a:t>оновити</a:t>
            </a:r>
            <a:r>
              <a:rPr lang="ru-RU" dirty="0"/>
              <a:t> </a:t>
            </a:r>
            <a:r>
              <a:rPr lang="ru-RU" dirty="0" err="1"/>
              <a:t>літературу</a:t>
            </a:r>
            <a:r>
              <a:rPr lang="ru-RU" dirty="0"/>
              <a:t>, </a:t>
            </a:r>
            <a:r>
              <a:rPr lang="ru-RU" dirty="0" err="1"/>
              <a:t>позбавити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позитивістської</a:t>
            </a:r>
            <a:r>
              <a:rPr lang="ru-RU" dirty="0"/>
              <a:t> </a:t>
            </a:r>
            <a:r>
              <a:rPr lang="ru-RU" dirty="0" err="1"/>
              <a:t>добропорядності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233215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37553">
        <p14:vortex dir="r"/>
      </p:transition>
    </mc:Choice>
    <mc:Fallback>
      <p:transition spd="slow" advTm="3755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Персонажі</a:t>
            </a:r>
            <a:r>
              <a:rPr lang="ru-RU" dirty="0"/>
              <a:t> у </a:t>
            </a:r>
            <a:r>
              <a:rPr lang="ru-RU" dirty="0" err="1"/>
              <a:t>творах</a:t>
            </a:r>
            <a:r>
              <a:rPr lang="ru-RU" dirty="0"/>
              <a:t> </a:t>
            </a:r>
            <a:r>
              <a:rPr lang="ru-RU" dirty="0" err="1"/>
              <a:t>неоромантиків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Як і </a:t>
            </a:r>
            <a:r>
              <a:rPr lang="ru-RU" dirty="0" err="1"/>
              <a:t>попередники</a:t>
            </a:r>
            <a:r>
              <a:rPr lang="ru-RU" dirty="0"/>
              <a:t> — </a:t>
            </a:r>
            <a:r>
              <a:rPr lang="ru-RU" dirty="0" err="1"/>
              <a:t>представники</a:t>
            </a:r>
            <a:r>
              <a:rPr lang="ru-RU" dirty="0"/>
              <a:t> романтизму 19 </a:t>
            </a:r>
            <a:r>
              <a:rPr lang="ru-RU" dirty="0" err="1"/>
              <a:t>століття</a:t>
            </a:r>
            <a:r>
              <a:rPr lang="ru-RU" dirty="0"/>
              <a:t>, неоромантики </a:t>
            </a:r>
            <a:r>
              <a:rPr lang="ru-RU" dirty="0" err="1"/>
              <a:t>заперечували</a:t>
            </a:r>
            <a:r>
              <a:rPr lang="ru-RU" dirty="0"/>
              <a:t> прозу «</a:t>
            </a:r>
            <a:r>
              <a:rPr lang="ru-RU" dirty="0" err="1"/>
              <a:t>міщанського</a:t>
            </a:r>
            <a:r>
              <a:rPr lang="ru-RU" dirty="0"/>
              <a:t>» </a:t>
            </a:r>
            <a:r>
              <a:rPr lang="ru-RU" dirty="0" err="1"/>
              <a:t>життя</a:t>
            </a:r>
            <a:r>
              <a:rPr lang="ru-RU" dirty="0"/>
              <a:t>. Вони </a:t>
            </a:r>
            <a:r>
              <a:rPr lang="ru-RU" dirty="0" err="1"/>
              <a:t>оспівували</a:t>
            </a:r>
            <a:r>
              <a:rPr lang="ru-RU" dirty="0"/>
              <a:t> </a:t>
            </a:r>
            <a:r>
              <a:rPr lang="ru-RU" dirty="0" err="1"/>
              <a:t>мужність</a:t>
            </a:r>
            <a:r>
              <a:rPr lang="ru-RU" dirty="0"/>
              <a:t>, подвиг, романтику </a:t>
            </a:r>
            <a:r>
              <a:rPr lang="ru-RU" dirty="0" err="1"/>
              <a:t>пригод</a:t>
            </a:r>
            <a:r>
              <a:rPr lang="ru-RU" dirty="0"/>
              <a:t>, часто </a:t>
            </a:r>
            <a:r>
              <a:rPr lang="ru-RU" dirty="0" err="1"/>
              <a:t>обираючи</a:t>
            </a:r>
            <a:r>
              <a:rPr lang="ru-RU" dirty="0"/>
              <a:t> </a:t>
            </a:r>
            <a:r>
              <a:rPr lang="ru-RU" dirty="0" err="1"/>
              <a:t>тлом</a:t>
            </a:r>
            <a:r>
              <a:rPr lang="ru-RU" dirty="0"/>
              <a:t>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сюжетів</a:t>
            </a:r>
            <a:r>
              <a:rPr lang="ru-RU" dirty="0"/>
              <a:t> </a:t>
            </a:r>
            <a:r>
              <a:rPr lang="ru-RU" dirty="0" err="1"/>
              <a:t>екзотичні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</a:t>
            </a:r>
            <a:r>
              <a:rPr lang="ru-RU" dirty="0" err="1"/>
              <a:t>Характерний</a:t>
            </a:r>
            <a:r>
              <a:rPr lang="ru-RU" dirty="0"/>
              <a:t> </a:t>
            </a:r>
            <a:r>
              <a:rPr lang="ru-RU" dirty="0" err="1"/>
              <a:t>неоромантичний</a:t>
            </a:r>
            <a:r>
              <a:rPr lang="ru-RU" dirty="0"/>
              <a:t> герой — </a:t>
            </a:r>
            <a:r>
              <a:rPr lang="ru-RU" dirty="0" err="1"/>
              <a:t>непересічна</a:t>
            </a:r>
            <a:r>
              <a:rPr lang="ru-RU" dirty="0"/>
              <a:t> сильна </a:t>
            </a:r>
            <a:r>
              <a:rPr lang="ru-RU" dirty="0" err="1"/>
              <a:t>особистість</a:t>
            </a:r>
            <a:r>
              <a:rPr lang="ru-RU" dirty="0"/>
              <a:t>,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наділена</a:t>
            </a:r>
            <a:r>
              <a:rPr lang="ru-RU" dirty="0"/>
              <a:t> рисами «</a:t>
            </a:r>
            <a:r>
              <a:rPr lang="ru-RU" dirty="0" err="1"/>
              <a:t>надлюдини</a:t>
            </a:r>
            <a:r>
              <a:rPr lang="ru-RU" dirty="0"/>
              <a:t>», </a:t>
            </a:r>
            <a:r>
              <a:rPr lang="ru-RU" dirty="0" err="1"/>
              <a:t>вигнанець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протистоїть</a:t>
            </a:r>
            <a:r>
              <a:rPr lang="ru-RU" dirty="0"/>
              <a:t> </a:t>
            </a:r>
            <a:r>
              <a:rPr lang="ru-RU" dirty="0" err="1"/>
              <a:t>суспільній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, </a:t>
            </a:r>
            <a:r>
              <a:rPr lang="ru-RU" dirty="0" err="1"/>
              <a:t>шукач</a:t>
            </a:r>
            <a:r>
              <a:rPr lang="ru-RU" dirty="0"/>
              <a:t> романтики та </a:t>
            </a:r>
            <a:r>
              <a:rPr lang="ru-RU" dirty="0" err="1"/>
              <a:t>пригод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315534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30809">
        <p14:vortex dir="r"/>
      </p:transition>
    </mc:Choice>
    <mc:Fallback>
      <p:transition spd="slow" advTm="3080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Сюжет </a:t>
            </a:r>
            <a:r>
              <a:rPr lang="ru-RU" dirty="0" err="1"/>
              <a:t>неоромантичного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Сюжетові</a:t>
            </a:r>
            <a:r>
              <a:rPr lang="ru-RU" dirty="0"/>
              <a:t> </a:t>
            </a:r>
            <a:r>
              <a:rPr lang="ru-RU" dirty="0" err="1"/>
              <a:t>неоромантичного</a:t>
            </a:r>
            <a:r>
              <a:rPr lang="ru-RU" dirty="0"/>
              <a:t>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напруженість</a:t>
            </a:r>
            <a:r>
              <a:rPr lang="ru-RU" dirty="0"/>
              <a:t>,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небезпеки</a:t>
            </a:r>
            <a:r>
              <a:rPr lang="ru-RU" dirty="0"/>
              <a:t>, </a:t>
            </a:r>
            <a:r>
              <a:rPr lang="ru-RU" dirty="0" err="1"/>
              <a:t>боротьби</a:t>
            </a:r>
            <a:r>
              <a:rPr lang="ru-RU" dirty="0"/>
              <a:t>, </a:t>
            </a:r>
            <a:r>
              <a:rPr lang="ru-RU" dirty="0" err="1"/>
              <a:t>таємничі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надприродні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53718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11832">
        <p14:vortex dir="r"/>
      </p:transition>
    </mc:Choice>
    <mc:Fallback>
      <p:transition spd="slow" advTm="1183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Найвидатніші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/>
              <a:t>Зарубіжні</a:t>
            </a:r>
            <a:r>
              <a:rPr lang="ru-RU" dirty="0"/>
              <a:t> </a:t>
            </a:r>
            <a:r>
              <a:rPr lang="ru-RU" dirty="0" err="1" smtClean="0"/>
              <a:t>автори</a:t>
            </a:r>
            <a:endParaRPr lang="ru-RU" dirty="0"/>
          </a:p>
          <a:p>
            <a:r>
              <a:rPr lang="ru-RU" dirty="0"/>
              <a:t>Джозеф Конрад</a:t>
            </a:r>
          </a:p>
          <a:p>
            <a:r>
              <a:rPr lang="ru-RU" dirty="0" err="1"/>
              <a:t>Редьярд</a:t>
            </a:r>
            <a:r>
              <a:rPr lang="ru-RU" dirty="0"/>
              <a:t> </a:t>
            </a:r>
            <a:r>
              <a:rPr lang="ru-RU" dirty="0" err="1"/>
              <a:t>Кіплінґ</a:t>
            </a:r>
            <a:endParaRPr lang="ru-RU" dirty="0"/>
          </a:p>
          <a:p>
            <a:r>
              <a:rPr lang="ru-RU" dirty="0"/>
              <a:t>Роберт </a:t>
            </a:r>
            <a:r>
              <a:rPr lang="ru-RU" dirty="0" err="1"/>
              <a:t>Льюїс</a:t>
            </a:r>
            <a:r>
              <a:rPr lang="ru-RU" dirty="0"/>
              <a:t> </a:t>
            </a:r>
            <a:r>
              <a:rPr lang="ru-RU" dirty="0" err="1"/>
              <a:t>Стівенсон</a:t>
            </a:r>
            <a:endParaRPr lang="ru-RU" dirty="0"/>
          </a:p>
          <a:p>
            <a:r>
              <a:rPr lang="ru-RU" dirty="0"/>
              <a:t>Артур </a:t>
            </a:r>
            <a:r>
              <a:rPr lang="ru-RU" dirty="0" err="1"/>
              <a:t>Конан</a:t>
            </a:r>
            <a:r>
              <a:rPr lang="ru-RU" dirty="0"/>
              <a:t> </a:t>
            </a:r>
            <a:r>
              <a:rPr lang="ru-RU" dirty="0" err="1"/>
              <a:t>Дойль</a:t>
            </a:r>
            <a:endParaRPr lang="ru-RU" dirty="0"/>
          </a:p>
          <a:p>
            <a:r>
              <a:rPr lang="ru-RU" dirty="0" err="1"/>
              <a:t>Етель</a:t>
            </a:r>
            <a:r>
              <a:rPr lang="ru-RU" dirty="0"/>
              <a:t> </a:t>
            </a:r>
            <a:r>
              <a:rPr lang="ru-RU" dirty="0" err="1"/>
              <a:t>Ліліан</a:t>
            </a:r>
            <a:r>
              <a:rPr lang="ru-RU" dirty="0"/>
              <a:t> </a:t>
            </a:r>
            <a:r>
              <a:rPr lang="ru-RU" dirty="0" err="1"/>
              <a:t>Войнич</a:t>
            </a:r>
            <a:endParaRPr lang="ru-RU" dirty="0"/>
          </a:p>
          <a:p>
            <a:r>
              <a:rPr lang="ru-RU" dirty="0" err="1"/>
              <a:t>Генрік</a:t>
            </a:r>
            <a:r>
              <a:rPr lang="ru-RU" dirty="0"/>
              <a:t> </a:t>
            </a:r>
            <a:r>
              <a:rPr lang="ru-RU" dirty="0" err="1"/>
              <a:t>Ібсен</a:t>
            </a:r>
            <a:endParaRPr lang="ru-RU" dirty="0"/>
          </a:p>
          <a:p>
            <a:r>
              <a:rPr lang="ru-RU" dirty="0"/>
              <a:t>Джек Лондон</a:t>
            </a:r>
          </a:p>
          <a:p>
            <a:r>
              <a:rPr lang="ru-RU" dirty="0"/>
              <a:t>Стефан </a:t>
            </a:r>
            <a:r>
              <a:rPr lang="ru-RU" dirty="0" err="1"/>
              <a:t>Ґеорґе</a:t>
            </a:r>
            <a:endParaRPr lang="ru-RU" dirty="0"/>
          </a:p>
          <a:p>
            <a:r>
              <a:rPr lang="ru-RU" dirty="0"/>
              <a:t>Максим Горький</a:t>
            </a:r>
          </a:p>
        </p:txBody>
      </p:sp>
    </p:spTree>
    <p:extLst>
      <p:ext uri="{BB962C8B-B14F-4D97-AF65-F5344CB8AC3E}">
        <p14:creationId xmlns:p14="http://schemas.microsoft.com/office/powerpoint/2010/main" xmlns="" val="1308446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21695">
        <p14:vortex dir="r"/>
      </p:transition>
    </mc:Choice>
    <mc:Fallback>
      <p:transition spd="slow" advTm="2169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80728"/>
            <a:ext cx="6588224" cy="34163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Неоромантизм </a:t>
            </a:r>
            <a:r>
              <a:rPr lang="ru-RU" dirty="0" err="1" smtClean="0"/>
              <a:t>зберіг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</a:t>
            </a:r>
            <a:r>
              <a:rPr lang="ru-RU" dirty="0" err="1" smtClean="0"/>
              <a:t>класичного</a:t>
            </a:r>
            <a:r>
              <a:rPr lang="ru-RU" dirty="0" smtClean="0"/>
              <a:t> романтизму,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 з </a:t>
            </a:r>
            <a:r>
              <a:rPr lang="ru-RU" dirty="0" err="1" smtClean="0"/>
              <a:t>дійсністю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породжував</a:t>
            </a:r>
            <a:r>
              <a:rPr lang="ru-RU" dirty="0" smtClean="0"/>
              <a:t> </a:t>
            </a:r>
            <a:r>
              <a:rPr lang="ru-RU" dirty="0" err="1" smtClean="0"/>
              <a:t>гострий</a:t>
            </a:r>
            <a:r>
              <a:rPr lang="ru-RU" dirty="0" smtClean="0"/>
              <a:t> </a:t>
            </a:r>
            <a:r>
              <a:rPr lang="ru-RU" dirty="0" err="1" smtClean="0"/>
              <a:t>напружений</a:t>
            </a:r>
            <a:r>
              <a:rPr lang="ru-RU" dirty="0" smtClean="0"/>
              <a:t> сюжет. Неоромантики </a:t>
            </a:r>
            <a:r>
              <a:rPr lang="ru-RU" dirty="0" err="1" smtClean="0"/>
              <a:t>відкинули</a:t>
            </a:r>
            <a:r>
              <a:rPr lang="ru-RU" dirty="0" smtClean="0"/>
              <a:t> </a:t>
            </a:r>
            <a:r>
              <a:rPr lang="ru-RU" dirty="0" err="1" smtClean="0"/>
              <a:t>раціоцентризм</a:t>
            </a:r>
            <a:r>
              <a:rPr lang="ru-RU" dirty="0" smtClean="0"/>
              <a:t>, </a:t>
            </a:r>
            <a:r>
              <a:rPr lang="ru-RU" dirty="0" err="1" smtClean="0"/>
              <a:t>матеріалістичне</a:t>
            </a:r>
            <a:r>
              <a:rPr lang="ru-RU" dirty="0" smtClean="0"/>
              <a:t>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на перше </a:t>
            </a:r>
            <a:r>
              <a:rPr lang="ru-RU" dirty="0" err="1" smtClean="0"/>
              <a:t>місце</a:t>
            </a:r>
            <a:r>
              <a:rPr lang="ru-RU" dirty="0" smtClean="0"/>
              <a:t> поставили </a:t>
            </a:r>
            <a:r>
              <a:rPr lang="ru-RU" dirty="0" err="1" smtClean="0"/>
              <a:t>чуттєву</a:t>
            </a:r>
            <a:r>
              <a:rPr lang="ru-RU" dirty="0" smtClean="0"/>
              <a:t> сферу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емоційно-інтуїтивне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. Вони представляли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ідеали</a:t>
            </a:r>
            <a:r>
              <a:rPr lang="ru-RU" dirty="0" smtClean="0"/>
              <a:t> в </a:t>
            </a:r>
            <a:r>
              <a:rPr lang="ru-RU" dirty="0" err="1" smtClean="0"/>
              <a:t>яскравих</a:t>
            </a:r>
            <a:r>
              <a:rPr lang="ru-RU" dirty="0" smtClean="0"/>
              <a:t> </a:t>
            </a:r>
            <a:r>
              <a:rPr lang="ru-RU" dirty="0" err="1" smtClean="0"/>
              <a:t>художніх</a:t>
            </a:r>
            <a:r>
              <a:rPr lang="ru-RU" dirty="0" smtClean="0"/>
              <a:t> образах, </a:t>
            </a:r>
            <a:r>
              <a:rPr lang="ru-RU" dirty="0" err="1" smtClean="0"/>
              <a:t>виняткових</a:t>
            </a:r>
            <a:r>
              <a:rPr lang="ru-RU" dirty="0" smtClean="0"/>
              <a:t> </a:t>
            </a:r>
            <a:r>
              <a:rPr lang="ru-RU" dirty="0" err="1" smtClean="0"/>
              <a:t>героїв</a:t>
            </a:r>
            <a:r>
              <a:rPr lang="ru-RU" dirty="0" smtClean="0"/>
              <a:t> у </a:t>
            </a:r>
            <a:r>
              <a:rPr lang="ru-RU" dirty="0" err="1" smtClean="0"/>
              <a:t>виняткових</a:t>
            </a:r>
            <a:r>
              <a:rPr lang="ru-RU" dirty="0" smtClean="0"/>
              <a:t> </a:t>
            </a:r>
            <a:r>
              <a:rPr lang="ru-RU" dirty="0" err="1" smtClean="0"/>
              <a:t>обставинах</a:t>
            </a:r>
            <a:r>
              <a:rPr lang="ru-RU" dirty="0" smtClean="0"/>
              <a:t>, </a:t>
            </a:r>
            <a:r>
              <a:rPr lang="ru-RU" dirty="0" err="1" smtClean="0"/>
              <a:t>зосереджували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дослідженні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Неоромантики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, </a:t>
            </a:r>
            <a:r>
              <a:rPr lang="ru-RU" dirty="0" err="1" smtClean="0"/>
              <a:t>гіперболізацію</a:t>
            </a:r>
            <a:r>
              <a:rPr lang="ru-RU" dirty="0" smtClean="0"/>
              <a:t>, </a:t>
            </a:r>
            <a:r>
              <a:rPr lang="ru-RU" dirty="0" err="1" smtClean="0"/>
              <a:t>гру</a:t>
            </a:r>
            <a:r>
              <a:rPr lang="ru-RU" dirty="0" smtClean="0"/>
              <a:t> </a:t>
            </a:r>
            <a:r>
              <a:rPr lang="ru-RU" dirty="0" err="1" smtClean="0"/>
              <a:t>кольорів</a:t>
            </a:r>
            <a:r>
              <a:rPr lang="ru-RU" dirty="0" smtClean="0"/>
              <a:t> і </a:t>
            </a:r>
            <a:r>
              <a:rPr lang="ru-RU" dirty="0" err="1" smtClean="0"/>
              <a:t>півтонів</a:t>
            </a:r>
            <a:r>
              <a:rPr lang="ru-RU" dirty="0" smtClean="0"/>
              <a:t>, </a:t>
            </a:r>
            <a:r>
              <a:rPr lang="ru-RU" dirty="0" err="1" smtClean="0"/>
              <a:t>дбали</a:t>
            </a:r>
            <a:r>
              <a:rPr lang="ru-RU" dirty="0" smtClean="0"/>
              <a:t> про </a:t>
            </a:r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ритміки</a:t>
            </a:r>
            <a:r>
              <a:rPr lang="ru-RU" dirty="0" smtClean="0"/>
              <a:t> і </a:t>
            </a:r>
            <a:r>
              <a:rPr lang="ru-RU" dirty="0" err="1" smtClean="0"/>
              <a:t>строфіки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6653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45166">
        <p14:vortex dir="r"/>
      </p:transition>
    </mc:Choice>
    <mc:Fallback>
      <p:transition spd="slow" advTm="4516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274838"/>
            <a:ext cx="6912768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/>
              <a:t>Творам</a:t>
            </a:r>
            <a:r>
              <a:rPr lang="ru-RU" dirty="0" smtClean="0"/>
              <a:t> </a:t>
            </a:r>
            <a:r>
              <a:rPr lang="ru-RU" dirty="0" err="1" smtClean="0"/>
              <a:t>неоромантиків</a:t>
            </a:r>
            <a:r>
              <a:rPr lang="ru-RU" dirty="0" smtClean="0"/>
              <a:t> </a:t>
            </a:r>
            <a:r>
              <a:rPr lang="ru-RU" dirty="0" err="1" smtClean="0"/>
              <a:t>властивий</a:t>
            </a:r>
            <a:r>
              <a:rPr lang="ru-RU" dirty="0" smtClean="0"/>
              <a:t> </a:t>
            </a:r>
            <a:r>
              <a:rPr lang="ru-RU" dirty="0" err="1" smtClean="0"/>
              <a:t>динамізм</a:t>
            </a:r>
            <a:r>
              <a:rPr lang="ru-RU" dirty="0" smtClean="0"/>
              <a:t>, драматизм, </a:t>
            </a:r>
            <a:r>
              <a:rPr lang="ru-RU" dirty="0" err="1" smtClean="0"/>
              <a:t>вольове</a:t>
            </a:r>
            <a:r>
              <a:rPr lang="ru-RU" dirty="0" smtClean="0"/>
              <a:t> начало, </a:t>
            </a:r>
            <a:r>
              <a:rPr lang="ru-RU" dirty="0" err="1" smtClean="0"/>
              <a:t>загострений</a:t>
            </a:r>
            <a:r>
              <a:rPr lang="ru-RU" dirty="0" smtClean="0"/>
              <a:t> </a:t>
            </a:r>
            <a:r>
              <a:rPr lang="ru-RU" dirty="0" err="1" smtClean="0"/>
              <a:t>патріотизм</a:t>
            </a:r>
            <a:r>
              <a:rPr lang="ru-RU" dirty="0" smtClean="0"/>
              <a:t>, </a:t>
            </a:r>
            <a:r>
              <a:rPr lang="ru-RU" dirty="0" err="1" smtClean="0"/>
              <a:t>увага</a:t>
            </a:r>
            <a:r>
              <a:rPr lang="ru-RU" dirty="0" smtClean="0"/>
              <a:t> до </a:t>
            </a:r>
            <a:r>
              <a:rPr lang="ru-RU" dirty="0" err="1" smtClean="0"/>
              <a:t>національно-суспільних</a:t>
            </a:r>
            <a:r>
              <a:rPr lang="ru-RU" dirty="0" smtClean="0"/>
              <a:t> проблем, </a:t>
            </a:r>
            <a:r>
              <a:rPr lang="ru-RU" dirty="0" err="1" smtClean="0"/>
              <a:t>різке</a:t>
            </a:r>
            <a:r>
              <a:rPr lang="ru-RU" dirty="0" smtClean="0"/>
              <a:t> </a:t>
            </a:r>
            <a:r>
              <a:rPr lang="ru-RU" dirty="0" err="1" smtClean="0"/>
              <a:t>заперечення</a:t>
            </a:r>
            <a:r>
              <a:rPr lang="ru-RU" dirty="0" smtClean="0"/>
              <a:t> </a:t>
            </a:r>
            <a:r>
              <a:rPr lang="ru-RU" dirty="0" err="1" smtClean="0"/>
              <a:t>комуністичного</a:t>
            </a:r>
            <a:r>
              <a:rPr lang="ru-RU" dirty="0" smtClean="0"/>
              <a:t> </a:t>
            </a:r>
            <a:r>
              <a:rPr lang="ru-RU" dirty="0" err="1" smtClean="0"/>
              <a:t>тоталітаризму</a:t>
            </a:r>
            <a:r>
              <a:rPr lang="ru-RU" dirty="0" smtClean="0"/>
              <a:t>, туга за </a:t>
            </a:r>
            <a:r>
              <a:rPr lang="ru-RU" dirty="0" err="1" smtClean="0"/>
              <a:t>героїзмом</a:t>
            </a:r>
            <a:r>
              <a:rPr lang="ru-RU" dirty="0" smtClean="0"/>
              <a:t>, </a:t>
            </a:r>
            <a:r>
              <a:rPr lang="ru-RU" dirty="0" err="1" smtClean="0"/>
              <a:t>уславлення</a:t>
            </a:r>
            <a:r>
              <a:rPr lang="ru-RU" dirty="0" smtClean="0"/>
              <a:t> </a:t>
            </a:r>
            <a:r>
              <a:rPr lang="ru-RU" dirty="0" err="1" smtClean="0"/>
              <a:t>активної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99047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19545">
        <p14:vortex dir="r"/>
      </p:transition>
    </mc:Choice>
    <mc:Fallback>
      <p:transition spd="slow" advTm="1954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Визначальні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неоромантизму: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 - неоромантики </a:t>
            </a:r>
            <a:r>
              <a:rPr lang="ru-RU" dirty="0" err="1"/>
              <a:t>змальовували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не </a:t>
            </a:r>
            <a:r>
              <a:rPr lang="ru-RU" dirty="0" err="1"/>
              <a:t>масу</a:t>
            </a:r>
            <a:r>
              <a:rPr lang="ru-RU" dirty="0"/>
              <a:t>, а </a:t>
            </a:r>
            <a:r>
              <a:rPr lang="ru-RU" dirty="0" err="1"/>
              <a:t>яскраву</a:t>
            </a:r>
            <a:r>
              <a:rPr lang="ru-RU" dirty="0"/>
              <a:t>, </a:t>
            </a:r>
            <a:r>
              <a:rPr lang="ru-RU" dirty="0" err="1"/>
              <a:t>неповторну</a:t>
            </a:r>
            <a:r>
              <a:rPr lang="ru-RU" dirty="0"/>
              <a:t> </a:t>
            </a:r>
            <a:r>
              <a:rPr lang="ru-RU" dirty="0" err="1"/>
              <a:t>індивідуальність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вирізняється</a:t>
            </a:r>
            <a:r>
              <a:rPr lang="ru-RU" dirty="0"/>
              <a:t> з </a:t>
            </a:r>
            <a:r>
              <a:rPr lang="ru-RU" dirty="0" err="1"/>
              <a:t>маси</a:t>
            </a:r>
            <a:r>
              <a:rPr lang="ru-RU" dirty="0"/>
              <a:t>, </a:t>
            </a:r>
            <a:r>
              <a:rPr lang="ru-RU" dirty="0" err="1"/>
              <a:t>бореться</a:t>
            </a:r>
            <a:r>
              <a:rPr lang="ru-RU" dirty="0"/>
              <a:t>, — часом попри </a:t>
            </a:r>
            <a:r>
              <a:rPr lang="ru-RU" dirty="0" err="1"/>
              <a:t>безнадійну</a:t>
            </a:r>
            <a:r>
              <a:rPr lang="ru-RU" dirty="0"/>
              <a:t> </a:t>
            </a:r>
            <a:r>
              <a:rPr lang="ru-RU" dirty="0" err="1"/>
              <a:t>ситуацію</a:t>
            </a:r>
            <a:r>
              <a:rPr lang="ru-RU" dirty="0"/>
              <a:t>, — </a:t>
            </a:r>
            <a:r>
              <a:rPr lang="ru-RU" dirty="0" err="1"/>
              <a:t>зі</a:t>
            </a:r>
            <a:r>
              <a:rPr lang="ru-RU" dirty="0"/>
              <a:t> злом, </a:t>
            </a:r>
            <a:r>
              <a:rPr lang="ru-RU" dirty="0" err="1"/>
              <a:t>зашкарублістю</a:t>
            </a:r>
            <a:r>
              <a:rPr lang="ru-RU" dirty="0"/>
              <a:t>, </a:t>
            </a:r>
            <a:r>
              <a:rPr lang="ru-RU" dirty="0" err="1"/>
              <a:t>сірістю</a:t>
            </a:r>
            <a:r>
              <a:rPr lang="ru-RU" dirty="0"/>
              <a:t> </a:t>
            </a:r>
            <a:r>
              <a:rPr lang="ru-RU" dirty="0" err="1"/>
              <a:t>повсякденна</a:t>
            </a:r>
            <a:r>
              <a:rPr lang="ru-RU" dirty="0"/>
              <a:t>; </a:t>
            </a:r>
          </a:p>
        </p:txBody>
      </p:sp>
      <p:pic>
        <p:nvPicPr>
          <p:cNvPr id="1028" name="Picture 4" descr="http://shkola.ostriv.in.ua/images/publications/4/2391/132137698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14" r="29014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45899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 advTm="22568">
        <p14:vortex dir="r"/>
      </p:transition>
    </mc:Choice>
    <mc:Fallback>
      <p:transition spd="slow" advTm="2256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62</TotalTime>
  <Words>447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Неоромантизм</vt:lpstr>
      <vt:lpstr>Що таке неоромантизм?</vt:lpstr>
      <vt:lpstr>Загальна характеристика</vt:lpstr>
      <vt:lpstr>Персонажі у творах неоромантиків</vt:lpstr>
      <vt:lpstr>Сюжет неоромантичного твору</vt:lpstr>
      <vt:lpstr>Найвидатніші представники</vt:lpstr>
      <vt:lpstr>Слайд 7</vt:lpstr>
      <vt:lpstr>Слайд 8</vt:lpstr>
      <vt:lpstr>Визначальні риси неоромантизму: 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Неоромантизм</dc:title>
  <dc:creator>Sveta</dc:creator>
  <cp:lastModifiedBy>Full</cp:lastModifiedBy>
  <cp:revision>7</cp:revision>
  <dcterms:created xsi:type="dcterms:W3CDTF">2013-09-10T13:49:21Z</dcterms:created>
  <dcterms:modified xsi:type="dcterms:W3CDTF">2014-06-03T08:11:06Z</dcterms:modified>
</cp:coreProperties>
</file>