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70" r:id="rId15"/>
    <p:sldId id="269" r:id="rId16"/>
    <p:sldId id="271" r:id="rId17"/>
    <p:sldId id="272" r:id="rId18"/>
    <p:sldId id="273" r:id="rId19"/>
    <p:sldId id="274" r:id="rId20"/>
    <p:sldId id="275" r:id="rId21"/>
    <p:sldId id="276" r:id="rId22"/>
    <p:sldId id="277" r:id="rId23"/>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6" d="100"/>
          <a:sy n="66" d="100"/>
        </p:scale>
        <p:origin x="-552"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ru-RU" smtClean="0"/>
              <a:t>Образец заголовка</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30" name="Date Placeholder 29"/>
          <p:cNvSpPr>
            <a:spLocks noGrp="1"/>
          </p:cNvSpPr>
          <p:nvPr>
            <p:ph type="dt" sz="half" idx="10"/>
          </p:nvPr>
        </p:nvSpPr>
        <p:spPr/>
        <p:txBody>
          <a:bodyPr/>
          <a:lstStyle/>
          <a:p>
            <a:fld id="{B4C71EC6-210F-42DE-9C53-41977AD35B3D}" type="datetimeFigureOut">
              <a:rPr lang="ru-RU" smtClean="0"/>
              <a:t>07.03.2014</a:t>
            </a:fld>
            <a:endParaRPr lang="ru-RU" dirty="0"/>
          </a:p>
        </p:txBody>
      </p:sp>
      <p:sp>
        <p:nvSpPr>
          <p:cNvPr id="19" name="Footer Placeholder 18"/>
          <p:cNvSpPr>
            <a:spLocks noGrp="1"/>
          </p:cNvSpPr>
          <p:nvPr>
            <p:ph type="ftr" sz="quarter" idx="11"/>
          </p:nvPr>
        </p:nvSpPr>
        <p:spPr/>
        <p:txBody>
          <a:bodyPr/>
          <a:lstStyle/>
          <a:p>
            <a:endParaRPr lang="ru-RU" dirty="0"/>
          </a:p>
        </p:txBody>
      </p:sp>
      <p:sp>
        <p:nvSpPr>
          <p:cNvPr id="27" name="Slide Number Placeholder 26"/>
          <p:cNvSpPr>
            <a:spLocks noGrp="1"/>
          </p:cNvSpPr>
          <p:nvPr>
            <p:ph type="sldNum" sz="quarter" idx="12"/>
          </p:nvPr>
        </p:nvSpPr>
        <p:spPr/>
        <p:txBody>
          <a:bodyPr/>
          <a:lstStyle/>
          <a:p>
            <a:fld id="{B19B0651-EE4F-4900-A07F-96A6BFA9D0F0}" type="slidenum">
              <a:rPr lang="ru-RU" smtClean="0"/>
              <a:t>‹#›</a:t>
            </a:fld>
            <a:endParaRPr lang="ru-RU"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ru-RU" smtClean="0"/>
              <a:t>Образец заголовка</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Date Placeholder 3"/>
          <p:cNvSpPr>
            <a:spLocks noGrp="1"/>
          </p:cNvSpPr>
          <p:nvPr>
            <p:ph type="dt" sz="half" idx="10"/>
          </p:nvPr>
        </p:nvSpPr>
        <p:spPr/>
        <p:txBody>
          <a:bodyPr/>
          <a:lstStyle/>
          <a:p>
            <a:fld id="{B4C71EC6-210F-42DE-9C53-41977AD35B3D}" type="datetimeFigureOut">
              <a:rPr lang="ru-RU" smtClean="0"/>
              <a:t>07.03.2014</a:t>
            </a:fld>
            <a:endParaRPr lang="ru-RU" dirty="0"/>
          </a:p>
        </p:txBody>
      </p:sp>
      <p:sp>
        <p:nvSpPr>
          <p:cNvPr id="5" name="Footer Placeholder 4"/>
          <p:cNvSpPr>
            <a:spLocks noGrp="1"/>
          </p:cNvSpPr>
          <p:nvPr>
            <p:ph type="ftr" sz="quarter" idx="11"/>
          </p:nvPr>
        </p:nvSpPr>
        <p:spPr/>
        <p:txBody>
          <a:bodyPr/>
          <a:lstStyle/>
          <a:p>
            <a:endParaRPr lang="ru-RU" dirty="0"/>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ru-RU" smtClean="0"/>
              <a:t>Образец заголовка</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Date Placeholder 3"/>
          <p:cNvSpPr>
            <a:spLocks noGrp="1"/>
          </p:cNvSpPr>
          <p:nvPr>
            <p:ph type="dt" sz="half" idx="10"/>
          </p:nvPr>
        </p:nvSpPr>
        <p:spPr/>
        <p:txBody>
          <a:bodyPr/>
          <a:lstStyle/>
          <a:p>
            <a:fld id="{B4C71EC6-210F-42DE-9C53-41977AD35B3D}" type="datetimeFigureOut">
              <a:rPr lang="ru-RU" smtClean="0"/>
              <a:t>07.03.2014</a:t>
            </a:fld>
            <a:endParaRPr lang="ru-RU" dirty="0"/>
          </a:p>
        </p:txBody>
      </p:sp>
      <p:sp>
        <p:nvSpPr>
          <p:cNvPr id="5" name="Footer Placeholder 4"/>
          <p:cNvSpPr>
            <a:spLocks noGrp="1"/>
          </p:cNvSpPr>
          <p:nvPr>
            <p:ph type="ftr" sz="quarter" idx="11"/>
          </p:nvPr>
        </p:nvSpPr>
        <p:spPr/>
        <p:txBody>
          <a:bodyPr/>
          <a:lstStyle/>
          <a:p>
            <a:endParaRPr lang="ru-RU" dirty="0"/>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ru-RU" smtClean="0"/>
              <a:t>Образец заголовка</a:t>
            </a:r>
            <a:endParaRPr kumimoji="0" lang="en-US"/>
          </a:p>
        </p:txBody>
      </p:sp>
      <p:sp>
        <p:nvSpPr>
          <p:cNvPr id="3" name="Content Placeholder 2"/>
          <p:cNvSpPr>
            <a:spLocks noGrp="1"/>
          </p:cNvSpPr>
          <p:nvPr>
            <p:ph idx="1"/>
          </p:nvPr>
        </p:nvSpPr>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Date Placeholder 3"/>
          <p:cNvSpPr>
            <a:spLocks noGrp="1"/>
          </p:cNvSpPr>
          <p:nvPr>
            <p:ph type="dt" sz="half" idx="10"/>
          </p:nvPr>
        </p:nvSpPr>
        <p:spPr/>
        <p:txBody>
          <a:bodyPr/>
          <a:lstStyle/>
          <a:p>
            <a:fld id="{B4C71EC6-210F-42DE-9C53-41977AD35B3D}" type="datetimeFigureOut">
              <a:rPr lang="ru-RU" smtClean="0"/>
              <a:t>07.03.2014</a:t>
            </a:fld>
            <a:endParaRPr lang="ru-RU" dirty="0"/>
          </a:p>
        </p:txBody>
      </p:sp>
      <p:sp>
        <p:nvSpPr>
          <p:cNvPr id="5" name="Footer Placeholder 4"/>
          <p:cNvSpPr>
            <a:spLocks noGrp="1"/>
          </p:cNvSpPr>
          <p:nvPr>
            <p:ph type="ftr" sz="quarter" idx="11"/>
          </p:nvPr>
        </p:nvSpPr>
        <p:spPr/>
        <p:txBody>
          <a:bodyPr/>
          <a:lstStyle/>
          <a:p>
            <a:endParaRPr lang="ru-RU" dirty="0"/>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ru-RU" smtClean="0"/>
              <a:t>Образец заголовка</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4" name="Date Placeholder 3"/>
          <p:cNvSpPr>
            <a:spLocks noGrp="1"/>
          </p:cNvSpPr>
          <p:nvPr>
            <p:ph type="dt" sz="half" idx="10"/>
          </p:nvPr>
        </p:nvSpPr>
        <p:spPr/>
        <p:txBody>
          <a:bodyPr/>
          <a:lstStyle/>
          <a:p>
            <a:fld id="{B4C71EC6-210F-42DE-9C53-41977AD35B3D}" type="datetimeFigureOut">
              <a:rPr lang="ru-RU" smtClean="0"/>
              <a:t>07.03.2014</a:t>
            </a:fld>
            <a:endParaRPr lang="ru-RU" dirty="0"/>
          </a:p>
        </p:txBody>
      </p:sp>
      <p:sp>
        <p:nvSpPr>
          <p:cNvPr id="5" name="Footer Placeholder 4"/>
          <p:cNvSpPr>
            <a:spLocks noGrp="1"/>
          </p:cNvSpPr>
          <p:nvPr>
            <p:ph type="ftr" sz="quarter" idx="11"/>
          </p:nvPr>
        </p:nvSpPr>
        <p:spPr/>
        <p:txBody>
          <a:bodyPr/>
          <a:lstStyle/>
          <a:p>
            <a:endParaRPr lang="ru-RU" dirty="0"/>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ru-RU" smtClean="0"/>
              <a:t>Образец заголовка</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Date Placeholder 4"/>
          <p:cNvSpPr>
            <a:spLocks noGrp="1"/>
          </p:cNvSpPr>
          <p:nvPr>
            <p:ph type="dt" sz="half" idx="10"/>
          </p:nvPr>
        </p:nvSpPr>
        <p:spPr/>
        <p:txBody>
          <a:bodyPr/>
          <a:lstStyle/>
          <a:p>
            <a:fld id="{B4C71EC6-210F-42DE-9C53-41977AD35B3D}" type="datetimeFigureOut">
              <a:rPr lang="ru-RU" smtClean="0"/>
              <a:t>07.03.2014</a:t>
            </a:fld>
            <a:endParaRPr lang="ru-RU" dirty="0"/>
          </a:p>
        </p:txBody>
      </p:sp>
      <p:sp>
        <p:nvSpPr>
          <p:cNvPr id="6" name="Footer Placeholder 5"/>
          <p:cNvSpPr>
            <a:spLocks noGrp="1"/>
          </p:cNvSpPr>
          <p:nvPr>
            <p:ph type="ftr" sz="quarter" idx="11"/>
          </p:nvPr>
        </p:nvSpPr>
        <p:spPr/>
        <p:txBody>
          <a:bodyPr/>
          <a:lstStyle/>
          <a:p>
            <a:endParaRPr lang="ru-RU" dirty="0"/>
          </a:p>
        </p:txBody>
      </p:sp>
      <p:sp>
        <p:nvSpPr>
          <p:cNvPr id="7" name="Slide Number Placeholder 6"/>
          <p:cNvSpPr>
            <a:spLocks noGrp="1"/>
          </p:cNvSpPr>
          <p:nvPr>
            <p:ph type="sldNum" sz="quarter" idx="12"/>
          </p:nvPr>
        </p:nvSpPr>
        <p:spPr/>
        <p:txBody>
          <a:bodyPr/>
          <a:lstStyle/>
          <a:p>
            <a:fld id="{B19B0651-EE4F-4900-A07F-96A6BFA9D0F0}" type="slidenum">
              <a:rPr lang="ru-RU" smtClean="0"/>
              <a:t>‹#›</a:t>
            </a:fld>
            <a:endParaRPr lang="ru-RU"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ru-RU" smtClean="0"/>
              <a:t>Образец заголовка</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Date Placeholder 6"/>
          <p:cNvSpPr>
            <a:spLocks noGrp="1"/>
          </p:cNvSpPr>
          <p:nvPr>
            <p:ph type="dt" sz="half" idx="10"/>
          </p:nvPr>
        </p:nvSpPr>
        <p:spPr/>
        <p:txBody>
          <a:bodyPr/>
          <a:lstStyle/>
          <a:p>
            <a:fld id="{B4C71EC6-210F-42DE-9C53-41977AD35B3D}" type="datetimeFigureOut">
              <a:rPr lang="ru-RU" smtClean="0"/>
              <a:t>07.03.2014</a:t>
            </a:fld>
            <a:endParaRPr lang="ru-RU" dirty="0"/>
          </a:p>
        </p:txBody>
      </p:sp>
      <p:sp>
        <p:nvSpPr>
          <p:cNvPr id="8" name="Footer Placeholder 7"/>
          <p:cNvSpPr>
            <a:spLocks noGrp="1"/>
          </p:cNvSpPr>
          <p:nvPr>
            <p:ph type="ftr" sz="quarter" idx="11"/>
          </p:nvPr>
        </p:nvSpPr>
        <p:spPr/>
        <p:txBody>
          <a:bodyPr/>
          <a:lstStyle/>
          <a:p>
            <a:endParaRPr lang="ru-RU" dirty="0"/>
          </a:p>
        </p:txBody>
      </p:sp>
      <p:sp>
        <p:nvSpPr>
          <p:cNvPr id="9" name="Slide Number Placeholder 8"/>
          <p:cNvSpPr>
            <a:spLocks noGrp="1"/>
          </p:cNvSpPr>
          <p:nvPr>
            <p:ph type="sldNum" sz="quarter" idx="12"/>
          </p:nvPr>
        </p:nvSpPr>
        <p:spPr/>
        <p:txBody>
          <a:bodyPr/>
          <a:lstStyle/>
          <a:p>
            <a:fld id="{B19B0651-EE4F-4900-A07F-96A6BFA9D0F0}" type="slidenum">
              <a:rPr lang="ru-RU" smtClean="0"/>
              <a:t>‹#›</a:t>
            </a:fld>
            <a:endParaRPr lang="ru-RU"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ru-RU" smtClean="0"/>
              <a:t>Образец заголовка</a:t>
            </a:r>
            <a:endParaRPr kumimoji="0" lang="en-US"/>
          </a:p>
        </p:txBody>
      </p:sp>
      <p:sp>
        <p:nvSpPr>
          <p:cNvPr id="3" name="Date Placeholder 2"/>
          <p:cNvSpPr>
            <a:spLocks noGrp="1"/>
          </p:cNvSpPr>
          <p:nvPr>
            <p:ph type="dt" sz="half" idx="10"/>
          </p:nvPr>
        </p:nvSpPr>
        <p:spPr/>
        <p:txBody>
          <a:bodyPr/>
          <a:lstStyle/>
          <a:p>
            <a:fld id="{B4C71EC6-210F-42DE-9C53-41977AD35B3D}" type="datetimeFigureOut">
              <a:rPr lang="ru-RU" smtClean="0"/>
              <a:t>07.03.2014</a:t>
            </a:fld>
            <a:endParaRPr lang="ru-RU" dirty="0"/>
          </a:p>
        </p:txBody>
      </p:sp>
      <p:sp>
        <p:nvSpPr>
          <p:cNvPr id="4" name="Footer Placeholder 3"/>
          <p:cNvSpPr>
            <a:spLocks noGrp="1"/>
          </p:cNvSpPr>
          <p:nvPr>
            <p:ph type="ftr" sz="quarter" idx="11"/>
          </p:nvPr>
        </p:nvSpPr>
        <p:spPr/>
        <p:txBody>
          <a:bodyPr/>
          <a:lstStyle/>
          <a:p>
            <a:endParaRPr lang="ru-RU" dirty="0"/>
          </a:p>
        </p:txBody>
      </p:sp>
      <p:sp>
        <p:nvSpPr>
          <p:cNvPr id="5" name="Slide Number Placeholder 4"/>
          <p:cNvSpPr>
            <a:spLocks noGrp="1"/>
          </p:cNvSpPr>
          <p:nvPr>
            <p:ph type="sldNum" sz="quarter" idx="12"/>
          </p:nvPr>
        </p:nvSpPr>
        <p:spPr/>
        <p:txBody>
          <a:bodyPr/>
          <a:lstStyle/>
          <a:p>
            <a:fld id="{B19B0651-EE4F-4900-A07F-96A6BFA9D0F0}" type="slidenum">
              <a:rPr lang="ru-RU" smtClean="0"/>
              <a:t>‹#›</a:t>
            </a:fld>
            <a:endParaRPr lang="ru-RU"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4C71EC6-210F-42DE-9C53-41977AD35B3D}" type="datetimeFigureOut">
              <a:rPr lang="ru-RU" smtClean="0"/>
              <a:t>07.03.2014</a:t>
            </a:fld>
            <a:endParaRPr lang="ru-RU" dirty="0"/>
          </a:p>
        </p:txBody>
      </p:sp>
      <p:sp>
        <p:nvSpPr>
          <p:cNvPr id="3" name="Footer Placeholder 2"/>
          <p:cNvSpPr>
            <a:spLocks noGrp="1"/>
          </p:cNvSpPr>
          <p:nvPr>
            <p:ph type="ftr" sz="quarter" idx="11"/>
          </p:nvPr>
        </p:nvSpPr>
        <p:spPr/>
        <p:txBody>
          <a:bodyPr/>
          <a:lstStyle/>
          <a:p>
            <a:endParaRPr lang="ru-RU" dirty="0"/>
          </a:p>
        </p:txBody>
      </p:sp>
      <p:sp>
        <p:nvSpPr>
          <p:cNvPr id="4" name="Slide Number Placeholder 3"/>
          <p:cNvSpPr>
            <a:spLocks noGrp="1"/>
          </p:cNvSpPr>
          <p:nvPr>
            <p:ph type="sldNum" sz="quarter" idx="12"/>
          </p:nvPr>
        </p:nvSpPr>
        <p:spPr/>
        <p:txBody>
          <a:bodyPr/>
          <a:lstStyle/>
          <a:p>
            <a:fld id="{B19B0651-EE4F-4900-A07F-96A6BFA9D0F0}" type="slidenum">
              <a:rPr lang="ru-RU" smtClean="0"/>
              <a:t>‹#›</a:t>
            </a:fld>
            <a:endParaRPr lang="ru-RU"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ru-RU" smtClean="0"/>
              <a:t>Образец заголовка</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ru-RU" smtClean="0"/>
              <a:t>Образец текста</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Date Placeholder 4"/>
          <p:cNvSpPr>
            <a:spLocks noGrp="1"/>
          </p:cNvSpPr>
          <p:nvPr>
            <p:ph type="dt" sz="half" idx="10"/>
          </p:nvPr>
        </p:nvSpPr>
        <p:spPr/>
        <p:txBody>
          <a:bodyPr/>
          <a:lstStyle/>
          <a:p>
            <a:fld id="{B4C71EC6-210F-42DE-9C53-41977AD35B3D}" type="datetimeFigureOut">
              <a:rPr lang="ru-RU" smtClean="0"/>
              <a:t>07.03.2014</a:t>
            </a:fld>
            <a:endParaRPr lang="ru-RU" dirty="0"/>
          </a:p>
        </p:txBody>
      </p:sp>
      <p:sp>
        <p:nvSpPr>
          <p:cNvPr id="6" name="Footer Placeholder 5"/>
          <p:cNvSpPr>
            <a:spLocks noGrp="1"/>
          </p:cNvSpPr>
          <p:nvPr>
            <p:ph type="ftr" sz="quarter" idx="11"/>
          </p:nvPr>
        </p:nvSpPr>
        <p:spPr/>
        <p:txBody>
          <a:bodyPr/>
          <a:lstStyle/>
          <a:p>
            <a:endParaRPr lang="ru-RU" dirty="0"/>
          </a:p>
        </p:txBody>
      </p:sp>
      <p:sp>
        <p:nvSpPr>
          <p:cNvPr id="7" name="Slide Number Placeholder 6"/>
          <p:cNvSpPr>
            <a:spLocks noGrp="1"/>
          </p:cNvSpPr>
          <p:nvPr>
            <p:ph type="sldNum" sz="quarter" idx="12"/>
          </p:nvPr>
        </p:nvSpPr>
        <p:spPr/>
        <p:txBody>
          <a:bodyPr/>
          <a:lstStyle/>
          <a:p>
            <a:fld id="{B19B0651-EE4F-4900-A07F-96A6BFA9D0F0}" type="slidenum">
              <a:rPr lang="ru-RU" smtClean="0"/>
              <a:t>‹#›</a:t>
            </a:fld>
            <a:endParaRPr lang="ru-RU"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ru-RU" smtClean="0"/>
              <a:t>Образец заголовка</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
        <p:nvSpPr>
          <p:cNvPr id="5" name="Date Placeholder 4"/>
          <p:cNvSpPr>
            <a:spLocks noGrp="1"/>
          </p:cNvSpPr>
          <p:nvPr>
            <p:ph type="dt" sz="half" idx="10"/>
          </p:nvPr>
        </p:nvSpPr>
        <p:spPr/>
        <p:txBody>
          <a:bodyPr/>
          <a:lstStyle/>
          <a:p>
            <a:fld id="{B4C71EC6-210F-42DE-9C53-41977AD35B3D}" type="datetimeFigureOut">
              <a:rPr lang="ru-RU" smtClean="0"/>
              <a:t>07.03.2014</a:t>
            </a:fld>
            <a:endParaRPr lang="ru-RU" dirty="0"/>
          </a:p>
        </p:txBody>
      </p:sp>
      <p:sp>
        <p:nvSpPr>
          <p:cNvPr id="6" name="Footer Placeholder 5"/>
          <p:cNvSpPr>
            <a:spLocks noGrp="1"/>
          </p:cNvSpPr>
          <p:nvPr>
            <p:ph type="ftr" sz="quarter" idx="11"/>
          </p:nvPr>
        </p:nvSpPr>
        <p:spPr/>
        <p:txBody>
          <a:bodyPr/>
          <a:lstStyle/>
          <a:p>
            <a:endParaRPr lang="ru-RU" dirty="0"/>
          </a:p>
        </p:txBody>
      </p:sp>
      <p:sp>
        <p:nvSpPr>
          <p:cNvPr id="7" name="Slide Number Placeholder 6"/>
          <p:cNvSpPr>
            <a:spLocks noGrp="1"/>
          </p:cNvSpPr>
          <p:nvPr>
            <p:ph type="sldNum" sz="quarter" idx="12"/>
          </p:nvPr>
        </p:nvSpPr>
        <p:spPr>
          <a:xfrm>
            <a:off x="8077200" y="6356350"/>
            <a:ext cx="609600" cy="365125"/>
          </a:xfrm>
        </p:spPr>
        <p:txBody>
          <a:bodyPr/>
          <a:lstStyle/>
          <a:p>
            <a:fld id="{B19B0651-EE4F-4900-A07F-96A6BFA9D0F0}" type="slidenum">
              <a:rPr lang="ru-RU" smtClean="0"/>
              <a:t>‹#›</a:t>
            </a:fld>
            <a:endParaRPr lang="ru-RU" dirty="0"/>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ru-RU" dirty="0" smtClean="0"/>
              <a:t>Вставка рисунка</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ru-RU" smtClean="0"/>
              <a:t>Образец заголовка</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B4C71EC6-210F-42DE-9C53-41977AD35B3D}" type="datetimeFigureOut">
              <a:rPr lang="ru-RU" smtClean="0"/>
              <a:t>07.03.2014</a:t>
            </a:fld>
            <a:endParaRPr lang="ru-RU" dirty="0"/>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ru-RU" dirty="0"/>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B19B0651-EE4F-4900-A07F-96A6BFA9D0F0}" type="slidenum">
              <a:rPr lang="ru-RU" smtClean="0"/>
              <a:t>‹#›</a:t>
            </a:fld>
            <a:endParaRPr lang="ru-RU" dirty="0"/>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1.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9.xml"/></Relationships>
</file>

<file path=ppt/slides/_rels/slide12.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9.xml"/></Relationships>
</file>

<file path=ppt/slides/_rels/slide13.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9.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8.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9.xml"/></Relationships>
</file>

<file path=ppt/slides/_rels/slide19.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9.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9.xml"/></Relationships>
</file>

<file path=ppt/slides/_rels/slide20.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9.xml"/></Relationships>
</file>

<file path=ppt/slides/_rels/slide21.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9.xml"/></Relationships>
</file>

<file path=ppt/slides/_rels/slide22.xml.rels><?xml version="1.0" encoding="UTF-8" standalone="yes"?>
<Relationships xmlns="http://schemas.openxmlformats.org/package/2006/relationships"><Relationship Id="rId2" Type="http://schemas.openxmlformats.org/officeDocument/2006/relationships/image" Target="../media/image10.jpg"/><Relationship Id="rId1" Type="http://schemas.openxmlformats.org/officeDocument/2006/relationships/slideLayout" Target="../slideLayouts/slideLayout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755576" y="2132856"/>
            <a:ext cx="7851648" cy="2836912"/>
          </a:xfrm>
        </p:spPr>
        <p:txBody>
          <a:bodyPr>
            <a:noAutofit/>
          </a:bodyPr>
          <a:lstStyle/>
          <a:p>
            <a:pPr algn="ctr"/>
            <a:r>
              <a:rPr lang="uk-UA" sz="9600" dirty="0" smtClean="0">
                <a:solidFill>
                  <a:schemeClr val="bg2">
                    <a:lumMod val="20000"/>
                    <a:lumOff val="80000"/>
                  </a:schemeClr>
                </a:solidFill>
              </a:rPr>
              <a:t>Богдан Лепкий</a:t>
            </a:r>
            <a:endParaRPr lang="uk-UA" sz="9600" dirty="0">
              <a:solidFill>
                <a:schemeClr val="bg2">
                  <a:lumMod val="20000"/>
                  <a:lumOff val="80000"/>
                </a:schemeClr>
              </a:solidFill>
            </a:endParaRPr>
          </a:p>
        </p:txBody>
      </p:sp>
    </p:spTree>
    <p:extLst>
      <p:ext uri="{BB962C8B-B14F-4D97-AF65-F5344CB8AC3E}">
        <p14:creationId xmlns:p14="http://schemas.microsoft.com/office/powerpoint/2010/main" val="2292888248"/>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80">
                                          <p:stCondLst>
                                            <p:cond delay="0"/>
                                          </p:stCondLst>
                                        </p:cTn>
                                        <p:tgtEl>
                                          <p:spTgt spid="2"/>
                                        </p:tgtEl>
                                      </p:cBhvr>
                                    </p:animEffect>
                                    <p:anim calcmode="lin" valueType="num">
                                      <p:cBhvr>
                                        <p:cTn id="8" dur="1822"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gtEl>
                                      </p:cBhvr>
                                      <p:to x="100000" y="60000"/>
                                    </p:animScale>
                                    <p:animScale>
                                      <p:cBhvr>
                                        <p:cTn id="14" dur="166" decel="50000">
                                          <p:stCondLst>
                                            <p:cond delay="676"/>
                                          </p:stCondLst>
                                        </p:cTn>
                                        <p:tgtEl>
                                          <p:spTgt spid="2"/>
                                        </p:tgtEl>
                                      </p:cBhvr>
                                      <p:to x="100000" y="100000"/>
                                    </p:animScale>
                                    <p:animScale>
                                      <p:cBhvr>
                                        <p:cTn id="15" dur="26">
                                          <p:stCondLst>
                                            <p:cond delay="1312"/>
                                          </p:stCondLst>
                                        </p:cTn>
                                        <p:tgtEl>
                                          <p:spTgt spid="2"/>
                                        </p:tgtEl>
                                      </p:cBhvr>
                                      <p:to x="100000" y="80000"/>
                                    </p:animScale>
                                    <p:animScale>
                                      <p:cBhvr>
                                        <p:cTn id="16" dur="166" decel="50000">
                                          <p:stCondLst>
                                            <p:cond delay="1338"/>
                                          </p:stCondLst>
                                        </p:cTn>
                                        <p:tgtEl>
                                          <p:spTgt spid="2"/>
                                        </p:tgtEl>
                                      </p:cBhvr>
                                      <p:to x="100000" y="100000"/>
                                    </p:animScale>
                                    <p:animScale>
                                      <p:cBhvr>
                                        <p:cTn id="17" dur="26">
                                          <p:stCondLst>
                                            <p:cond delay="1642"/>
                                          </p:stCondLst>
                                        </p:cTn>
                                        <p:tgtEl>
                                          <p:spTgt spid="2"/>
                                        </p:tgtEl>
                                      </p:cBhvr>
                                      <p:to x="100000" y="90000"/>
                                    </p:animScale>
                                    <p:animScale>
                                      <p:cBhvr>
                                        <p:cTn id="18" dur="166" decel="50000">
                                          <p:stCondLst>
                                            <p:cond delay="1668"/>
                                          </p:stCondLst>
                                        </p:cTn>
                                        <p:tgtEl>
                                          <p:spTgt spid="2"/>
                                        </p:tgtEl>
                                      </p:cBhvr>
                                      <p:to x="100000" y="100000"/>
                                    </p:animScale>
                                    <p:animScale>
                                      <p:cBhvr>
                                        <p:cTn id="19" dur="26">
                                          <p:stCondLst>
                                            <p:cond delay="1808"/>
                                          </p:stCondLst>
                                        </p:cTn>
                                        <p:tgtEl>
                                          <p:spTgt spid="2"/>
                                        </p:tgtEl>
                                      </p:cBhvr>
                                      <p:to x="100000" y="95000"/>
                                    </p:animScale>
                                    <p:animScale>
                                      <p:cBhvr>
                                        <p:cTn id="20" dur="166" decel="50000">
                                          <p:stCondLst>
                                            <p:cond delay="1834"/>
                                          </p:stCondLst>
                                        </p:cTn>
                                        <p:tgtEl>
                                          <p:spTgt spid="2"/>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Текст 2"/>
          <p:cNvSpPr>
            <a:spLocks noGrp="1"/>
          </p:cNvSpPr>
          <p:nvPr>
            <p:ph type="body" sz="half" idx="2"/>
          </p:nvPr>
        </p:nvSpPr>
        <p:spPr>
          <a:xfrm>
            <a:off x="395536" y="260648"/>
            <a:ext cx="5328592" cy="5976664"/>
          </a:xfrm>
        </p:spPr>
        <p:txBody>
          <a:bodyPr>
            <a:noAutofit/>
          </a:bodyPr>
          <a:lstStyle/>
          <a:p>
            <a:r>
              <a:rPr lang="uk-UA" sz="2400" b="1" dirty="0">
                <a:solidFill>
                  <a:schemeClr val="bg2">
                    <a:lumMod val="50000"/>
                  </a:schemeClr>
                </a:solidFill>
              </a:rPr>
              <a:t>У краківському помешканні Лепких бували Василь Стефаник, Михайло Яцків, Остап Луцький, Кирило Студинський, Михайло Бойчук (створив портрет Б. Лепкого, 1909), Осип Курилас, Олекса Новаківський, Кирило Трильовський, В'ячеслав Липинський, Михайло Коцюбинський, Ольга Кобилянська, Федір Вовк, Михайло Жук та ін.</a:t>
            </a:r>
          </a:p>
          <a:p>
            <a:r>
              <a:rPr lang="uk-UA" sz="2400" b="1" dirty="0">
                <a:solidFill>
                  <a:schemeClr val="bg2">
                    <a:lumMod val="50000"/>
                  </a:schemeClr>
                </a:solidFill>
              </a:rPr>
              <a:t>1912 р. Б. Лепкий вступив до партії «Християнсько-Суспільний Союз» у Львові.</a:t>
            </a:r>
          </a:p>
          <a:p>
            <a:endParaRPr lang="uk-UA" sz="2400" b="1" dirty="0"/>
          </a:p>
        </p:txBody>
      </p:sp>
    </p:spTree>
    <p:extLst>
      <p:ext uri="{BB962C8B-B14F-4D97-AF65-F5344CB8AC3E}">
        <p14:creationId xmlns:p14="http://schemas.microsoft.com/office/powerpoint/2010/main" val="32799948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Текст 2"/>
          <p:cNvSpPr>
            <a:spLocks noGrp="1"/>
          </p:cNvSpPr>
          <p:nvPr>
            <p:ph type="body" sz="half" idx="2"/>
          </p:nvPr>
        </p:nvSpPr>
        <p:spPr>
          <a:xfrm>
            <a:off x="251520" y="260648"/>
            <a:ext cx="3240360" cy="6048672"/>
          </a:xfrm>
        </p:spPr>
        <p:txBody>
          <a:bodyPr>
            <a:normAutofit/>
          </a:bodyPr>
          <a:lstStyle/>
          <a:p>
            <a:endParaRPr lang="uk-UA" sz="2000" dirty="0" smtClean="0">
              <a:solidFill>
                <a:schemeClr val="bg2">
                  <a:lumMod val="50000"/>
                </a:schemeClr>
              </a:solidFill>
            </a:endParaRPr>
          </a:p>
          <a:p>
            <a:r>
              <a:rPr lang="uk-UA" sz="2000" dirty="0" smtClean="0">
                <a:solidFill>
                  <a:srgbClr val="00B0F0"/>
                </a:solidFill>
                <a:effectLst>
                  <a:outerShdw blurRad="38100" dist="38100" dir="2700000" algn="tl">
                    <a:srgbClr val="000000">
                      <a:alpha val="43137"/>
                    </a:srgbClr>
                  </a:outerShdw>
                </a:effectLst>
              </a:rPr>
              <a:t>ПЕРША СВІТОВА ВІЙНА </a:t>
            </a:r>
          </a:p>
          <a:p>
            <a:r>
              <a:rPr lang="uk-UA" sz="2000" dirty="0" smtClean="0">
                <a:solidFill>
                  <a:schemeClr val="bg2">
                    <a:lumMod val="50000"/>
                  </a:schemeClr>
                </a:solidFill>
              </a:rPr>
              <a:t>Перша </a:t>
            </a:r>
            <a:r>
              <a:rPr lang="uk-UA" sz="2000" dirty="0">
                <a:solidFill>
                  <a:schemeClr val="bg2">
                    <a:lumMod val="50000"/>
                  </a:schemeClr>
                </a:solidFill>
              </a:rPr>
              <a:t>світова війна застала сім'ю Лепких у Кракові.</a:t>
            </a:r>
          </a:p>
          <a:p>
            <a:r>
              <a:rPr lang="uk-UA" sz="2000" dirty="0">
                <a:solidFill>
                  <a:schemeClr val="bg2">
                    <a:lumMod val="50000"/>
                  </a:schemeClr>
                </a:solidFill>
              </a:rPr>
              <a:t>Коли російська армія восени 1914 р. почала займати Галичину і Буковину та вивозити українську інтелектуальну еліту, Лепкі разом з іншими біженцями переїхали у Карпати в надії, що війна у гори не дійде і зупинилися в м. Яремче.</a:t>
            </a:r>
          </a:p>
          <a:p>
            <a:endParaRPr lang="uk-UA" sz="2000" dirty="0">
              <a:solidFill>
                <a:schemeClr val="bg2">
                  <a:lumMod val="50000"/>
                </a:schemeClr>
              </a:solidFill>
            </a:endParaRPr>
          </a:p>
        </p:txBody>
      </p:sp>
      <p:pic>
        <p:nvPicPr>
          <p:cNvPr id="5" name="Рисунок 4"/>
          <p:cNvPicPr>
            <a:picLocks noGrp="1" noChangeAspect="1"/>
          </p:cNvPicPr>
          <p:nvPr>
            <p:ph type="pic" idx="1"/>
          </p:nvPr>
        </p:nvPicPr>
        <p:blipFill>
          <a:blip r:embed="rId2">
            <a:extLst>
              <a:ext uri="{28A0092B-C50C-407E-A947-70E740481C1C}">
                <a14:useLocalDpi xmlns:a14="http://schemas.microsoft.com/office/drawing/2010/main" val="0"/>
              </a:ext>
            </a:extLst>
          </a:blip>
          <a:srcRect l="14049" r="14049"/>
          <a:stretch>
            <a:fillRect/>
          </a:stretch>
        </p:blipFill>
        <p:spPr>
          <a:xfrm rot="420000">
            <a:off x="4146550" y="455613"/>
            <a:ext cx="4618038" cy="3932237"/>
          </a:xfrm>
        </p:spPr>
      </p:pic>
    </p:spTree>
    <p:extLst>
      <p:ext uri="{BB962C8B-B14F-4D97-AF65-F5344CB8AC3E}">
        <p14:creationId xmlns:p14="http://schemas.microsoft.com/office/powerpoint/2010/main" val="36962185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2000"/>
                                        <p:tgtEl>
                                          <p:spTgt spid="3">
                                            <p:txEl>
                                              <p:pRg st="1" end="1"/>
                                            </p:txEl>
                                          </p:spTgt>
                                        </p:tgtEl>
                                      </p:cBhvr>
                                    </p:animEffect>
                                    <p:anim calcmode="lin" valueType="num">
                                      <p:cBhvr>
                                        <p:cTn id="8" dur="2000" fill="hold"/>
                                        <p:tgtEl>
                                          <p:spTgt spid="3">
                                            <p:txEl>
                                              <p:pRg st="1" end="1"/>
                                            </p:txEl>
                                          </p:spTgt>
                                        </p:tgtEl>
                                        <p:attrNameLst>
                                          <p:attrName>ppt_w</p:attrName>
                                        </p:attrNameLst>
                                      </p:cBhvr>
                                      <p:tavLst>
                                        <p:tav tm="0" fmla="#ppt_w*sin(2.5*pi*$)">
                                          <p:val>
                                            <p:fltVal val="0"/>
                                          </p:val>
                                        </p:tav>
                                        <p:tav tm="100000">
                                          <p:val>
                                            <p:fltVal val="1"/>
                                          </p:val>
                                        </p:tav>
                                      </p:tavLst>
                                    </p:anim>
                                    <p:anim calcmode="lin" valueType="num">
                                      <p:cBhvr>
                                        <p:cTn id="9" dur="2000" fill="hold"/>
                                        <p:tgtEl>
                                          <p:spTgt spid="3">
                                            <p:txEl>
                                              <p:pRg st="1" end="1"/>
                                            </p:txEl>
                                          </p:spTgt>
                                        </p:tgtEl>
                                        <p:attrNameLst>
                                          <p:attrName>ppt_h</p:attrName>
                                        </p:attrNameLst>
                                      </p:cBhvr>
                                      <p:tavLst>
                                        <p:tav tm="0">
                                          <p:val>
                                            <p:strVal val="#ppt_h"/>
                                          </p:val>
                                        </p:tav>
                                        <p:tav tm="100000">
                                          <p:val>
                                            <p:strVal val="#ppt_h"/>
                                          </p:val>
                                        </p:tav>
                                      </p:tavLst>
                                    </p:anim>
                                  </p:childTnLst>
                                </p:cTn>
                              </p:par>
                            </p:childTnLst>
                          </p:cTn>
                        </p:par>
                      </p:childTnLst>
                    </p:cTn>
                  </p:par>
                  <p:par>
                    <p:cTn id="10" fill="hold">
                      <p:stCondLst>
                        <p:cond delay="indefinite"/>
                      </p:stCondLst>
                      <p:childTnLst>
                        <p:par>
                          <p:cTn id="11" fill="hold">
                            <p:stCondLst>
                              <p:cond delay="0"/>
                            </p:stCondLst>
                            <p:childTnLst>
                              <p:par>
                                <p:cTn id="12" presetID="10" presetClass="entr" presetSubtype="0" fill="hold" grpId="0"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500"/>
                                        <p:tgtEl>
                                          <p:spTgt spid="3">
                                            <p:txEl>
                                              <p:pRg st="2" end="2"/>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10"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fade">
                                      <p:cBhvr>
                                        <p:cTn id="19" dur="500"/>
                                        <p:tgtEl>
                                          <p:spTgt spid="3">
                                            <p:txEl>
                                              <p:pRg st="3" end="3"/>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21" presetClass="entr" presetSubtype="1" fill="hold" nodeType="clickEffect">
                                  <p:stCondLst>
                                    <p:cond delay="0"/>
                                  </p:stCondLst>
                                  <p:childTnLst>
                                    <p:set>
                                      <p:cBhvr>
                                        <p:cTn id="23" dur="1" fill="hold">
                                          <p:stCondLst>
                                            <p:cond delay="0"/>
                                          </p:stCondLst>
                                        </p:cTn>
                                        <p:tgtEl>
                                          <p:spTgt spid="5"/>
                                        </p:tgtEl>
                                        <p:attrNameLst>
                                          <p:attrName>style.visibility</p:attrName>
                                        </p:attrNameLst>
                                      </p:cBhvr>
                                      <p:to>
                                        <p:strVal val="visible"/>
                                      </p:to>
                                    </p:set>
                                    <p:animEffect transition="in" filter="wheel(1)">
                                      <p:cBhvr>
                                        <p:cTn id="24"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Текст 2"/>
          <p:cNvSpPr>
            <a:spLocks noGrp="1"/>
          </p:cNvSpPr>
          <p:nvPr>
            <p:ph type="body" sz="half" idx="2"/>
          </p:nvPr>
        </p:nvSpPr>
        <p:spPr>
          <a:xfrm>
            <a:off x="323528" y="260648"/>
            <a:ext cx="3384376" cy="6120680"/>
          </a:xfrm>
        </p:spPr>
        <p:txBody>
          <a:bodyPr>
            <a:normAutofit fontScale="25000" lnSpcReduction="20000"/>
          </a:bodyPr>
          <a:lstStyle/>
          <a:p>
            <a:r>
              <a:rPr lang="uk-UA" sz="7200" dirty="0">
                <a:solidFill>
                  <a:schemeClr val="bg2">
                    <a:lumMod val="50000"/>
                  </a:schemeClr>
                </a:solidFill>
              </a:rPr>
              <a:t>Восени 1915 р. Б.Лепкий був мобілізований до австрійського війська. Завдяки сприянню друзів не був відправлений у діючу армію, а виїхав у Німеччину для освітньо-культурної роботи серед українців-військовополоненних царської армії. Тут з листопада 1915 р. мешкав у м. Раштат біля Бадена. Там працював у просвітньому відділі табору, протягом двох місяців викладав історію української літератури та культури. Лекції вченого мали великий успіх, тому заняття перенесли з бараків до міського театру. Потім табір поділили на дві частини, Б. Лепкий переїхав до Вецляра.</a:t>
            </a:r>
          </a:p>
          <a:p>
            <a:r>
              <a:rPr lang="uk-UA" sz="7200" dirty="0">
                <a:solidFill>
                  <a:schemeClr val="bg2">
                    <a:lumMod val="50000"/>
                  </a:schemeClr>
                </a:solidFill>
              </a:rPr>
              <a:t>У 1919 р. працював в Українській Військово-Санітарній Місії, яка готувала військовополонених до від'їзду додому.</a:t>
            </a:r>
          </a:p>
          <a:p>
            <a:endParaRPr lang="uk-UA" dirty="0">
              <a:solidFill>
                <a:schemeClr val="bg2">
                  <a:lumMod val="50000"/>
                </a:schemeClr>
              </a:solidFill>
            </a:endParaRPr>
          </a:p>
        </p:txBody>
      </p:sp>
      <p:pic>
        <p:nvPicPr>
          <p:cNvPr id="5" name="Рисунок 4"/>
          <p:cNvPicPr>
            <a:picLocks noGrp="1" noChangeAspect="1"/>
          </p:cNvPicPr>
          <p:nvPr>
            <p:ph type="pic" idx="1"/>
          </p:nvPr>
        </p:nvPicPr>
        <p:blipFill>
          <a:blip r:embed="rId2">
            <a:extLst>
              <a:ext uri="{28A0092B-C50C-407E-A947-70E740481C1C}">
                <a14:useLocalDpi xmlns:a14="http://schemas.microsoft.com/office/drawing/2010/main" val="0"/>
              </a:ext>
            </a:extLst>
          </a:blip>
          <a:srcRect l="13603" r="13603"/>
          <a:stretch>
            <a:fillRect/>
          </a:stretch>
        </p:blipFill>
        <p:spPr>
          <a:xfrm rot="420000">
            <a:off x="4217988" y="382588"/>
            <a:ext cx="4618037" cy="3932237"/>
          </a:xfrm>
        </p:spPr>
      </p:pic>
    </p:spTree>
    <p:extLst>
      <p:ext uri="{BB962C8B-B14F-4D97-AF65-F5344CB8AC3E}">
        <p14:creationId xmlns:p14="http://schemas.microsoft.com/office/powerpoint/2010/main" val="34933756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1" presetClass="entr" presetSubtype="1" fill="hold"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wheel(1)">
                                      <p:cBhvr>
                                        <p:cTn id="17"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Текст 2"/>
          <p:cNvSpPr>
            <a:spLocks noGrp="1"/>
          </p:cNvSpPr>
          <p:nvPr>
            <p:ph type="body" sz="half" idx="2"/>
          </p:nvPr>
        </p:nvSpPr>
        <p:spPr>
          <a:xfrm>
            <a:off x="323528" y="260648"/>
            <a:ext cx="3168352" cy="6120680"/>
          </a:xfrm>
        </p:spPr>
        <p:txBody>
          <a:bodyPr>
            <a:normAutofit lnSpcReduction="10000"/>
          </a:bodyPr>
          <a:lstStyle/>
          <a:p>
            <a:r>
              <a:rPr lang="uk-UA" sz="1800" dirty="0" smtClean="0">
                <a:solidFill>
                  <a:srgbClr val="00B0F0"/>
                </a:solidFill>
                <a:effectLst>
                  <a:outerShdw blurRad="38100" dist="38100" dir="2700000" algn="tl">
                    <a:srgbClr val="000000">
                      <a:alpha val="43137"/>
                    </a:srgbClr>
                  </a:outerShdw>
                </a:effectLst>
              </a:rPr>
              <a:t>МІЖВОЕННІ РОКИ </a:t>
            </a:r>
          </a:p>
          <a:p>
            <a:r>
              <a:rPr lang="uk-UA" sz="1800" dirty="0" smtClean="0">
                <a:solidFill>
                  <a:schemeClr val="bg2">
                    <a:lumMod val="50000"/>
                  </a:schemeClr>
                </a:solidFill>
              </a:rPr>
              <a:t>Навесні </a:t>
            </a:r>
            <a:r>
              <a:rPr lang="uk-UA" sz="1800" dirty="0">
                <a:solidFill>
                  <a:schemeClr val="bg2">
                    <a:lumMod val="50000"/>
                  </a:schemeClr>
                </a:solidFill>
              </a:rPr>
              <a:t>1920 р. після ліквідації таборів Б. Лепкий переїхав до Шпандау біля Берліна, у січні 1921 р. — до Берліна. Тут очолював (до 1925) Український Допомоговий Комітет, Комітет Опіки над Утікачами, Товариство охорони могил, належав до співорганізаторів українських видавництв: Якова Оренштайна «Українська Накладня» (із Зеноном Кузелею і Василем Сімовичем) та гетьманського руху «Українське Слово»; співпрацював з цими видавництвами та редакцією газети «Українське слово» (1921–1923</a:t>
            </a:r>
            <a:r>
              <a:rPr lang="uk-UA" sz="1800" dirty="0" smtClean="0">
                <a:solidFill>
                  <a:schemeClr val="bg2">
                    <a:lumMod val="50000"/>
                  </a:schemeClr>
                </a:solidFill>
              </a:rPr>
              <a:t>).</a:t>
            </a:r>
            <a:endParaRPr lang="uk-UA" sz="1800" dirty="0">
              <a:solidFill>
                <a:schemeClr val="bg2">
                  <a:lumMod val="50000"/>
                </a:schemeClr>
              </a:solidFill>
            </a:endParaRPr>
          </a:p>
        </p:txBody>
      </p:sp>
      <p:pic>
        <p:nvPicPr>
          <p:cNvPr id="5" name="Рисунок 4"/>
          <p:cNvPicPr>
            <a:picLocks noGrp="1" noChangeAspect="1"/>
          </p:cNvPicPr>
          <p:nvPr>
            <p:ph type="pic" idx="1"/>
          </p:nvPr>
        </p:nvPicPr>
        <p:blipFill>
          <a:blip r:embed="rId2">
            <a:extLst>
              <a:ext uri="{28A0092B-C50C-407E-A947-70E740481C1C}">
                <a14:useLocalDpi xmlns:a14="http://schemas.microsoft.com/office/drawing/2010/main" val="0"/>
              </a:ext>
            </a:extLst>
          </a:blip>
          <a:srcRect t="24029" b="24029"/>
          <a:stretch>
            <a:fillRect/>
          </a:stretch>
        </p:blipFill>
        <p:spPr>
          <a:xfrm rot="420000">
            <a:off x="4088642" y="450103"/>
            <a:ext cx="4618037" cy="5349036"/>
          </a:xfrm>
        </p:spPr>
      </p:pic>
    </p:spTree>
    <p:extLst>
      <p:ext uri="{BB962C8B-B14F-4D97-AF65-F5344CB8AC3E}">
        <p14:creationId xmlns:p14="http://schemas.microsoft.com/office/powerpoint/2010/main" val="42262972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anim calcmode="lin" valueType="num">
                                      <p:cBhvr>
                                        <p:cTn id="8" dur="2000" fill="hold"/>
                                        <p:tgtEl>
                                          <p:spTgt spid="3">
                                            <p:txEl>
                                              <p:pRg st="0" end="0"/>
                                            </p:txEl>
                                          </p:spTgt>
                                        </p:tgtEl>
                                        <p:attrNameLst>
                                          <p:attrName>ppt_w</p:attrName>
                                        </p:attrNameLst>
                                      </p:cBhvr>
                                      <p:tavLst>
                                        <p:tav tm="0" fmla="#ppt_w*sin(2.5*pi*$)">
                                          <p:val>
                                            <p:fltVal val="0"/>
                                          </p:val>
                                        </p:tav>
                                        <p:tav tm="100000">
                                          <p:val>
                                            <p:fltVal val="1"/>
                                          </p:val>
                                        </p:tav>
                                      </p:tavLst>
                                    </p:anim>
                                    <p:anim calcmode="lin" valueType="num">
                                      <p:cBhvr>
                                        <p:cTn id="9" dur="2000" fill="hold"/>
                                        <p:tgtEl>
                                          <p:spTgt spid="3">
                                            <p:txEl>
                                              <p:pRg st="0" end="0"/>
                                            </p:txEl>
                                          </p:spTgt>
                                        </p:tgtEl>
                                        <p:attrNameLst>
                                          <p:attrName>ppt_h</p:attrName>
                                        </p:attrNameLst>
                                      </p:cBhvr>
                                      <p:tavLst>
                                        <p:tav tm="0">
                                          <p:val>
                                            <p:strVal val="#ppt_h"/>
                                          </p:val>
                                        </p:tav>
                                        <p:tav tm="100000">
                                          <p:val>
                                            <p:strVal val="#ppt_h"/>
                                          </p:val>
                                        </p:tav>
                                      </p:tavLst>
                                    </p:anim>
                                  </p:childTnLst>
                                </p:cTn>
                              </p:par>
                            </p:childTnLst>
                          </p:cTn>
                        </p:par>
                      </p:childTnLst>
                    </p:cTn>
                  </p:par>
                  <p:par>
                    <p:cTn id="10" fill="hold">
                      <p:stCondLst>
                        <p:cond delay="indefinite"/>
                      </p:stCondLst>
                      <p:childTnLst>
                        <p:par>
                          <p:cTn id="11" fill="hold">
                            <p:stCondLst>
                              <p:cond delay="0"/>
                            </p:stCondLst>
                            <p:childTnLst>
                              <p:par>
                                <p:cTn id="12" presetID="10"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500"/>
                                        <p:tgtEl>
                                          <p:spTgt spid="3">
                                            <p:txEl>
                                              <p:pRg st="1" end="1"/>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21" presetClass="entr" presetSubtype="1" fill="hold" nodeType="clickEffect">
                                  <p:stCondLst>
                                    <p:cond delay="0"/>
                                  </p:stCondLst>
                                  <p:childTnLst>
                                    <p:set>
                                      <p:cBhvr>
                                        <p:cTn id="18" dur="1" fill="hold">
                                          <p:stCondLst>
                                            <p:cond delay="0"/>
                                          </p:stCondLst>
                                        </p:cTn>
                                        <p:tgtEl>
                                          <p:spTgt spid="5"/>
                                        </p:tgtEl>
                                        <p:attrNameLst>
                                          <p:attrName>style.visibility</p:attrName>
                                        </p:attrNameLst>
                                      </p:cBhvr>
                                      <p:to>
                                        <p:strVal val="visible"/>
                                      </p:to>
                                    </p:set>
                                    <p:animEffect transition="in" filter="wheel(1)">
                                      <p:cBhvr>
                                        <p:cTn id="19"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Текст 2"/>
          <p:cNvSpPr>
            <a:spLocks noGrp="1"/>
          </p:cNvSpPr>
          <p:nvPr>
            <p:ph type="body" sz="half" idx="2"/>
          </p:nvPr>
        </p:nvSpPr>
        <p:spPr>
          <a:xfrm>
            <a:off x="251520" y="188640"/>
            <a:ext cx="5688632" cy="5760640"/>
          </a:xfrm>
        </p:spPr>
        <p:txBody>
          <a:bodyPr>
            <a:noAutofit/>
          </a:bodyPr>
          <a:lstStyle/>
          <a:p>
            <a:r>
              <a:rPr lang="uk-UA" sz="2800" b="1" dirty="0">
                <a:solidFill>
                  <a:schemeClr val="bg2">
                    <a:lumMod val="50000"/>
                  </a:schemeClr>
                </a:solidFill>
              </a:rPr>
              <a:t>Працював в управі Українського Червоного Хреста, був головою «Української Громади». Викладав українську літературу на курсах українознавства при посольстві УНР у Берліні. Був співорганізатором Товариства Вищої Освіти і керував ним; приймав іспити у випускників середніх шкіл; виступав з рефератами на святкових академіях.</a:t>
            </a:r>
          </a:p>
        </p:txBody>
      </p:sp>
    </p:spTree>
    <p:extLst>
      <p:ext uri="{BB962C8B-B14F-4D97-AF65-F5344CB8AC3E}">
        <p14:creationId xmlns:p14="http://schemas.microsoft.com/office/powerpoint/2010/main" val="28883368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Текст 2"/>
          <p:cNvSpPr>
            <a:spLocks noGrp="1"/>
          </p:cNvSpPr>
          <p:nvPr>
            <p:ph type="body" sz="half" idx="2"/>
          </p:nvPr>
        </p:nvSpPr>
        <p:spPr>
          <a:xfrm>
            <a:off x="323528" y="260648"/>
            <a:ext cx="5256584" cy="5976664"/>
          </a:xfrm>
        </p:spPr>
        <p:txBody>
          <a:bodyPr>
            <a:normAutofit/>
          </a:bodyPr>
          <a:lstStyle/>
          <a:p>
            <a:r>
              <a:rPr lang="uk-UA" sz="2400" b="1" dirty="0">
                <a:solidFill>
                  <a:schemeClr val="bg2">
                    <a:lumMod val="50000"/>
                  </a:schemeClr>
                </a:solidFill>
              </a:rPr>
              <a:t>З грудня 1922 р. до 1925 р. мешкав у Ванзеє біля Берліна, де зустрічався з колишніми гетьманом України П.Скоропадським, президентом ЗУНР Є. Петрушевичем, а також полковником Є.Коновальцем, професорами І. Мірчуком, З. Кузелею та іншими видатними українськими діячами політики, науки й культури, які теж там проживали.</a:t>
            </a:r>
          </a:p>
        </p:txBody>
      </p:sp>
    </p:spTree>
    <p:extLst>
      <p:ext uri="{BB962C8B-B14F-4D97-AF65-F5344CB8AC3E}">
        <p14:creationId xmlns:p14="http://schemas.microsoft.com/office/powerpoint/2010/main" val="41630194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Текст 2"/>
          <p:cNvSpPr>
            <a:spLocks noGrp="1"/>
          </p:cNvSpPr>
          <p:nvPr>
            <p:ph type="body" sz="half" idx="2"/>
          </p:nvPr>
        </p:nvSpPr>
        <p:spPr>
          <a:xfrm>
            <a:off x="251520" y="260648"/>
            <a:ext cx="4896544" cy="5976664"/>
          </a:xfrm>
        </p:spPr>
        <p:txBody>
          <a:bodyPr>
            <a:noAutofit/>
          </a:bodyPr>
          <a:lstStyle/>
          <a:p>
            <a:r>
              <a:rPr lang="ru-RU" sz="2000" b="1" dirty="0">
                <a:solidFill>
                  <a:schemeClr val="bg2">
                    <a:lumMod val="50000"/>
                  </a:schemeClr>
                </a:solidFill>
              </a:rPr>
              <a:t>1925 р. </a:t>
            </a:r>
            <a:r>
              <a:rPr lang="ru-RU" sz="2000" b="1" dirty="0" err="1">
                <a:solidFill>
                  <a:schemeClr val="bg2">
                    <a:lumMod val="50000"/>
                  </a:schemeClr>
                </a:solidFill>
              </a:rPr>
              <a:t>повернувся</a:t>
            </a:r>
            <a:r>
              <a:rPr lang="ru-RU" sz="2000" b="1" dirty="0">
                <a:solidFill>
                  <a:schemeClr val="bg2">
                    <a:lumMod val="50000"/>
                  </a:schemeClr>
                </a:solidFill>
              </a:rPr>
              <a:t> до Кракова, </a:t>
            </a:r>
            <a:r>
              <a:rPr lang="ru-RU" sz="2000" b="1" dirty="0" err="1">
                <a:solidFill>
                  <a:schemeClr val="bg2">
                    <a:lumMod val="50000"/>
                  </a:schemeClr>
                </a:solidFill>
              </a:rPr>
              <a:t>продовжував</a:t>
            </a:r>
            <a:r>
              <a:rPr lang="ru-RU" sz="2000" b="1" dirty="0">
                <a:solidFill>
                  <a:schemeClr val="bg2">
                    <a:lumMod val="50000"/>
                  </a:schemeClr>
                </a:solidFill>
              </a:rPr>
              <a:t> </a:t>
            </a:r>
            <a:r>
              <a:rPr lang="ru-RU" sz="2000" b="1" dirty="0" err="1">
                <a:solidFill>
                  <a:schemeClr val="bg2">
                    <a:lumMod val="50000"/>
                  </a:schemeClr>
                </a:solidFill>
              </a:rPr>
              <a:t>викладати</a:t>
            </a:r>
            <a:r>
              <a:rPr lang="ru-RU" sz="2000" b="1" dirty="0">
                <a:solidFill>
                  <a:schemeClr val="bg2">
                    <a:lumMod val="50000"/>
                  </a:schemeClr>
                </a:solidFill>
              </a:rPr>
              <a:t> в </a:t>
            </a:r>
            <a:r>
              <a:rPr lang="ru-RU" sz="2000" b="1" dirty="0" err="1">
                <a:solidFill>
                  <a:schemeClr val="bg2">
                    <a:lumMod val="50000"/>
                  </a:schemeClr>
                </a:solidFill>
              </a:rPr>
              <a:t>Ягеллонському</a:t>
            </a:r>
            <a:r>
              <a:rPr lang="ru-RU" sz="2000" b="1" dirty="0">
                <a:solidFill>
                  <a:schemeClr val="bg2">
                    <a:lumMod val="50000"/>
                  </a:schemeClr>
                </a:solidFill>
              </a:rPr>
              <a:t> </a:t>
            </a:r>
            <a:r>
              <a:rPr lang="ru-RU" sz="2000" b="1" dirty="0" err="1">
                <a:solidFill>
                  <a:schemeClr val="bg2">
                    <a:lumMod val="50000"/>
                  </a:schemeClr>
                </a:solidFill>
              </a:rPr>
              <a:t>університеті</a:t>
            </a:r>
            <a:r>
              <a:rPr lang="ru-RU" sz="2000" b="1" dirty="0">
                <a:solidFill>
                  <a:schemeClr val="bg2">
                    <a:lumMod val="50000"/>
                  </a:schemeClr>
                </a:solidFill>
              </a:rPr>
              <a:t>, де </a:t>
            </a:r>
            <a:r>
              <a:rPr lang="ru-RU" sz="2000" b="1" dirty="0" err="1">
                <a:solidFill>
                  <a:schemeClr val="bg2">
                    <a:lumMod val="50000"/>
                  </a:schemeClr>
                </a:solidFill>
              </a:rPr>
              <a:t>його</a:t>
            </a:r>
            <a:r>
              <a:rPr lang="ru-RU" sz="2000" b="1" dirty="0">
                <a:solidFill>
                  <a:schemeClr val="bg2">
                    <a:lumMod val="50000"/>
                  </a:schemeClr>
                </a:solidFill>
              </a:rPr>
              <a:t> </a:t>
            </a:r>
            <a:r>
              <a:rPr lang="ru-RU" sz="2000" b="1" dirty="0" err="1">
                <a:solidFill>
                  <a:schemeClr val="bg2">
                    <a:lumMod val="50000"/>
                  </a:schemeClr>
                </a:solidFill>
              </a:rPr>
              <a:t>призначили</a:t>
            </a:r>
            <a:r>
              <a:rPr lang="ru-RU" sz="2000" b="1" dirty="0">
                <a:solidFill>
                  <a:schemeClr val="bg2">
                    <a:lumMod val="50000"/>
                  </a:schemeClr>
                </a:solidFill>
              </a:rPr>
              <a:t> доцентом, </a:t>
            </a:r>
            <a:r>
              <a:rPr lang="ru-RU" sz="2000" b="1" dirty="0" err="1">
                <a:solidFill>
                  <a:schemeClr val="bg2">
                    <a:lumMod val="50000"/>
                  </a:schemeClr>
                </a:solidFill>
              </a:rPr>
              <a:t>завідувачем</a:t>
            </a:r>
            <a:r>
              <a:rPr lang="ru-RU" sz="2000" b="1" dirty="0">
                <a:solidFill>
                  <a:schemeClr val="bg2">
                    <a:lumMod val="50000"/>
                  </a:schemeClr>
                </a:solidFill>
              </a:rPr>
              <a:t> </a:t>
            </a:r>
            <a:r>
              <a:rPr lang="ru-RU" sz="2000" b="1" dirty="0" err="1">
                <a:solidFill>
                  <a:schemeClr val="bg2">
                    <a:lumMod val="50000"/>
                  </a:schemeClr>
                </a:solidFill>
              </a:rPr>
              <a:t>кафедри</a:t>
            </a:r>
            <a:r>
              <a:rPr lang="ru-RU" sz="2000" b="1" dirty="0">
                <a:solidFill>
                  <a:schemeClr val="bg2">
                    <a:lumMod val="50000"/>
                  </a:schemeClr>
                </a:solidFill>
              </a:rPr>
              <a:t> </a:t>
            </a:r>
            <a:r>
              <a:rPr lang="ru-RU" sz="2000" b="1" dirty="0" err="1">
                <a:solidFill>
                  <a:schemeClr val="bg2">
                    <a:lumMod val="50000"/>
                  </a:schemeClr>
                </a:solidFill>
              </a:rPr>
              <a:t>української</a:t>
            </a:r>
            <a:r>
              <a:rPr lang="ru-RU" sz="2000" b="1" dirty="0">
                <a:solidFill>
                  <a:schemeClr val="bg2">
                    <a:lumMod val="50000"/>
                  </a:schemeClr>
                </a:solidFill>
              </a:rPr>
              <a:t> </a:t>
            </a:r>
            <a:r>
              <a:rPr lang="ru-RU" sz="2000" b="1" dirty="0" err="1">
                <a:solidFill>
                  <a:schemeClr val="bg2">
                    <a:lumMod val="50000"/>
                  </a:schemeClr>
                </a:solidFill>
              </a:rPr>
              <a:t>літератури</a:t>
            </a:r>
            <a:r>
              <a:rPr lang="ru-RU" sz="2000" b="1" dirty="0">
                <a:solidFill>
                  <a:schemeClr val="bg2">
                    <a:lumMod val="50000"/>
                  </a:schemeClr>
                </a:solidFill>
              </a:rPr>
              <a:t>. З того ж року — голова </a:t>
            </a:r>
            <a:r>
              <a:rPr lang="ru-RU" sz="2000" b="1" dirty="0" err="1">
                <a:solidFill>
                  <a:schemeClr val="bg2">
                    <a:lumMod val="50000"/>
                  </a:schemeClr>
                </a:solidFill>
              </a:rPr>
              <a:t>Товариства</a:t>
            </a:r>
            <a:r>
              <a:rPr lang="ru-RU" sz="2000" b="1" dirty="0">
                <a:solidFill>
                  <a:schemeClr val="bg2">
                    <a:lumMod val="50000"/>
                  </a:schemeClr>
                </a:solidFill>
              </a:rPr>
              <a:t> </a:t>
            </a:r>
            <a:r>
              <a:rPr lang="ru-RU" sz="2000" b="1" dirty="0" err="1">
                <a:solidFill>
                  <a:schemeClr val="bg2">
                    <a:lumMod val="50000"/>
                  </a:schemeClr>
                </a:solidFill>
              </a:rPr>
              <a:t>письменників</a:t>
            </a:r>
            <a:r>
              <a:rPr lang="ru-RU" sz="2000" b="1" dirty="0">
                <a:solidFill>
                  <a:schemeClr val="bg2">
                    <a:lumMod val="50000"/>
                  </a:schemeClr>
                </a:solidFill>
              </a:rPr>
              <a:t> і </a:t>
            </a:r>
            <a:r>
              <a:rPr lang="ru-RU" sz="2000" b="1" dirty="0" err="1">
                <a:solidFill>
                  <a:schemeClr val="bg2">
                    <a:lumMod val="50000"/>
                  </a:schemeClr>
                </a:solidFill>
              </a:rPr>
              <a:t>журналістів</a:t>
            </a:r>
            <a:r>
              <a:rPr lang="ru-RU" sz="2000" b="1" dirty="0">
                <a:solidFill>
                  <a:schemeClr val="bg2">
                    <a:lumMod val="50000"/>
                  </a:schemeClr>
                </a:solidFill>
              </a:rPr>
              <a:t> </a:t>
            </a:r>
            <a:r>
              <a:rPr lang="ru-RU" sz="2000" b="1" dirty="0" err="1">
                <a:solidFill>
                  <a:schemeClr val="bg2">
                    <a:lumMod val="50000"/>
                  </a:schemeClr>
                </a:solidFill>
              </a:rPr>
              <a:t>ім</a:t>
            </a:r>
            <a:r>
              <a:rPr lang="ru-RU" sz="2000" b="1" dirty="0">
                <a:solidFill>
                  <a:schemeClr val="bg2">
                    <a:lumMod val="50000"/>
                  </a:schemeClr>
                </a:solidFill>
              </a:rPr>
              <a:t>. І. Франка у </a:t>
            </a:r>
            <a:r>
              <a:rPr lang="ru-RU" sz="2000" b="1" dirty="0" err="1">
                <a:solidFill>
                  <a:schemeClr val="bg2">
                    <a:lumMod val="50000"/>
                  </a:schemeClr>
                </a:solidFill>
              </a:rPr>
              <a:t>Львові</a:t>
            </a:r>
            <a:r>
              <a:rPr lang="ru-RU" sz="2000" b="1" dirty="0">
                <a:solidFill>
                  <a:schemeClr val="bg2">
                    <a:lumMod val="50000"/>
                  </a:schemeClr>
                </a:solidFill>
              </a:rPr>
              <a:t>. </a:t>
            </a:r>
            <a:r>
              <a:rPr lang="ru-RU" sz="2000" b="1" dirty="0" err="1">
                <a:solidFill>
                  <a:schemeClr val="bg2">
                    <a:lumMod val="50000"/>
                  </a:schemeClr>
                </a:solidFill>
              </a:rPr>
              <a:t>Почесний</a:t>
            </a:r>
            <a:r>
              <a:rPr lang="ru-RU" sz="2000" b="1" dirty="0">
                <a:solidFill>
                  <a:schemeClr val="bg2">
                    <a:lumMod val="50000"/>
                  </a:schemeClr>
                </a:solidFill>
              </a:rPr>
              <a:t> член </a:t>
            </a:r>
            <a:r>
              <a:rPr lang="ru-RU" sz="2000" b="1" dirty="0" err="1">
                <a:solidFill>
                  <a:schemeClr val="bg2">
                    <a:lumMod val="50000"/>
                  </a:schemeClr>
                </a:solidFill>
              </a:rPr>
              <a:t>товариства</a:t>
            </a:r>
            <a:r>
              <a:rPr lang="ru-RU" sz="2000" b="1" dirty="0">
                <a:solidFill>
                  <a:schemeClr val="bg2">
                    <a:lumMod val="50000"/>
                  </a:schemeClr>
                </a:solidFill>
              </a:rPr>
              <a:t> «</a:t>
            </a:r>
            <a:r>
              <a:rPr lang="ru-RU" sz="2000" b="1" dirty="0" err="1">
                <a:solidFill>
                  <a:schemeClr val="bg2">
                    <a:lumMod val="50000"/>
                  </a:schemeClr>
                </a:solidFill>
              </a:rPr>
              <a:t>Просвіта</a:t>
            </a:r>
            <a:r>
              <a:rPr lang="ru-RU" sz="2000" b="1" dirty="0">
                <a:solidFill>
                  <a:schemeClr val="bg2">
                    <a:lumMod val="50000"/>
                  </a:schemeClr>
                </a:solidFill>
              </a:rPr>
              <a:t>» (з 25 </a:t>
            </a:r>
            <a:r>
              <a:rPr lang="ru-RU" sz="2000" b="1" dirty="0" err="1">
                <a:solidFill>
                  <a:schemeClr val="bg2">
                    <a:lumMod val="50000"/>
                  </a:schemeClr>
                </a:solidFill>
              </a:rPr>
              <a:t>грудня</a:t>
            </a:r>
            <a:r>
              <a:rPr lang="ru-RU" sz="2000" b="1" dirty="0">
                <a:solidFill>
                  <a:schemeClr val="bg2">
                    <a:lumMod val="50000"/>
                  </a:schemeClr>
                </a:solidFill>
              </a:rPr>
              <a:t> 1925 р.). </a:t>
            </a:r>
            <a:r>
              <a:rPr lang="ru-RU" sz="2000" b="1" dirty="0" err="1">
                <a:solidFill>
                  <a:schemeClr val="bg2">
                    <a:lumMod val="50000"/>
                  </a:schemeClr>
                </a:solidFill>
              </a:rPr>
              <a:t>Надзвичайний</a:t>
            </a:r>
            <a:r>
              <a:rPr lang="ru-RU" sz="2000" b="1" dirty="0">
                <a:solidFill>
                  <a:schemeClr val="bg2">
                    <a:lumMod val="50000"/>
                  </a:schemeClr>
                </a:solidFill>
              </a:rPr>
              <a:t> член </a:t>
            </a:r>
            <a:r>
              <a:rPr lang="ru-RU" sz="2000" b="1" dirty="0" err="1">
                <a:solidFill>
                  <a:schemeClr val="bg2">
                    <a:lumMod val="50000"/>
                  </a:schemeClr>
                </a:solidFill>
              </a:rPr>
              <a:t>Українського</a:t>
            </a:r>
            <a:r>
              <a:rPr lang="ru-RU" sz="2000" b="1" dirty="0">
                <a:solidFill>
                  <a:schemeClr val="bg2">
                    <a:lumMod val="50000"/>
                  </a:schemeClr>
                </a:solidFill>
              </a:rPr>
              <a:t> </a:t>
            </a:r>
            <a:r>
              <a:rPr lang="ru-RU" sz="2000" b="1" dirty="0" err="1">
                <a:solidFill>
                  <a:schemeClr val="bg2">
                    <a:lumMod val="50000"/>
                  </a:schemeClr>
                </a:solidFill>
              </a:rPr>
              <a:t>Наукового</a:t>
            </a:r>
            <a:r>
              <a:rPr lang="ru-RU" sz="2000" b="1" dirty="0">
                <a:solidFill>
                  <a:schemeClr val="bg2">
                    <a:lumMod val="50000"/>
                  </a:schemeClr>
                </a:solidFill>
              </a:rPr>
              <a:t> </a:t>
            </a:r>
            <a:r>
              <a:rPr lang="ru-RU" sz="2000" b="1" dirty="0" err="1">
                <a:solidFill>
                  <a:schemeClr val="bg2">
                    <a:lumMod val="50000"/>
                  </a:schemeClr>
                </a:solidFill>
              </a:rPr>
              <a:t>Інституту</a:t>
            </a:r>
            <a:r>
              <a:rPr lang="ru-RU" sz="2000" b="1" dirty="0">
                <a:solidFill>
                  <a:schemeClr val="bg2">
                    <a:lumMod val="50000"/>
                  </a:schemeClr>
                </a:solidFill>
              </a:rPr>
              <a:t> в </a:t>
            </a:r>
            <a:r>
              <a:rPr lang="ru-RU" sz="2000" b="1" dirty="0" err="1">
                <a:solidFill>
                  <a:schemeClr val="bg2">
                    <a:lumMod val="50000"/>
                  </a:schemeClr>
                </a:solidFill>
              </a:rPr>
              <a:t>Берліні</a:t>
            </a:r>
            <a:r>
              <a:rPr lang="ru-RU" sz="2000" b="1" dirty="0">
                <a:solidFill>
                  <a:schemeClr val="bg2">
                    <a:lumMod val="50000"/>
                  </a:schemeClr>
                </a:solidFill>
              </a:rPr>
              <a:t> (з 1926). Належав до </a:t>
            </a:r>
            <a:r>
              <a:rPr lang="ru-RU" sz="2000" b="1" dirty="0" err="1">
                <a:solidFill>
                  <a:schemeClr val="bg2">
                    <a:lumMod val="50000"/>
                  </a:schemeClr>
                </a:solidFill>
              </a:rPr>
              <a:t>керівництва</a:t>
            </a:r>
            <a:r>
              <a:rPr lang="ru-RU" sz="2000" b="1" dirty="0">
                <a:solidFill>
                  <a:schemeClr val="bg2">
                    <a:lumMod val="50000"/>
                  </a:schemeClr>
                </a:solidFill>
              </a:rPr>
              <a:t> </a:t>
            </a:r>
            <a:r>
              <a:rPr lang="ru-RU" sz="2000" b="1" dirty="0" err="1">
                <a:solidFill>
                  <a:schemeClr val="bg2">
                    <a:lumMod val="50000"/>
                  </a:schemeClr>
                </a:solidFill>
              </a:rPr>
              <a:t>Українського</a:t>
            </a:r>
            <a:r>
              <a:rPr lang="ru-RU" sz="2000" b="1" dirty="0">
                <a:solidFill>
                  <a:schemeClr val="bg2">
                    <a:lumMod val="50000"/>
                  </a:schemeClr>
                </a:solidFill>
              </a:rPr>
              <a:t> </a:t>
            </a:r>
            <a:r>
              <a:rPr lang="ru-RU" sz="2000" b="1" dirty="0" err="1">
                <a:solidFill>
                  <a:schemeClr val="bg2">
                    <a:lumMod val="50000"/>
                  </a:schemeClr>
                </a:solidFill>
              </a:rPr>
              <a:t>Наукового</a:t>
            </a:r>
            <a:r>
              <a:rPr lang="ru-RU" sz="2000" b="1" dirty="0">
                <a:solidFill>
                  <a:schemeClr val="bg2">
                    <a:lumMod val="50000"/>
                  </a:schemeClr>
                </a:solidFill>
              </a:rPr>
              <a:t> </a:t>
            </a:r>
            <a:r>
              <a:rPr lang="ru-RU" sz="2000" b="1" dirty="0" err="1">
                <a:solidFill>
                  <a:schemeClr val="bg2">
                    <a:lumMod val="50000"/>
                  </a:schemeClr>
                </a:solidFill>
              </a:rPr>
              <a:t>Інституту</a:t>
            </a:r>
            <a:r>
              <a:rPr lang="ru-RU" sz="2000" b="1" dirty="0">
                <a:solidFill>
                  <a:schemeClr val="bg2">
                    <a:lumMod val="50000"/>
                  </a:schemeClr>
                </a:solidFill>
              </a:rPr>
              <a:t> у </a:t>
            </a:r>
            <a:r>
              <a:rPr lang="ru-RU" sz="2000" b="1" dirty="0" err="1">
                <a:solidFill>
                  <a:schemeClr val="bg2">
                    <a:lumMod val="50000"/>
                  </a:schemeClr>
                </a:solidFill>
              </a:rPr>
              <a:t>Варшаві</a:t>
            </a:r>
            <a:r>
              <a:rPr lang="ru-RU" sz="2000" b="1" dirty="0">
                <a:solidFill>
                  <a:schemeClr val="bg2">
                    <a:lumMod val="50000"/>
                  </a:schemeClr>
                </a:solidFill>
              </a:rPr>
              <a:t> з часу </a:t>
            </a:r>
            <a:r>
              <a:rPr lang="ru-RU" sz="2000" b="1" dirty="0" err="1">
                <a:solidFill>
                  <a:schemeClr val="bg2">
                    <a:lumMod val="50000"/>
                  </a:schemeClr>
                </a:solidFill>
              </a:rPr>
              <a:t>його</a:t>
            </a:r>
            <a:r>
              <a:rPr lang="ru-RU" sz="2000" b="1" dirty="0">
                <a:solidFill>
                  <a:schemeClr val="bg2">
                    <a:lumMod val="50000"/>
                  </a:schemeClr>
                </a:solidFill>
              </a:rPr>
              <a:t> </a:t>
            </a:r>
            <a:r>
              <a:rPr lang="ru-RU" sz="2000" b="1" dirty="0" err="1">
                <a:solidFill>
                  <a:schemeClr val="bg2">
                    <a:lumMod val="50000"/>
                  </a:schemeClr>
                </a:solidFill>
              </a:rPr>
              <a:t>заснування</a:t>
            </a:r>
            <a:r>
              <a:rPr lang="ru-RU" sz="2000" b="1" dirty="0">
                <a:solidFill>
                  <a:schemeClr val="bg2">
                    <a:lumMod val="50000"/>
                  </a:schemeClr>
                </a:solidFill>
              </a:rPr>
              <a:t> у 1930 р. Член </a:t>
            </a:r>
            <a:r>
              <a:rPr lang="ru-RU" sz="2000" b="1" dirty="0" err="1">
                <a:solidFill>
                  <a:schemeClr val="bg2">
                    <a:lumMod val="50000"/>
                  </a:schemeClr>
                </a:solidFill>
              </a:rPr>
              <a:t>Історично-Філологічного</a:t>
            </a:r>
            <a:r>
              <a:rPr lang="ru-RU" sz="2000" b="1" dirty="0">
                <a:solidFill>
                  <a:schemeClr val="bg2">
                    <a:lumMod val="50000"/>
                  </a:schemeClr>
                </a:solidFill>
              </a:rPr>
              <a:t> </a:t>
            </a:r>
            <a:r>
              <a:rPr lang="ru-RU" sz="2000" b="1" dirty="0" err="1">
                <a:solidFill>
                  <a:schemeClr val="bg2">
                    <a:lumMod val="50000"/>
                  </a:schemeClr>
                </a:solidFill>
              </a:rPr>
              <a:t>Товариства</a:t>
            </a:r>
            <a:r>
              <a:rPr lang="ru-RU" sz="2000" b="1" dirty="0">
                <a:solidFill>
                  <a:schemeClr val="bg2">
                    <a:lumMod val="50000"/>
                  </a:schemeClr>
                </a:solidFill>
              </a:rPr>
              <a:t> у </a:t>
            </a:r>
            <a:r>
              <a:rPr lang="ru-RU" sz="2000" b="1" dirty="0" err="1">
                <a:solidFill>
                  <a:schemeClr val="bg2">
                    <a:lumMod val="50000"/>
                  </a:schemeClr>
                </a:solidFill>
              </a:rPr>
              <a:t>Празі</a:t>
            </a:r>
            <a:r>
              <a:rPr lang="ru-RU" sz="2000" b="1" dirty="0">
                <a:solidFill>
                  <a:schemeClr val="bg2">
                    <a:lumMod val="50000"/>
                  </a:schemeClr>
                </a:solidFill>
              </a:rPr>
              <a:t>.</a:t>
            </a:r>
            <a:endParaRPr lang="uk-UA" sz="2000" b="1" dirty="0">
              <a:solidFill>
                <a:schemeClr val="bg2">
                  <a:lumMod val="50000"/>
                </a:schemeClr>
              </a:solidFill>
            </a:endParaRPr>
          </a:p>
        </p:txBody>
      </p:sp>
    </p:spTree>
    <p:extLst>
      <p:ext uri="{BB962C8B-B14F-4D97-AF65-F5344CB8AC3E}">
        <p14:creationId xmlns:p14="http://schemas.microsoft.com/office/powerpoint/2010/main" val="25775216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Текст 2"/>
          <p:cNvSpPr>
            <a:spLocks noGrp="1"/>
          </p:cNvSpPr>
          <p:nvPr>
            <p:ph type="body" sz="half" idx="2"/>
          </p:nvPr>
        </p:nvSpPr>
        <p:spPr>
          <a:xfrm>
            <a:off x="323528" y="260648"/>
            <a:ext cx="4968552" cy="6192688"/>
          </a:xfrm>
        </p:spPr>
        <p:txBody>
          <a:bodyPr/>
          <a:lstStyle/>
          <a:p>
            <a:r>
              <a:rPr lang="ru-RU" sz="2800" b="1" dirty="0" err="1">
                <a:solidFill>
                  <a:schemeClr val="bg2">
                    <a:lumMod val="50000"/>
                  </a:schemeClr>
                </a:solidFill>
              </a:rPr>
              <a:t>Письменник</a:t>
            </a:r>
            <a:r>
              <a:rPr lang="ru-RU" sz="2800" b="1" dirty="0">
                <a:solidFill>
                  <a:schemeClr val="bg2">
                    <a:lumMod val="50000"/>
                  </a:schemeClr>
                </a:solidFill>
              </a:rPr>
              <a:t> часто </a:t>
            </a:r>
            <a:r>
              <a:rPr lang="ru-RU" sz="2800" b="1" dirty="0" err="1">
                <a:solidFill>
                  <a:schemeClr val="bg2">
                    <a:lumMod val="50000"/>
                  </a:schemeClr>
                </a:solidFill>
              </a:rPr>
              <a:t>приїздив</a:t>
            </a:r>
            <a:r>
              <a:rPr lang="ru-RU" sz="2800" b="1" dirty="0">
                <a:solidFill>
                  <a:schemeClr val="bg2">
                    <a:lumMod val="50000"/>
                  </a:schemeClr>
                </a:solidFill>
              </a:rPr>
              <a:t> до Тернополя, </a:t>
            </a:r>
            <a:r>
              <a:rPr lang="ru-RU" sz="2800" b="1" dirty="0" err="1">
                <a:solidFill>
                  <a:schemeClr val="bg2">
                    <a:lumMod val="50000"/>
                  </a:schemeClr>
                </a:solidFill>
              </a:rPr>
              <a:t>Бережан</a:t>
            </a:r>
            <a:r>
              <a:rPr lang="ru-RU" sz="2800" b="1" dirty="0">
                <a:solidFill>
                  <a:schemeClr val="bg2">
                    <a:lumMod val="50000"/>
                  </a:schemeClr>
                </a:solidFill>
              </a:rPr>
              <a:t>, на </a:t>
            </a:r>
            <a:r>
              <a:rPr lang="ru-RU" sz="2800" b="1" dirty="0" err="1">
                <a:solidFill>
                  <a:schemeClr val="bg2">
                    <a:lumMod val="50000"/>
                  </a:schemeClr>
                </a:solidFill>
              </a:rPr>
              <a:t>Гуцульщину</a:t>
            </a:r>
            <a:r>
              <a:rPr lang="ru-RU" sz="2800" b="1" dirty="0">
                <a:solidFill>
                  <a:schemeClr val="bg2">
                    <a:lumMod val="50000"/>
                  </a:schemeClr>
                </a:solidFill>
              </a:rPr>
              <a:t> й </a:t>
            </a:r>
            <a:r>
              <a:rPr lang="ru-RU" sz="2800" b="1" dirty="0" err="1">
                <a:solidFill>
                  <a:schemeClr val="bg2">
                    <a:lumMod val="50000"/>
                  </a:schemeClr>
                </a:solidFill>
              </a:rPr>
              <a:t>Опілля</a:t>
            </a:r>
            <a:r>
              <a:rPr lang="ru-RU" sz="2800" b="1" dirty="0">
                <a:solidFill>
                  <a:schemeClr val="bg2">
                    <a:lumMod val="50000"/>
                  </a:schemeClr>
                </a:solidFill>
              </a:rPr>
              <a:t>; </a:t>
            </a:r>
            <a:r>
              <a:rPr lang="ru-RU" sz="2800" b="1" dirty="0" err="1">
                <a:solidFill>
                  <a:schemeClr val="bg2">
                    <a:lumMod val="50000"/>
                  </a:schemeClr>
                </a:solidFill>
              </a:rPr>
              <a:t>бував</a:t>
            </a:r>
            <a:r>
              <a:rPr lang="ru-RU" sz="2800" b="1" dirty="0">
                <a:solidFill>
                  <a:schemeClr val="bg2">
                    <a:lumMod val="50000"/>
                  </a:schemeClr>
                </a:solidFill>
              </a:rPr>
              <a:t> </a:t>
            </a:r>
            <a:r>
              <a:rPr lang="ru-RU" sz="2800" b="1" dirty="0" err="1">
                <a:solidFill>
                  <a:schemeClr val="bg2">
                    <a:lumMod val="50000"/>
                  </a:schemeClr>
                </a:solidFill>
              </a:rPr>
              <a:t>також</a:t>
            </a:r>
            <a:r>
              <a:rPr lang="ru-RU" sz="2800" b="1" dirty="0">
                <a:solidFill>
                  <a:schemeClr val="bg2">
                    <a:lumMod val="50000"/>
                  </a:schemeClr>
                </a:solidFill>
              </a:rPr>
              <a:t> у </a:t>
            </a:r>
            <a:r>
              <a:rPr lang="ru-RU" sz="2800" b="1" dirty="0" err="1">
                <a:solidFill>
                  <a:schemeClr val="bg2">
                    <a:lumMod val="50000"/>
                  </a:schemeClr>
                </a:solidFill>
              </a:rPr>
              <a:t>Гусятині</a:t>
            </a:r>
            <a:r>
              <a:rPr lang="ru-RU" sz="2800" b="1" dirty="0">
                <a:solidFill>
                  <a:schemeClr val="bg2">
                    <a:lumMod val="50000"/>
                  </a:schemeClr>
                </a:solidFill>
              </a:rPr>
              <a:t>, </a:t>
            </a:r>
            <a:r>
              <a:rPr lang="ru-RU" sz="2800" b="1" dirty="0" err="1">
                <a:solidFill>
                  <a:schemeClr val="bg2">
                    <a:lumMod val="50000"/>
                  </a:schemeClr>
                </a:solidFill>
              </a:rPr>
              <a:t>Кременці</a:t>
            </a:r>
            <a:r>
              <a:rPr lang="ru-RU" sz="2800" b="1" dirty="0">
                <a:solidFill>
                  <a:schemeClr val="bg2">
                    <a:lumMod val="50000"/>
                  </a:schemeClr>
                </a:solidFill>
              </a:rPr>
              <a:t> та </a:t>
            </a:r>
            <a:r>
              <a:rPr lang="ru-RU" sz="2800" b="1" dirty="0" err="1">
                <a:solidFill>
                  <a:schemeClr val="bg2">
                    <a:lumMod val="50000"/>
                  </a:schemeClr>
                </a:solidFill>
              </a:rPr>
              <a:t>інших</a:t>
            </a:r>
            <a:r>
              <a:rPr lang="ru-RU" sz="2800" b="1" dirty="0">
                <a:solidFill>
                  <a:schemeClr val="bg2">
                    <a:lumMod val="50000"/>
                  </a:schemeClr>
                </a:solidFill>
              </a:rPr>
              <a:t> </a:t>
            </a:r>
            <a:r>
              <a:rPr lang="ru-RU" sz="2800" b="1" dirty="0" err="1">
                <a:solidFill>
                  <a:schemeClr val="bg2">
                    <a:lumMod val="50000"/>
                  </a:schemeClr>
                </a:solidFill>
              </a:rPr>
              <a:t>населених</a:t>
            </a:r>
            <a:r>
              <a:rPr lang="ru-RU" sz="2800" b="1" dirty="0">
                <a:solidFill>
                  <a:schemeClr val="bg2">
                    <a:lumMod val="50000"/>
                  </a:schemeClr>
                </a:solidFill>
              </a:rPr>
              <a:t> пунктах </a:t>
            </a:r>
            <a:r>
              <a:rPr lang="ru-RU" sz="2800" b="1" dirty="0" err="1">
                <a:solidFill>
                  <a:schemeClr val="bg2">
                    <a:lumMod val="50000"/>
                  </a:schemeClr>
                </a:solidFill>
              </a:rPr>
              <a:t>Тернопільщини</a:t>
            </a:r>
            <a:r>
              <a:rPr lang="ru-RU" sz="2800" b="1" dirty="0">
                <a:solidFill>
                  <a:schemeClr val="bg2">
                    <a:lumMod val="50000"/>
                  </a:schemeClr>
                </a:solidFill>
              </a:rPr>
              <a:t>.</a:t>
            </a:r>
          </a:p>
          <a:p>
            <a:r>
              <a:rPr lang="ru-RU" sz="2800" b="1" dirty="0">
                <a:solidFill>
                  <a:schemeClr val="bg2">
                    <a:lumMod val="50000"/>
                  </a:schemeClr>
                </a:solidFill>
              </a:rPr>
              <a:t>1932 р. </a:t>
            </a:r>
            <a:r>
              <a:rPr lang="ru-RU" sz="2800" b="1" dirty="0" err="1">
                <a:solidFill>
                  <a:schemeClr val="bg2">
                    <a:lumMod val="50000"/>
                  </a:schemeClr>
                </a:solidFill>
              </a:rPr>
              <a:t>отримав</a:t>
            </a:r>
            <a:r>
              <a:rPr lang="ru-RU" sz="2800" b="1" dirty="0">
                <a:solidFill>
                  <a:schemeClr val="bg2">
                    <a:lumMod val="50000"/>
                  </a:schemeClr>
                </a:solidFill>
              </a:rPr>
              <a:t> </a:t>
            </a:r>
            <a:r>
              <a:rPr lang="ru-RU" sz="2800" b="1" dirty="0" err="1">
                <a:solidFill>
                  <a:schemeClr val="bg2">
                    <a:lumMod val="50000"/>
                  </a:schemeClr>
                </a:solidFill>
              </a:rPr>
              <a:t>ступінь</a:t>
            </a:r>
            <a:r>
              <a:rPr lang="ru-RU" sz="2800" b="1" dirty="0">
                <a:solidFill>
                  <a:schemeClr val="bg2">
                    <a:lumMod val="50000"/>
                  </a:schemeClr>
                </a:solidFill>
              </a:rPr>
              <a:t> </a:t>
            </a:r>
            <a:r>
              <a:rPr lang="ru-RU" sz="2800" b="1" dirty="0" err="1">
                <a:solidFill>
                  <a:schemeClr val="bg2">
                    <a:lumMod val="50000"/>
                  </a:schemeClr>
                </a:solidFill>
              </a:rPr>
              <a:t>звичайного</a:t>
            </a:r>
            <a:r>
              <a:rPr lang="ru-RU" sz="2800" b="1" dirty="0">
                <a:solidFill>
                  <a:schemeClr val="bg2">
                    <a:lumMod val="50000"/>
                  </a:schemeClr>
                </a:solidFill>
              </a:rPr>
              <a:t> </a:t>
            </a:r>
            <a:r>
              <a:rPr lang="ru-RU" sz="2800" b="1" dirty="0" err="1">
                <a:solidFill>
                  <a:schemeClr val="bg2">
                    <a:lumMod val="50000"/>
                  </a:schemeClr>
                </a:solidFill>
              </a:rPr>
              <a:t>професора</a:t>
            </a:r>
            <a:r>
              <a:rPr lang="ru-RU" sz="2800" b="1" dirty="0">
                <a:solidFill>
                  <a:schemeClr val="bg2">
                    <a:lumMod val="50000"/>
                  </a:schemeClr>
                </a:solidFill>
              </a:rPr>
              <a:t> </a:t>
            </a:r>
            <a:r>
              <a:rPr lang="ru-RU" sz="2800" b="1" dirty="0" err="1">
                <a:solidFill>
                  <a:schemeClr val="bg2">
                    <a:lumMod val="50000"/>
                  </a:schemeClr>
                </a:solidFill>
              </a:rPr>
              <a:t>Ягеллонського</a:t>
            </a:r>
            <a:r>
              <a:rPr lang="ru-RU" sz="2800" b="1" dirty="0">
                <a:solidFill>
                  <a:schemeClr val="bg2">
                    <a:lumMod val="50000"/>
                  </a:schemeClr>
                </a:solidFill>
              </a:rPr>
              <a:t> </a:t>
            </a:r>
            <a:r>
              <a:rPr lang="ru-RU" sz="2800" b="1" dirty="0" err="1">
                <a:solidFill>
                  <a:schemeClr val="bg2">
                    <a:lumMod val="50000"/>
                  </a:schemeClr>
                </a:solidFill>
              </a:rPr>
              <a:t>університету</a:t>
            </a:r>
            <a:r>
              <a:rPr lang="ru-RU" sz="2800" b="1" dirty="0">
                <a:solidFill>
                  <a:schemeClr val="bg2">
                    <a:lumMod val="50000"/>
                  </a:schemeClr>
                </a:solidFill>
              </a:rPr>
              <a:t>.</a:t>
            </a:r>
          </a:p>
          <a:p>
            <a:endParaRPr lang="uk-UA" dirty="0"/>
          </a:p>
        </p:txBody>
      </p:sp>
    </p:spTree>
    <p:extLst>
      <p:ext uri="{BB962C8B-B14F-4D97-AF65-F5344CB8AC3E}">
        <p14:creationId xmlns:p14="http://schemas.microsoft.com/office/powerpoint/2010/main" val="10548203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Текст 2"/>
          <p:cNvSpPr>
            <a:spLocks noGrp="1"/>
          </p:cNvSpPr>
          <p:nvPr>
            <p:ph type="body" sz="half" idx="2"/>
          </p:nvPr>
        </p:nvSpPr>
        <p:spPr>
          <a:xfrm>
            <a:off x="251520" y="260648"/>
            <a:ext cx="3240360" cy="6048672"/>
          </a:xfrm>
        </p:spPr>
        <p:txBody>
          <a:bodyPr>
            <a:normAutofit/>
          </a:bodyPr>
          <a:lstStyle/>
          <a:p>
            <a:r>
              <a:rPr lang="uk-UA" sz="1800" dirty="0">
                <a:solidFill>
                  <a:schemeClr val="bg2">
                    <a:lumMod val="50000"/>
                  </a:schemeClr>
                </a:solidFill>
              </a:rPr>
              <a:t>До 60-річчя йому вручили викутий з добутої московської зброї, відзначений гербом гетьмана І. Мазепи і Тризубом «перехідний перстень Мазепи» — відзнаку уряду Української Народної Республіки (УНР) в екзилі, Грамоту Головного Отамана УНР, Грамоту «Української Громади» Берліна, Грамоту Української Бібліотеки С. Петлюри в Парижі, Грамоту Громадської Ради с. Жуків, яка іменувала Б. Лепкого Почесним громадянином і назвала «вулицю, що йде від Кооперативи </a:t>
            </a:r>
            <a:r>
              <a:rPr lang="uk-UA" sz="1800" dirty="0" err="1">
                <a:solidFill>
                  <a:schemeClr val="bg2">
                    <a:lumMod val="50000"/>
                  </a:schemeClr>
                </a:solidFill>
              </a:rPr>
              <a:t>„Єдність</a:t>
            </a:r>
            <a:r>
              <a:rPr lang="uk-UA" sz="1800" dirty="0">
                <a:solidFill>
                  <a:schemeClr val="bg2">
                    <a:lumMod val="50000"/>
                  </a:schemeClr>
                </a:solidFill>
              </a:rPr>
              <a:t>“ у напрямі Церкви» його іменем.</a:t>
            </a:r>
          </a:p>
        </p:txBody>
      </p:sp>
      <p:pic>
        <p:nvPicPr>
          <p:cNvPr id="5" name="Рисунок 4"/>
          <p:cNvPicPr>
            <a:picLocks noGrp="1" noChangeAspect="1"/>
          </p:cNvPicPr>
          <p:nvPr>
            <p:ph type="pic" idx="1"/>
          </p:nvPr>
        </p:nvPicPr>
        <p:blipFill>
          <a:blip r:embed="rId2">
            <a:extLst>
              <a:ext uri="{28A0092B-C50C-407E-A947-70E740481C1C}">
                <a14:useLocalDpi xmlns:a14="http://schemas.microsoft.com/office/drawing/2010/main" val="0"/>
              </a:ext>
            </a:extLst>
          </a:blip>
          <a:srcRect l="4002" r="4002"/>
          <a:stretch>
            <a:fillRect/>
          </a:stretch>
        </p:blipFill>
        <p:spPr>
          <a:xfrm rot="420000">
            <a:off x="4146327" y="455383"/>
            <a:ext cx="4618037" cy="3932237"/>
          </a:xfrm>
        </p:spPr>
      </p:pic>
    </p:spTree>
    <p:extLst>
      <p:ext uri="{BB962C8B-B14F-4D97-AF65-F5344CB8AC3E}">
        <p14:creationId xmlns:p14="http://schemas.microsoft.com/office/powerpoint/2010/main" val="37172763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1" fill="hold"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wheel(1)">
                                      <p:cBhvr>
                                        <p:cTn id="12"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Текст 2"/>
          <p:cNvSpPr>
            <a:spLocks noGrp="1"/>
          </p:cNvSpPr>
          <p:nvPr>
            <p:ph type="body" sz="half" idx="2"/>
          </p:nvPr>
        </p:nvSpPr>
        <p:spPr>
          <a:xfrm>
            <a:off x="539552" y="404664"/>
            <a:ext cx="3240360" cy="5976664"/>
          </a:xfrm>
        </p:spPr>
        <p:txBody>
          <a:bodyPr>
            <a:normAutofit lnSpcReduction="10000"/>
          </a:bodyPr>
          <a:lstStyle/>
          <a:p>
            <a:r>
              <a:rPr lang="uk-UA" sz="1800" dirty="0">
                <a:solidFill>
                  <a:schemeClr val="bg2">
                    <a:lumMod val="50000"/>
                  </a:schemeClr>
                </a:solidFill>
              </a:rPr>
              <a:t>Дійсний (з 1932), згодом — почесний член НТШ. Того ж 1932 р. Український Вільний Університет у Празі присвоїв Б. Лепкому науковий ступінь доктора «</a:t>
            </a:r>
            <a:r>
              <a:rPr lang="uk-UA" sz="1800" dirty="0" err="1">
                <a:solidFill>
                  <a:schemeClr val="bg2">
                    <a:lumMod val="50000"/>
                  </a:schemeClr>
                </a:solidFill>
              </a:rPr>
              <a:t>гоноріс</a:t>
            </a:r>
            <a:r>
              <a:rPr lang="uk-UA" sz="1800" dirty="0">
                <a:solidFill>
                  <a:schemeClr val="bg2">
                    <a:lumMod val="50000"/>
                  </a:schemeClr>
                </a:solidFill>
              </a:rPr>
              <a:t> </a:t>
            </a:r>
            <a:r>
              <a:rPr lang="uk-UA" sz="1800" dirty="0" err="1">
                <a:solidFill>
                  <a:schemeClr val="bg2">
                    <a:lumMod val="50000"/>
                  </a:schemeClr>
                </a:solidFill>
              </a:rPr>
              <a:t>каузе</a:t>
            </a:r>
            <a:r>
              <a:rPr lang="uk-UA" sz="1800" dirty="0">
                <a:solidFill>
                  <a:schemeClr val="bg2">
                    <a:lumMod val="50000"/>
                  </a:schemeClr>
                </a:solidFill>
              </a:rPr>
              <a:t>» (почесного доктора).</a:t>
            </a:r>
          </a:p>
          <a:p>
            <a:r>
              <a:rPr lang="uk-UA" sz="1800" dirty="0">
                <a:solidFill>
                  <a:schemeClr val="bg2">
                    <a:lumMod val="50000"/>
                  </a:schemeClr>
                </a:solidFill>
              </a:rPr>
              <a:t>1 січня 1935 р. президент Речі Посполитої (Польща) надав Б. Лепкому титул надзвичайного професора університету.</a:t>
            </a:r>
          </a:p>
          <a:p>
            <a:r>
              <a:rPr lang="uk-UA" sz="1800" dirty="0">
                <a:solidFill>
                  <a:schemeClr val="bg2">
                    <a:lumMod val="50000"/>
                  </a:schemeClr>
                </a:solidFill>
              </a:rPr>
              <a:t>У 1938 р. його обрали сенатором польського сейму; в сенаті протягом цього й наступного років представляв українців Галичини. З 1938 р. за ухвалою уряду УНР в екзилі — академік відновленої у Варшаві Київської </a:t>
            </a:r>
            <a:r>
              <a:rPr lang="uk-UA" sz="1800" dirty="0" err="1">
                <a:solidFill>
                  <a:schemeClr val="bg2">
                    <a:lumMod val="50000"/>
                  </a:schemeClr>
                </a:solidFill>
              </a:rPr>
              <a:t>Могилянсько-Мазепинської</a:t>
            </a:r>
            <a:r>
              <a:rPr lang="uk-UA" sz="1800" dirty="0">
                <a:solidFill>
                  <a:schemeClr val="bg2">
                    <a:lumMod val="50000"/>
                  </a:schemeClr>
                </a:solidFill>
              </a:rPr>
              <a:t> Академії.</a:t>
            </a:r>
          </a:p>
          <a:p>
            <a:endParaRPr lang="uk-UA" dirty="0"/>
          </a:p>
        </p:txBody>
      </p:sp>
      <p:pic>
        <p:nvPicPr>
          <p:cNvPr id="5" name="Рисунок 4"/>
          <p:cNvPicPr>
            <a:picLocks noGrp="1" noChangeAspect="1"/>
          </p:cNvPicPr>
          <p:nvPr>
            <p:ph type="pic" idx="1"/>
          </p:nvPr>
        </p:nvPicPr>
        <p:blipFill>
          <a:blip r:embed="rId2">
            <a:extLst>
              <a:ext uri="{28A0092B-C50C-407E-A947-70E740481C1C}">
                <a14:useLocalDpi xmlns:a14="http://schemas.microsoft.com/office/drawing/2010/main" val="0"/>
              </a:ext>
            </a:extLst>
          </a:blip>
          <a:srcRect t="18307" b="18307"/>
          <a:stretch>
            <a:fillRect/>
          </a:stretch>
        </p:blipFill>
        <p:spPr>
          <a:xfrm rot="420000">
            <a:off x="4287838" y="455613"/>
            <a:ext cx="4618037" cy="3932237"/>
          </a:xfrm>
        </p:spPr>
      </p:pic>
    </p:spTree>
    <p:extLst>
      <p:ext uri="{BB962C8B-B14F-4D97-AF65-F5344CB8AC3E}">
        <p14:creationId xmlns:p14="http://schemas.microsoft.com/office/powerpoint/2010/main" val="1178516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1" presetClass="entr" presetSubtype="1" fill="hold" nodeType="clickEffect">
                                  <p:stCondLst>
                                    <p:cond delay="0"/>
                                  </p:stCondLst>
                                  <p:childTnLst>
                                    <p:set>
                                      <p:cBhvr>
                                        <p:cTn id="21" dur="1" fill="hold">
                                          <p:stCondLst>
                                            <p:cond delay="0"/>
                                          </p:stCondLst>
                                        </p:cTn>
                                        <p:tgtEl>
                                          <p:spTgt spid="5"/>
                                        </p:tgtEl>
                                        <p:attrNameLst>
                                          <p:attrName>style.visibility</p:attrName>
                                        </p:attrNameLst>
                                      </p:cBhvr>
                                      <p:to>
                                        <p:strVal val="visible"/>
                                      </p:to>
                                    </p:set>
                                    <p:animEffect transition="in" filter="wheel(1)">
                                      <p:cBhvr>
                                        <p:cTn id="22"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Текст 2"/>
          <p:cNvSpPr>
            <a:spLocks noGrp="1"/>
          </p:cNvSpPr>
          <p:nvPr>
            <p:ph type="body" sz="half" idx="2"/>
          </p:nvPr>
        </p:nvSpPr>
        <p:spPr>
          <a:xfrm>
            <a:off x="323528" y="764704"/>
            <a:ext cx="3096344" cy="5328592"/>
          </a:xfrm>
        </p:spPr>
        <p:txBody>
          <a:bodyPr>
            <a:noAutofit/>
          </a:bodyPr>
          <a:lstStyle/>
          <a:p>
            <a:r>
              <a:rPr lang="uk-UA" sz="2000" b="1" dirty="0" smtClean="0">
                <a:solidFill>
                  <a:schemeClr val="bg2">
                    <a:lumMod val="50000"/>
                  </a:schemeClr>
                </a:solidFill>
              </a:rPr>
              <a:t>Богдан Лепкий народився в селі Кривеньке, дитинство минуло в селі Крегулець, із 1879 по 1891 родина жила у селах Поручин і Жуків (нині Бережанського району). Протягом восьми років (із 1878) мешкав у Бережанах у свого діда-священника і віце-маршалка Бережанського повіту, Михайла Глібовицького.</a:t>
            </a:r>
            <a:endParaRPr lang="uk-UA" sz="2000" b="1" dirty="0">
              <a:solidFill>
                <a:schemeClr val="bg2">
                  <a:lumMod val="50000"/>
                </a:schemeClr>
              </a:solidFill>
            </a:endParaRPr>
          </a:p>
        </p:txBody>
      </p:sp>
      <p:pic>
        <p:nvPicPr>
          <p:cNvPr id="5" name="Рисунок 4"/>
          <p:cNvPicPr>
            <a:picLocks noGrp="1" noChangeAspect="1"/>
          </p:cNvPicPr>
          <p:nvPr>
            <p:ph type="pic" idx="1"/>
          </p:nvPr>
        </p:nvPicPr>
        <p:blipFill>
          <a:blip r:embed="rId2">
            <a:extLst>
              <a:ext uri="{28A0092B-C50C-407E-A947-70E740481C1C}">
                <a14:useLocalDpi xmlns:a14="http://schemas.microsoft.com/office/drawing/2010/main" val="0"/>
              </a:ext>
            </a:extLst>
          </a:blip>
          <a:srcRect t="20434" b="20434"/>
          <a:stretch>
            <a:fillRect/>
          </a:stretch>
        </p:blipFill>
        <p:spPr>
          <a:xfrm rot="420000">
            <a:off x="3961697" y="455231"/>
            <a:ext cx="4647159" cy="4449218"/>
          </a:xfrm>
        </p:spPr>
      </p:pic>
    </p:spTree>
    <p:extLst>
      <p:ext uri="{BB962C8B-B14F-4D97-AF65-F5344CB8AC3E}">
        <p14:creationId xmlns:p14="http://schemas.microsoft.com/office/powerpoint/2010/main" val="1479292762"/>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1" fill="hold"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wheel(1)">
                                      <p:cBhvr>
                                        <p:cTn id="12"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Текст 2"/>
          <p:cNvSpPr>
            <a:spLocks noGrp="1"/>
          </p:cNvSpPr>
          <p:nvPr>
            <p:ph type="body" sz="half" idx="2"/>
          </p:nvPr>
        </p:nvSpPr>
        <p:spPr>
          <a:xfrm>
            <a:off x="323528" y="332656"/>
            <a:ext cx="3168352" cy="5976664"/>
          </a:xfrm>
        </p:spPr>
        <p:txBody>
          <a:bodyPr>
            <a:normAutofit lnSpcReduction="10000"/>
          </a:bodyPr>
          <a:lstStyle/>
          <a:p>
            <a:r>
              <a:rPr lang="uk-UA" sz="1800" dirty="0" smtClean="0">
                <a:solidFill>
                  <a:srgbClr val="00B0F0"/>
                </a:solidFill>
                <a:effectLst>
                  <a:outerShdw blurRad="38100" dist="38100" dir="2700000" algn="tl">
                    <a:srgbClr val="000000">
                      <a:alpha val="43137"/>
                    </a:srgbClr>
                  </a:outerShdw>
                </a:effectLst>
              </a:rPr>
              <a:t>ДРУГА СВІТОВА ВІЙНА</a:t>
            </a:r>
          </a:p>
          <a:p>
            <a:r>
              <a:rPr lang="uk-UA" sz="2000" dirty="0" smtClean="0">
                <a:solidFill>
                  <a:schemeClr val="bg2">
                    <a:lumMod val="50000"/>
                  </a:schemeClr>
                </a:solidFill>
              </a:rPr>
              <a:t>Друга </a:t>
            </a:r>
            <a:r>
              <a:rPr lang="uk-UA" sz="2000" dirty="0">
                <a:solidFill>
                  <a:schemeClr val="bg2">
                    <a:lumMod val="50000"/>
                  </a:schemeClr>
                </a:solidFill>
              </a:rPr>
              <a:t>світова війна застала Б. Лепкого на відпочинку в Черче. 23 вересня 1939 р. він із сім'єю і братом Левком повернувся до Кракова. Після того, як німецькі окупанти закрили Ягеллонський університет, залишився без роботи, йому відмовили у професорській пенсії. Заради прожиття Б. Лепкий дописував до українських журналів, газети «Краківські Вісті», перекладав з української німецькою.</a:t>
            </a:r>
          </a:p>
        </p:txBody>
      </p:sp>
      <p:pic>
        <p:nvPicPr>
          <p:cNvPr id="5" name="Рисунок 4"/>
          <p:cNvPicPr>
            <a:picLocks noGrp="1" noChangeAspect="1"/>
          </p:cNvPicPr>
          <p:nvPr>
            <p:ph type="pic" idx="1"/>
          </p:nvPr>
        </p:nvPicPr>
        <p:blipFill>
          <a:blip r:embed="rId2">
            <a:extLst>
              <a:ext uri="{28A0092B-C50C-407E-A947-70E740481C1C}">
                <a14:useLocalDpi xmlns:a14="http://schemas.microsoft.com/office/drawing/2010/main" val="0"/>
              </a:ext>
            </a:extLst>
          </a:blip>
          <a:srcRect t="18069" b="18069"/>
          <a:stretch>
            <a:fillRect/>
          </a:stretch>
        </p:blipFill>
        <p:spPr>
          <a:xfrm rot="420000">
            <a:off x="3637387" y="411107"/>
            <a:ext cx="5142471" cy="5065876"/>
          </a:xfrm>
        </p:spPr>
      </p:pic>
    </p:spTree>
    <p:extLst>
      <p:ext uri="{BB962C8B-B14F-4D97-AF65-F5344CB8AC3E}">
        <p14:creationId xmlns:p14="http://schemas.microsoft.com/office/powerpoint/2010/main" val="17297702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anim calcmode="lin" valueType="num">
                                      <p:cBhvr>
                                        <p:cTn id="8" dur="2000" fill="hold"/>
                                        <p:tgtEl>
                                          <p:spTgt spid="3">
                                            <p:txEl>
                                              <p:pRg st="0" end="0"/>
                                            </p:txEl>
                                          </p:spTgt>
                                        </p:tgtEl>
                                        <p:attrNameLst>
                                          <p:attrName>ppt_w</p:attrName>
                                        </p:attrNameLst>
                                      </p:cBhvr>
                                      <p:tavLst>
                                        <p:tav tm="0" fmla="#ppt_w*sin(2.5*pi*$)">
                                          <p:val>
                                            <p:fltVal val="0"/>
                                          </p:val>
                                        </p:tav>
                                        <p:tav tm="100000">
                                          <p:val>
                                            <p:fltVal val="1"/>
                                          </p:val>
                                        </p:tav>
                                      </p:tavLst>
                                    </p:anim>
                                    <p:anim calcmode="lin" valueType="num">
                                      <p:cBhvr>
                                        <p:cTn id="9" dur="2000" fill="hold"/>
                                        <p:tgtEl>
                                          <p:spTgt spid="3">
                                            <p:txEl>
                                              <p:pRg st="0" end="0"/>
                                            </p:txEl>
                                          </p:spTgt>
                                        </p:tgtEl>
                                        <p:attrNameLst>
                                          <p:attrName>ppt_h</p:attrName>
                                        </p:attrNameLst>
                                      </p:cBhvr>
                                      <p:tavLst>
                                        <p:tav tm="0">
                                          <p:val>
                                            <p:strVal val="#ppt_h"/>
                                          </p:val>
                                        </p:tav>
                                        <p:tav tm="100000">
                                          <p:val>
                                            <p:strVal val="#ppt_h"/>
                                          </p:val>
                                        </p:tav>
                                      </p:tavLst>
                                    </p:anim>
                                  </p:childTnLst>
                                </p:cTn>
                              </p:par>
                            </p:childTnLst>
                          </p:cTn>
                        </p:par>
                      </p:childTnLst>
                    </p:cTn>
                  </p:par>
                  <p:par>
                    <p:cTn id="10" fill="hold">
                      <p:stCondLst>
                        <p:cond delay="indefinite"/>
                      </p:stCondLst>
                      <p:childTnLst>
                        <p:par>
                          <p:cTn id="11" fill="hold">
                            <p:stCondLst>
                              <p:cond delay="0"/>
                            </p:stCondLst>
                            <p:childTnLst>
                              <p:par>
                                <p:cTn id="12" presetID="10"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500"/>
                                        <p:tgtEl>
                                          <p:spTgt spid="3">
                                            <p:txEl>
                                              <p:pRg st="1" end="1"/>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21" presetClass="entr" presetSubtype="1" fill="hold" nodeType="clickEffect">
                                  <p:stCondLst>
                                    <p:cond delay="0"/>
                                  </p:stCondLst>
                                  <p:childTnLst>
                                    <p:set>
                                      <p:cBhvr>
                                        <p:cTn id="18" dur="1" fill="hold">
                                          <p:stCondLst>
                                            <p:cond delay="0"/>
                                          </p:stCondLst>
                                        </p:cTn>
                                        <p:tgtEl>
                                          <p:spTgt spid="5"/>
                                        </p:tgtEl>
                                        <p:attrNameLst>
                                          <p:attrName>style.visibility</p:attrName>
                                        </p:attrNameLst>
                                      </p:cBhvr>
                                      <p:to>
                                        <p:strVal val="visible"/>
                                      </p:to>
                                    </p:set>
                                    <p:animEffect transition="in" filter="wheel(1)">
                                      <p:cBhvr>
                                        <p:cTn id="19"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Текст 2"/>
          <p:cNvSpPr>
            <a:spLocks noGrp="1"/>
          </p:cNvSpPr>
          <p:nvPr>
            <p:ph type="body" sz="half" idx="2"/>
          </p:nvPr>
        </p:nvSpPr>
        <p:spPr>
          <a:xfrm>
            <a:off x="395536" y="260648"/>
            <a:ext cx="3024336" cy="5832648"/>
          </a:xfrm>
        </p:spPr>
        <p:txBody>
          <a:bodyPr>
            <a:normAutofit/>
          </a:bodyPr>
          <a:lstStyle/>
          <a:p>
            <a:r>
              <a:rPr lang="uk-UA" sz="1800" dirty="0" smtClean="0">
                <a:solidFill>
                  <a:srgbClr val="00B0F0"/>
                </a:solidFill>
                <a:effectLst>
                  <a:outerShdw blurRad="38100" dist="38100" dir="2700000" algn="tl">
                    <a:srgbClr val="000000">
                      <a:alpha val="43137"/>
                    </a:srgbClr>
                  </a:outerShdw>
                </a:effectLst>
              </a:rPr>
              <a:t>ЛІТЕРАТУРНА ТВОРЧІСТЬ</a:t>
            </a:r>
          </a:p>
          <a:p>
            <a:r>
              <a:rPr lang="uk-UA" sz="1800" dirty="0" smtClean="0">
                <a:solidFill>
                  <a:schemeClr val="bg2">
                    <a:lumMod val="50000"/>
                  </a:schemeClr>
                </a:solidFill>
              </a:rPr>
              <a:t>Літературною </a:t>
            </a:r>
            <a:r>
              <a:rPr lang="uk-UA" sz="1800" dirty="0">
                <a:solidFill>
                  <a:schemeClr val="bg2">
                    <a:lumMod val="50000"/>
                  </a:schemeClr>
                </a:solidFill>
              </a:rPr>
              <a:t>творчістю почав займатися під час навчання у Бережанській гімназії, ще в другому класі писав вірші, оповідання, створив поему про русалок (не збереглася).</a:t>
            </a:r>
          </a:p>
          <a:p>
            <a:r>
              <a:rPr lang="uk-UA" sz="1800" dirty="0">
                <a:solidFill>
                  <a:schemeClr val="bg2">
                    <a:lumMod val="50000"/>
                  </a:schemeClr>
                </a:solidFill>
              </a:rPr>
              <a:t>Студентом Львівського університету видрукував 1895 р. в газеті «Діло» своє перше оповідання «Шумка», потім чотири поезії в прозі «На палеті», оповідання «В лісі» та «Дивак». Того ж року опублікував поезії «В світ за очі», «Ідилія» та «Сонет</a:t>
            </a:r>
            <a:r>
              <a:rPr lang="uk-UA" sz="1800" dirty="0" smtClean="0">
                <a:solidFill>
                  <a:schemeClr val="bg2">
                    <a:lumMod val="50000"/>
                  </a:schemeClr>
                </a:solidFill>
              </a:rPr>
              <a:t>». </a:t>
            </a:r>
            <a:r>
              <a:rPr lang="ru-RU" sz="1800" dirty="0">
                <a:solidFill>
                  <a:schemeClr val="bg2">
                    <a:lumMod val="50000"/>
                  </a:schemeClr>
                </a:solidFill>
              </a:rPr>
              <a:t>Багато зробив Б. Лепкий як редактор і видавець.</a:t>
            </a:r>
            <a:endParaRPr lang="uk-UA" sz="1800" dirty="0">
              <a:solidFill>
                <a:schemeClr val="bg2">
                  <a:lumMod val="50000"/>
                </a:schemeClr>
              </a:solidFill>
            </a:endParaRPr>
          </a:p>
          <a:p>
            <a:endParaRPr lang="uk-UA" dirty="0"/>
          </a:p>
        </p:txBody>
      </p:sp>
      <p:pic>
        <p:nvPicPr>
          <p:cNvPr id="5" name="Рисунок 4"/>
          <p:cNvPicPr>
            <a:picLocks noGrp="1" noChangeAspect="1"/>
          </p:cNvPicPr>
          <p:nvPr>
            <p:ph type="pic" idx="1"/>
          </p:nvPr>
        </p:nvPicPr>
        <p:blipFill>
          <a:blip r:embed="rId2">
            <a:extLst>
              <a:ext uri="{28A0092B-C50C-407E-A947-70E740481C1C}">
                <a14:useLocalDpi xmlns:a14="http://schemas.microsoft.com/office/drawing/2010/main" val="0"/>
              </a:ext>
            </a:extLst>
          </a:blip>
          <a:srcRect l="5960" r="5960"/>
          <a:stretch>
            <a:fillRect/>
          </a:stretch>
        </p:blipFill>
        <p:spPr>
          <a:xfrm rot="420000">
            <a:off x="4146550" y="455613"/>
            <a:ext cx="4618038" cy="3932237"/>
          </a:xfrm>
        </p:spPr>
      </p:pic>
    </p:spTree>
    <p:extLst>
      <p:ext uri="{BB962C8B-B14F-4D97-AF65-F5344CB8AC3E}">
        <p14:creationId xmlns:p14="http://schemas.microsoft.com/office/powerpoint/2010/main" val="31514257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anim calcmode="lin" valueType="num">
                                      <p:cBhvr>
                                        <p:cTn id="8" dur="2000" fill="hold"/>
                                        <p:tgtEl>
                                          <p:spTgt spid="3">
                                            <p:txEl>
                                              <p:pRg st="0" end="0"/>
                                            </p:txEl>
                                          </p:spTgt>
                                        </p:tgtEl>
                                        <p:attrNameLst>
                                          <p:attrName>ppt_w</p:attrName>
                                        </p:attrNameLst>
                                      </p:cBhvr>
                                      <p:tavLst>
                                        <p:tav tm="0" fmla="#ppt_w*sin(2.5*pi*$)">
                                          <p:val>
                                            <p:fltVal val="0"/>
                                          </p:val>
                                        </p:tav>
                                        <p:tav tm="100000">
                                          <p:val>
                                            <p:fltVal val="1"/>
                                          </p:val>
                                        </p:tav>
                                      </p:tavLst>
                                    </p:anim>
                                    <p:anim calcmode="lin" valueType="num">
                                      <p:cBhvr>
                                        <p:cTn id="9" dur="2000" fill="hold"/>
                                        <p:tgtEl>
                                          <p:spTgt spid="3">
                                            <p:txEl>
                                              <p:pRg st="0" end="0"/>
                                            </p:txEl>
                                          </p:spTgt>
                                        </p:tgtEl>
                                        <p:attrNameLst>
                                          <p:attrName>ppt_h</p:attrName>
                                        </p:attrNameLst>
                                      </p:cBhvr>
                                      <p:tavLst>
                                        <p:tav tm="0">
                                          <p:val>
                                            <p:strVal val="#ppt_h"/>
                                          </p:val>
                                        </p:tav>
                                        <p:tav tm="100000">
                                          <p:val>
                                            <p:strVal val="#ppt_h"/>
                                          </p:val>
                                        </p:tav>
                                      </p:tavLst>
                                    </p:anim>
                                  </p:childTnLst>
                                </p:cTn>
                              </p:par>
                            </p:childTnLst>
                          </p:cTn>
                        </p:par>
                      </p:childTnLst>
                    </p:cTn>
                  </p:par>
                  <p:par>
                    <p:cTn id="10" fill="hold">
                      <p:stCondLst>
                        <p:cond delay="indefinite"/>
                      </p:stCondLst>
                      <p:childTnLst>
                        <p:par>
                          <p:cTn id="11" fill="hold">
                            <p:stCondLst>
                              <p:cond delay="0"/>
                            </p:stCondLst>
                            <p:childTnLst>
                              <p:par>
                                <p:cTn id="12" presetID="10"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500"/>
                                        <p:tgtEl>
                                          <p:spTgt spid="3">
                                            <p:txEl>
                                              <p:pRg st="1" end="1"/>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10" presetClass="entr" presetSubtype="0"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fade">
                                      <p:cBhvr>
                                        <p:cTn id="19" dur="500"/>
                                        <p:tgtEl>
                                          <p:spTgt spid="3">
                                            <p:txEl>
                                              <p:pRg st="2" end="2"/>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21" presetClass="entr" presetSubtype="1" fill="hold" nodeType="clickEffect">
                                  <p:stCondLst>
                                    <p:cond delay="0"/>
                                  </p:stCondLst>
                                  <p:childTnLst>
                                    <p:set>
                                      <p:cBhvr>
                                        <p:cTn id="23" dur="1" fill="hold">
                                          <p:stCondLst>
                                            <p:cond delay="0"/>
                                          </p:stCondLst>
                                        </p:cTn>
                                        <p:tgtEl>
                                          <p:spTgt spid="5"/>
                                        </p:tgtEl>
                                        <p:attrNameLst>
                                          <p:attrName>style.visibility</p:attrName>
                                        </p:attrNameLst>
                                      </p:cBhvr>
                                      <p:to>
                                        <p:strVal val="visible"/>
                                      </p:to>
                                    </p:set>
                                    <p:animEffect transition="in" filter="wheel(1)">
                                      <p:cBhvr>
                                        <p:cTn id="24"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Текст 2"/>
          <p:cNvSpPr>
            <a:spLocks noGrp="1"/>
          </p:cNvSpPr>
          <p:nvPr>
            <p:ph type="body" sz="half" idx="2"/>
          </p:nvPr>
        </p:nvSpPr>
        <p:spPr>
          <a:xfrm>
            <a:off x="467544" y="404664"/>
            <a:ext cx="3024336" cy="5976664"/>
          </a:xfrm>
        </p:spPr>
        <p:txBody>
          <a:bodyPr>
            <a:normAutofit/>
          </a:bodyPr>
          <a:lstStyle/>
          <a:p>
            <a:r>
              <a:rPr lang="uk-UA" sz="2000" dirty="0">
                <a:solidFill>
                  <a:schemeClr val="bg2">
                    <a:lumMod val="50000"/>
                  </a:schemeClr>
                </a:solidFill>
              </a:rPr>
              <a:t>Письменник помер 21 липня 1941 р. у Кракові, похований там само на Раковецькому </a:t>
            </a:r>
            <a:r>
              <a:rPr lang="uk-UA" sz="2000" dirty="0" smtClean="0">
                <a:solidFill>
                  <a:schemeClr val="bg2">
                    <a:lumMod val="50000"/>
                  </a:schemeClr>
                </a:solidFill>
              </a:rPr>
              <a:t>цвинтарі, у </a:t>
            </a:r>
            <a:r>
              <a:rPr lang="uk-UA" sz="2000" dirty="0">
                <a:solidFill>
                  <a:schemeClr val="bg2">
                    <a:lumMod val="50000"/>
                  </a:schemeClr>
                </a:solidFill>
              </a:rPr>
              <a:t>гробниці свого товариша Ігнатія Шайдзіцького. На надгробку є напис українською мовою «Богдан Лепкий поет» і встановлений у 1972 р. барельєф письменника (скульптор Григор Пецух).</a:t>
            </a:r>
          </a:p>
        </p:txBody>
      </p:sp>
      <p:pic>
        <p:nvPicPr>
          <p:cNvPr id="5" name="Рисунок 4"/>
          <p:cNvPicPr>
            <a:picLocks noGrp="1" noChangeAspect="1"/>
          </p:cNvPicPr>
          <p:nvPr>
            <p:ph type="pic" idx="1"/>
          </p:nvPr>
        </p:nvPicPr>
        <p:blipFill>
          <a:blip r:embed="rId2">
            <a:extLst>
              <a:ext uri="{28A0092B-C50C-407E-A947-70E740481C1C}">
                <a14:useLocalDpi xmlns:a14="http://schemas.microsoft.com/office/drawing/2010/main" val="0"/>
              </a:ext>
            </a:extLst>
          </a:blip>
          <a:srcRect t="18069" b="18069"/>
          <a:stretch>
            <a:fillRect/>
          </a:stretch>
        </p:blipFill>
        <p:spPr>
          <a:xfrm rot="420000">
            <a:off x="3839840" y="537163"/>
            <a:ext cx="4832969" cy="4824250"/>
          </a:xfrm>
        </p:spPr>
      </p:pic>
    </p:spTree>
    <p:extLst>
      <p:ext uri="{BB962C8B-B14F-4D97-AF65-F5344CB8AC3E}">
        <p14:creationId xmlns:p14="http://schemas.microsoft.com/office/powerpoint/2010/main" val="29792766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1" fill="hold"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wheel(1)">
                                      <p:cBhvr>
                                        <p:cTn id="12"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Текст 2"/>
          <p:cNvSpPr>
            <a:spLocks noGrp="1"/>
          </p:cNvSpPr>
          <p:nvPr>
            <p:ph type="body" sz="half" idx="2"/>
          </p:nvPr>
        </p:nvSpPr>
        <p:spPr>
          <a:xfrm>
            <a:off x="251520" y="116632"/>
            <a:ext cx="5904656" cy="5976664"/>
          </a:xfrm>
        </p:spPr>
        <p:txBody>
          <a:bodyPr/>
          <a:lstStyle/>
          <a:p>
            <a:r>
              <a:rPr lang="uk-UA" sz="2000" b="1" dirty="0" smtClean="0">
                <a:solidFill>
                  <a:srgbClr val="00B0F0"/>
                </a:solidFill>
                <a:effectLst>
                  <a:outerShdw blurRad="38100" dist="38100" dir="2700000" algn="tl">
                    <a:srgbClr val="000000">
                      <a:alpha val="43137"/>
                    </a:srgbClr>
                  </a:outerShdw>
                </a:effectLst>
              </a:rPr>
              <a:t>НАВЧАННЯ</a:t>
            </a:r>
          </a:p>
          <a:p>
            <a:r>
              <a:rPr lang="uk-UA" sz="2400" b="1" dirty="0">
                <a:solidFill>
                  <a:schemeClr val="bg2">
                    <a:lumMod val="50000"/>
                  </a:schemeClr>
                </a:solidFill>
              </a:rPr>
              <a:t>Основи шкільної науки Б. Лепкому викладав домашній учитель. З 1878 р. вчився (відразу з другого класу) в школі з польською мовою навчання у Бережанах. Після закінчення школи вступив у 1883 р. до Бережанської класичної гімназії з польською мовою навчання. Співав у гімназійному українському хорі під керівництвом Дениса Січинського, у хорі «Боян» (м. Бережани). Брав участь у концертах, декламував вірші, читав уривки з прозових </a:t>
            </a:r>
            <a:r>
              <a:rPr lang="uk-UA" sz="2400" b="1" dirty="0" smtClean="0">
                <a:solidFill>
                  <a:schemeClr val="bg2">
                    <a:lumMod val="50000"/>
                  </a:schemeClr>
                </a:solidFill>
              </a:rPr>
              <a:t>творів.</a:t>
            </a:r>
            <a:endParaRPr lang="uk-UA" sz="2400" b="1" dirty="0">
              <a:solidFill>
                <a:schemeClr val="bg2">
                  <a:lumMod val="50000"/>
                </a:schemeClr>
              </a:solidFill>
            </a:endParaRPr>
          </a:p>
        </p:txBody>
      </p:sp>
    </p:spTree>
    <p:extLst>
      <p:ext uri="{BB962C8B-B14F-4D97-AF65-F5344CB8AC3E}">
        <p14:creationId xmlns:p14="http://schemas.microsoft.com/office/powerpoint/2010/main" val="6826021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anim calcmode="lin" valueType="num">
                                      <p:cBhvr>
                                        <p:cTn id="8" dur="2000" fill="hold"/>
                                        <p:tgtEl>
                                          <p:spTgt spid="3">
                                            <p:txEl>
                                              <p:pRg st="0" end="0"/>
                                            </p:txEl>
                                          </p:spTgt>
                                        </p:tgtEl>
                                        <p:attrNameLst>
                                          <p:attrName>ppt_w</p:attrName>
                                        </p:attrNameLst>
                                      </p:cBhvr>
                                      <p:tavLst>
                                        <p:tav tm="0" fmla="#ppt_w*sin(2.5*pi*$)">
                                          <p:val>
                                            <p:fltVal val="0"/>
                                          </p:val>
                                        </p:tav>
                                        <p:tav tm="100000">
                                          <p:val>
                                            <p:fltVal val="1"/>
                                          </p:val>
                                        </p:tav>
                                      </p:tavLst>
                                    </p:anim>
                                    <p:anim calcmode="lin" valueType="num">
                                      <p:cBhvr>
                                        <p:cTn id="9" dur="2000" fill="hold"/>
                                        <p:tgtEl>
                                          <p:spTgt spid="3">
                                            <p:txEl>
                                              <p:pRg st="0" end="0"/>
                                            </p:txEl>
                                          </p:spTgt>
                                        </p:tgtEl>
                                        <p:attrNameLst>
                                          <p:attrName>ppt_h</p:attrName>
                                        </p:attrNameLst>
                                      </p:cBhvr>
                                      <p:tavLst>
                                        <p:tav tm="0">
                                          <p:val>
                                            <p:strVal val="#ppt_h"/>
                                          </p:val>
                                        </p:tav>
                                        <p:tav tm="100000">
                                          <p:val>
                                            <p:strVal val="#ppt_h"/>
                                          </p:val>
                                        </p:tav>
                                      </p:tavLst>
                                    </p:anim>
                                  </p:childTnLst>
                                </p:cTn>
                              </p:par>
                            </p:childTnLst>
                          </p:cTn>
                        </p:par>
                      </p:childTnLst>
                    </p:cTn>
                  </p:par>
                  <p:par>
                    <p:cTn id="10" fill="hold">
                      <p:stCondLst>
                        <p:cond delay="indefinite"/>
                      </p:stCondLst>
                      <p:childTnLst>
                        <p:par>
                          <p:cTn id="11" fill="hold">
                            <p:stCondLst>
                              <p:cond delay="0"/>
                            </p:stCondLst>
                            <p:childTnLst>
                              <p:par>
                                <p:cTn id="12" presetID="10"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Текст 2"/>
          <p:cNvSpPr>
            <a:spLocks noGrp="1"/>
          </p:cNvSpPr>
          <p:nvPr>
            <p:ph type="body" sz="half" idx="2"/>
          </p:nvPr>
        </p:nvSpPr>
        <p:spPr>
          <a:xfrm>
            <a:off x="323528" y="260648"/>
            <a:ext cx="6984776" cy="6264696"/>
          </a:xfrm>
        </p:spPr>
        <p:txBody>
          <a:bodyPr>
            <a:noAutofit/>
          </a:bodyPr>
          <a:lstStyle/>
          <a:p>
            <a:r>
              <a:rPr lang="uk-UA" sz="2800" b="1" dirty="0">
                <a:solidFill>
                  <a:schemeClr val="bg2">
                    <a:lumMod val="50000"/>
                  </a:schemeClr>
                </a:solidFill>
              </a:rPr>
              <a:t>У 1891 р. закінчив гімназію і вступив до Віденської Академії мистецтв. Через </a:t>
            </a:r>
            <a:r>
              <a:rPr lang="uk-UA" sz="2800" b="1" dirty="0" smtClean="0">
                <a:solidFill>
                  <a:schemeClr val="bg2">
                    <a:lumMod val="50000"/>
                  </a:schemeClr>
                </a:solidFill>
              </a:rPr>
              <a:t>3 місяці </a:t>
            </a:r>
            <a:r>
              <a:rPr lang="uk-UA" sz="2800" b="1" dirty="0">
                <a:solidFill>
                  <a:schemeClr val="bg2">
                    <a:lumMod val="50000"/>
                  </a:schemeClr>
                </a:solidFill>
              </a:rPr>
              <a:t>за порадою Кирила Студинського перейшов на філософський факультет Віденського університету, де вивчав мовознавство та історію літератури. Тут брав участь у роботі студентського товариства «Січ», у дискусіях на суспільно-політичні та літературні теми, разом із Ф. Колессою займався етнографічними дослідженнями. </a:t>
            </a:r>
          </a:p>
        </p:txBody>
      </p:sp>
    </p:spTree>
    <p:extLst>
      <p:ext uri="{BB962C8B-B14F-4D97-AF65-F5344CB8AC3E}">
        <p14:creationId xmlns:p14="http://schemas.microsoft.com/office/powerpoint/2010/main" val="31262901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Текст 2"/>
          <p:cNvSpPr>
            <a:spLocks noGrp="1"/>
          </p:cNvSpPr>
          <p:nvPr>
            <p:ph type="body" sz="half" idx="2"/>
          </p:nvPr>
        </p:nvSpPr>
        <p:spPr>
          <a:xfrm>
            <a:off x="251520" y="260648"/>
            <a:ext cx="5328592" cy="5832648"/>
          </a:xfrm>
        </p:spPr>
        <p:txBody>
          <a:bodyPr>
            <a:normAutofit lnSpcReduction="10000"/>
          </a:bodyPr>
          <a:lstStyle/>
          <a:p>
            <a:r>
              <a:rPr lang="uk-UA" sz="2800" b="1" dirty="0">
                <a:solidFill>
                  <a:schemeClr val="bg2">
                    <a:lumMod val="50000"/>
                  </a:schemeClr>
                </a:solidFill>
              </a:rPr>
              <a:t>У Відні заприятелював з художником Миколою Івасюком, продовжував малювати під його опікою; з ним приїжджав на літні канікули до Жукова, де їм позували селяни; у селі створив кілька картин на історичну тематику, серед них «Коронація короля Данила», робив малюнки для майбутніх праць «Козацькі бої». Також малював сцени з полювання.</a:t>
            </a:r>
          </a:p>
        </p:txBody>
      </p:sp>
    </p:spTree>
    <p:extLst>
      <p:ext uri="{BB962C8B-B14F-4D97-AF65-F5344CB8AC3E}">
        <p14:creationId xmlns:p14="http://schemas.microsoft.com/office/powerpoint/2010/main" val="28792863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Текст 2"/>
          <p:cNvSpPr>
            <a:spLocks noGrp="1"/>
          </p:cNvSpPr>
          <p:nvPr>
            <p:ph type="body" sz="half" idx="2"/>
          </p:nvPr>
        </p:nvSpPr>
        <p:spPr>
          <a:xfrm>
            <a:off x="467544" y="332656"/>
            <a:ext cx="5688632" cy="5976664"/>
          </a:xfrm>
        </p:spPr>
        <p:txBody>
          <a:bodyPr>
            <a:normAutofit/>
          </a:bodyPr>
          <a:lstStyle/>
          <a:p>
            <a:r>
              <a:rPr lang="uk-UA" sz="2800" b="1" dirty="0">
                <a:solidFill>
                  <a:schemeClr val="bg2">
                    <a:lumMod val="50000"/>
                  </a:schemeClr>
                </a:solidFill>
              </a:rPr>
              <a:t>З другого курсу студіював на філологічному відділі Львівського університету; українську історію та літературу вивчав під керівництвом М. Грушевського, О. Огоновського, І. Шараневича. Брав участь у львівських молодіжних товариствах «Ватра» і «Сокіл», хорі «Боян».</a:t>
            </a:r>
          </a:p>
          <a:p>
            <a:r>
              <a:rPr lang="uk-UA" sz="2800" b="1" dirty="0">
                <a:solidFill>
                  <a:schemeClr val="bg2">
                    <a:lumMod val="50000"/>
                  </a:schemeClr>
                </a:solidFill>
              </a:rPr>
              <a:t>Закінчив університет у 1895 р.</a:t>
            </a:r>
          </a:p>
          <a:p>
            <a:endParaRPr lang="uk-UA" sz="2000" dirty="0">
              <a:solidFill>
                <a:schemeClr val="bg2">
                  <a:lumMod val="50000"/>
                </a:schemeClr>
              </a:solidFill>
            </a:endParaRPr>
          </a:p>
        </p:txBody>
      </p:sp>
    </p:spTree>
    <p:extLst>
      <p:ext uri="{BB962C8B-B14F-4D97-AF65-F5344CB8AC3E}">
        <p14:creationId xmlns:p14="http://schemas.microsoft.com/office/powerpoint/2010/main" val="37732182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Текст 2"/>
          <p:cNvSpPr>
            <a:spLocks noGrp="1"/>
          </p:cNvSpPr>
          <p:nvPr>
            <p:ph type="body" sz="half" idx="2"/>
          </p:nvPr>
        </p:nvSpPr>
        <p:spPr>
          <a:xfrm>
            <a:off x="323528" y="332656"/>
            <a:ext cx="5184576" cy="5923001"/>
          </a:xfrm>
        </p:spPr>
        <p:txBody>
          <a:bodyPr>
            <a:normAutofit lnSpcReduction="10000"/>
          </a:bodyPr>
          <a:lstStyle/>
          <a:p>
            <a:r>
              <a:rPr lang="uk-UA" sz="2000" dirty="0" smtClean="0">
                <a:solidFill>
                  <a:srgbClr val="00B0F0"/>
                </a:solidFill>
                <a:effectLst>
                  <a:outerShdw blurRad="38100" dist="38100" dir="2700000" algn="tl">
                    <a:srgbClr val="000000">
                      <a:alpha val="43137"/>
                    </a:srgbClr>
                  </a:outerShdw>
                </a:effectLst>
              </a:rPr>
              <a:t>РОБОТА</a:t>
            </a:r>
          </a:p>
          <a:p>
            <a:r>
              <a:rPr lang="uk-UA" sz="2400" b="1" dirty="0">
                <a:solidFill>
                  <a:schemeClr val="bg2">
                    <a:lumMod val="50000"/>
                  </a:schemeClr>
                </a:solidFill>
              </a:rPr>
              <a:t>З 1895 р. почав працювати вчителем української, польської та німецької мов і літератур, історії та географії у Бережанській гімназії. Водночас інтенсивно займався громадською працею: започатковував читальні «Просвіти», бібліотеки і позичкові каси, виголошував реферати та промови на святкових академіях, був учасником хору «Боян» і драматичного гуртка. Зіграв роль Петра у «Наталці Полтавці», (1898).</a:t>
            </a:r>
          </a:p>
        </p:txBody>
      </p:sp>
    </p:spTree>
    <p:extLst>
      <p:ext uri="{BB962C8B-B14F-4D97-AF65-F5344CB8AC3E}">
        <p14:creationId xmlns:p14="http://schemas.microsoft.com/office/powerpoint/2010/main" val="36643076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anim calcmode="lin" valueType="num">
                                      <p:cBhvr>
                                        <p:cTn id="8" dur="2000" fill="hold"/>
                                        <p:tgtEl>
                                          <p:spTgt spid="3">
                                            <p:txEl>
                                              <p:pRg st="0" end="0"/>
                                            </p:txEl>
                                          </p:spTgt>
                                        </p:tgtEl>
                                        <p:attrNameLst>
                                          <p:attrName>ppt_w</p:attrName>
                                        </p:attrNameLst>
                                      </p:cBhvr>
                                      <p:tavLst>
                                        <p:tav tm="0" fmla="#ppt_w*sin(2.5*pi*$)">
                                          <p:val>
                                            <p:fltVal val="0"/>
                                          </p:val>
                                        </p:tav>
                                        <p:tav tm="100000">
                                          <p:val>
                                            <p:fltVal val="1"/>
                                          </p:val>
                                        </p:tav>
                                      </p:tavLst>
                                    </p:anim>
                                    <p:anim calcmode="lin" valueType="num">
                                      <p:cBhvr>
                                        <p:cTn id="9" dur="2000" fill="hold"/>
                                        <p:tgtEl>
                                          <p:spTgt spid="3">
                                            <p:txEl>
                                              <p:pRg st="0" end="0"/>
                                            </p:txEl>
                                          </p:spTgt>
                                        </p:tgtEl>
                                        <p:attrNameLst>
                                          <p:attrName>ppt_h</p:attrName>
                                        </p:attrNameLst>
                                      </p:cBhvr>
                                      <p:tavLst>
                                        <p:tav tm="0">
                                          <p:val>
                                            <p:strVal val="#ppt_h"/>
                                          </p:val>
                                        </p:tav>
                                        <p:tav tm="100000">
                                          <p:val>
                                            <p:strVal val="#ppt_h"/>
                                          </p:val>
                                        </p:tav>
                                      </p:tavLst>
                                    </p:anim>
                                  </p:childTnLst>
                                </p:cTn>
                              </p:par>
                            </p:childTnLst>
                          </p:cTn>
                        </p:par>
                      </p:childTnLst>
                    </p:cTn>
                  </p:par>
                  <p:par>
                    <p:cTn id="10" fill="hold">
                      <p:stCondLst>
                        <p:cond delay="indefinite"/>
                      </p:stCondLst>
                      <p:childTnLst>
                        <p:par>
                          <p:cTn id="11" fill="hold">
                            <p:stCondLst>
                              <p:cond delay="0"/>
                            </p:stCondLst>
                            <p:childTnLst>
                              <p:par>
                                <p:cTn id="12" presetID="10"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Текст 2"/>
          <p:cNvSpPr>
            <a:spLocks noGrp="1"/>
          </p:cNvSpPr>
          <p:nvPr>
            <p:ph type="body" sz="half" idx="2"/>
          </p:nvPr>
        </p:nvSpPr>
        <p:spPr>
          <a:xfrm>
            <a:off x="323528" y="332656"/>
            <a:ext cx="6480720" cy="5688632"/>
          </a:xfrm>
        </p:spPr>
        <p:txBody>
          <a:bodyPr>
            <a:noAutofit/>
          </a:bodyPr>
          <a:lstStyle/>
          <a:p>
            <a:r>
              <a:rPr lang="uk-UA" sz="2400" b="1" dirty="0" smtClean="0">
                <a:solidFill>
                  <a:schemeClr val="bg2">
                    <a:lumMod val="50000"/>
                  </a:schemeClr>
                </a:solidFill>
              </a:rPr>
              <a:t>1897 з дозволу Папи Римського одружився з донькою свого дядька по батькові — Олександрою, яку здавна кохав. 1899 р. після відкриття в </a:t>
            </a:r>
            <a:r>
              <a:rPr lang="uk-UA" sz="2400" b="1" dirty="0" err="1" smtClean="0">
                <a:solidFill>
                  <a:schemeClr val="bg2">
                    <a:lumMod val="50000"/>
                  </a:schemeClr>
                </a:solidFill>
              </a:rPr>
              <a:t>Ягеллонському</a:t>
            </a:r>
            <a:r>
              <a:rPr lang="uk-UA" sz="2400" b="1" dirty="0" smtClean="0">
                <a:solidFill>
                  <a:schemeClr val="bg2">
                    <a:lumMod val="50000"/>
                  </a:schemeClr>
                </a:solidFill>
              </a:rPr>
              <a:t> університеті (м. Краків) </a:t>
            </a:r>
            <a:r>
              <a:rPr lang="uk-UA" sz="2400" b="1" dirty="0" err="1" smtClean="0">
                <a:solidFill>
                  <a:schemeClr val="bg2">
                    <a:lumMod val="50000"/>
                  </a:schemeClr>
                </a:solidFill>
              </a:rPr>
              <a:t>лекторату</a:t>
            </a:r>
            <a:r>
              <a:rPr lang="uk-UA" sz="2400" b="1" dirty="0" smtClean="0">
                <a:solidFill>
                  <a:schemeClr val="bg2">
                    <a:lumMod val="50000"/>
                  </a:schemeClr>
                </a:solidFill>
              </a:rPr>
              <a:t> української мови та літератури запрошений сюди викладати ці предмети. Одночасно працював професором у третій гімназії ім. Яна </a:t>
            </a:r>
            <a:r>
              <a:rPr lang="uk-UA" sz="2400" b="1" dirty="0" err="1" smtClean="0">
                <a:solidFill>
                  <a:schemeClr val="bg2">
                    <a:lumMod val="50000"/>
                  </a:schemeClr>
                </a:solidFill>
              </a:rPr>
              <a:t>Собєського</a:t>
            </a:r>
            <a:r>
              <a:rPr lang="uk-UA" sz="2400" b="1" dirty="0" smtClean="0">
                <a:solidFill>
                  <a:schemeClr val="bg2">
                    <a:lumMod val="50000"/>
                  </a:schemeClr>
                </a:solidFill>
              </a:rPr>
              <a:t> і в гімназії св. </a:t>
            </a:r>
            <a:r>
              <a:rPr lang="uk-UA" sz="2400" b="1" dirty="0" err="1" smtClean="0">
                <a:solidFill>
                  <a:schemeClr val="bg2">
                    <a:lumMod val="50000"/>
                  </a:schemeClr>
                </a:solidFill>
              </a:rPr>
              <a:t>Яцка</a:t>
            </a:r>
            <a:r>
              <a:rPr lang="uk-UA" sz="2400" b="1" dirty="0" smtClean="0">
                <a:solidFill>
                  <a:schemeClr val="bg2">
                    <a:lumMod val="50000"/>
                  </a:schemeClr>
                </a:solidFill>
              </a:rPr>
              <a:t> у Кракові; доцент «</a:t>
            </a:r>
            <a:r>
              <a:rPr lang="uk-UA" sz="2400" b="1" dirty="0" err="1" smtClean="0">
                <a:solidFill>
                  <a:schemeClr val="bg2">
                    <a:lumMod val="50000"/>
                  </a:schemeClr>
                </a:solidFill>
              </a:rPr>
              <a:t>виділових</a:t>
            </a:r>
            <a:r>
              <a:rPr lang="uk-UA" sz="2400" b="1" dirty="0" smtClean="0">
                <a:solidFill>
                  <a:schemeClr val="bg2">
                    <a:lumMod val="50000"/>
                  </a:schemeClr>
                </a:solidFill>
              </a:rPr>
              <a:t> курсів» для вдосконалення кваліфікації вчителів. Співпрацював з літературним об'єднанням «Молода Польща», заприязнився з польськими письменниками С. </a:t>
            </a:r>
            <a:r>
              <a:rPr lang="uk-UA" sz="2400" b="1" dirty="0" err="1" smtClean="0">
                <a:solidFill>
                  <a:schemeClr val="bg2">
                    <a:lumMod val="50000"/>
                  </a:schemeClr>
                </a:solidFill>
              </a:rPr>
              <a:t>Виспянським</a:t>
            </a:r>
            <a:r>
              <a:rPr lang="uk-UA" sz="2400" b="1" dirty="0" smtClean="0">
                <a:solidFill>
                  <a:schemeClr val="bg2">
                    <a:lumMod val="50000"/>
                  </a:schemeClr>
                </a:solidFill>
              </a:rPr>
              <a:t>, В. Орканом, К. </a:t>
            </a:r>
            <a:r>
              <a:rPr lang="uk-UA" sz="2400" b="1" dirty="0" err="1" smtClean="0">
                <a:solidFill>
                  <a:schemeClr val="bg2">
                    <a:lumMod val="50000"/>
                  </a:schemeClr>
                </a:solidFill>
              </a:rPr>
              <a:t>Тетмаєром</a:t>
            </a:r>
            <a:r>
              <a:rPr lang="uk-UA" sz="2400" b="1" dirty="0" smtClean="0">
                <a:solidFill>
                  <a:schemeClr val="bg2">
                    <a:lumMod val="50000"/>
                  </a:schemeClr>
                </a:solidFill>
              </a:rPr>
              <a:t> та ін.</a:t>
            </a:r>
            <a:endParaRPr lang="uk-UA" sz="2400" b="1" dirty="0">
              <a:solidFill>
                <a:schemeClr val="bg2">
                  <a:lumMod val="50000"/>
                </a:schemeClr>
              </a:solidFill>
            </a:endParaRPr>
          </a:p>
        </p:txBody>
      </p:sp>
    </p:spTree>
    <p:extLst>
      <p:ext uri="{BB962C8B-B14F-4D97-AF65-F5344CB8AC3E}">
        <p14:creationId xmlns:p14="http://schemas.microsoft.com/office/powerpoint/2010/main" val="24720778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Текст 2"/>
          <p:cNvSpPr>
            <a:spLocks noGrp="1"/>
          </p:cNvSpPr>
          <p:nvPr>
            <p:ph type="body" sz="half" idx="2"/>
          </p:nvPr>
        </p:nvSpPr>
        <p:spPr>
          <a:xfrm>
            <a:off x="323528" y="260648"/>
            <a:ext cx="5976664" cy="6048672"/>
          </a:xfrm>
        </p:spPr>
        <p:txBody>
          <a:bodyPr>
            <a:normAutofit/>
          </a:bodyPr>
          <a:lstStyle/>
          <a:p>
            <a:r>
              <a:rPr lang="uk-UA" sz="2400" b="1" dirty="0">
                <a:solidFill>
                  <a:schemeClr val="bg2">
                    <a:lumMod val="50000"/>
                  </a:schemeClr>
                </a:solidFill>
              </a:rPr>
              <a:t>Співпрацював з товариством «Рідна Школа» щодо видання дитячої літератури, підручників та читанок; укладач читанки для народних шкіл (Львів, 1904), куди увійшли і його твори. Був членом управи (заступником голови) краківської «Просвіти», читав лекції з української літератури і культури; ввів у традицію постійні Шевченківські академії; один із організаторів у Кракові вечора до 100-річчя від дня народження Т. Шевченка, вечорів, присвячених М. Шашкевичу, І. Франкові, М. Лисенку, В. Стефаникові та іншим видатним українцям.</a:t>
            </a:r>
          </a:p>
        </p:txBody>
      </p:sp>
    </p:spTree>
    <p:extLst>
      <p:ext uri="{BB962C8B-B14F-4D97-AF65-F5344CB8AC3E}">
        <p14:creationId xmlns:p14="http://schemas.microsoft.com/office/powerpoint/2010/main" val="24527126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Поток">
  <a:themeElements>
    <a:clrScheme name="Поток">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Поток">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Поток">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81</TotalTime>
  <Words>1515</Words>
  <Application>Microsoft Office PowerPoint</Application>
  <PresentationFormat>Экран (4:3)</PresentationFormat>
  <Paragraphs>37</Paragraphs>
  <Slides>22</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22</vt:i4>
      </vt:variant>
    </vt:vector>
  </HeadingPairs>
  <TitlesOfParts>
    <vt:vector size="23" baseType="lpstr">
      <vt:lpstr>Поток</vt:lpstr>
      <vt:lpstr>Богдан Лепкий</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Богдан Лепкий</dc:title>
  <cp:lastModifiedBy>User</cp:lastModifiedBy>
  <cp:revision>9</cp:revision>
  <dcterms:modified xsi:type="dcterms:W3CDTF">2014-03-07T13:32:35Z</dcterms:modified>
</cp:coreProperties>
</file>