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C12C-8624-4397-BFED-FD227B947740}" type="datetimeFigureOut">
              <a:rPr lang="ru-RU" smtClean="0"/>
              <a:t>02.12.2011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57FB-46E4-4EBA-A82F-C621B8E29B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C12C-8624-4397-BFED-FD227B947740}" type="datetimeFigureOut">
              <a:rPr lang="ru-RU" smtClean="0"/>
              <a:t>02.12.2011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57FB-46E4-4EBA-A82F-C621B8E29B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C12C-8624-4397-BFED-FD227B947740}" type="datetimeFigureOut">
              <a:rPr lang="ru-RU" smtClean="0"/>
              <a:t>02.12.2011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57FB-46E4-4EBA-A82F-C621B8E29BBE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C12C-8624-4397-BFED-FD227B947740}" type="datetimeFigureOut">
              <a:rPr lang="ru-RU" smtClean="0"/>
              <a:t>02.12.2011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57FB-46E4-4EBA-A82F-C621B8E29BB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C12C-8624-4397-BFED-FD227B947740}" type="datetimeFigureOut">
              <a:rPr lang="ru-RU" smtClean="0"/>
              <a:t>02.12.2011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57FB-46E4-4EBA-A82F-C621B8E29B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C12C-8624-4397-BFED-FD227B947740}" type="datetimeFigureOut">
              <a:rPr lang="ru-RU" smtClean="0"/>
              <a:t>02.12.2011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57FB-46E4-4EBA-A82F-C621B8E29BB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C12C-8624-4397-BFED-FD227B947740}" type="datetimeFigureOut">
              <a:rPr lang="ru-RU" smtClean="0"/>
              <a:t>02.12.2011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57FB-46E4-4EBA-A82F-C621B8E29B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C12C-8624-4397-BFED-FD227B947740}" type="datetimeFigureOut">
              <a:rPr lang="ru-RU" smtClean="0"/>
              <a:t>02.12.2011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57FB-46E4-4EBA-A82F-C621B8E29B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C12C-8624-4397-BFED-FD227B947740}" type="datetimeFigureOut">
              <a:rPr lang="ru-RU" smtClean="0"/>
              <a:t>02.12.2011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57FB-46E4-4EBA-A82F-C621B8E29B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C12C-8624-4397-BFED-FD227B947740}" type="datetimeFigureOut">
              <a:rPr lang="ru-RU" smtClean="0"/>
              <a:t>02.12.2011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57FB-46E4-4EBA-A82F-C621B8E29BBE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C12C-8624-4397-BFED-FD227B947740}" type="datetimeFigureOut">
              <a:rPr lang="ru-RU" smtClean="0"/>
              <a:t>02.12.2011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57FB-46E4-4EBA-A82F-C621B8E29BB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44BC12C-8624-4397-BFED-FD227B947740}" type="datetimeFigureOut">
              <a:rPr lang="ru-RU" smtClean="0"/>
              <a:t>02.12.2011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C8D57FB-46E4-4EBA-A82F-C621B8E29BB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wsmore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7200" dirty="0" err="1" smtClean="0"/>
              <a:t>Телебачення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</a:t>
            </a:r>
            <a:r>
              <a:rPr lang="uk-UA" sz="2800" dirty="0" err="1" smtClean="0"/>
              <a:t>ідготував</a:t>
            </a:r>
            <a:r>
              <a:rPr lang="uk-UA" sz="2800" dirty="0" smtClean="0"/>
              <a:t> учень 9 – Г класу</a:t>
            </a:r>
          </a:p>
          <a:p>
            <a:r>
              <a:rPr lang="uk-UA" sz="2800" dirty="0" err="1" smtClean="0"/>
              <a:t>Хобта</a:t>
            </a:r>
            <a:r>
              <a:rPr lang="uk-UA" sz="2800" dirty="0" smtClean="0"/>
              <a:t> </a:t>
            </a:r>
            <a:r>
              <a:rPr lang="uk-UA" sz="2800" dirty="0" err="1" smtClean="0"/>
              <a:t>Вячеслав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28218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412776"/>
            <a:ext cx="5122912" cy="5184576"/>
          </a:xfrm>
        </p:spPr>
        <p:txBody>
          <a:bodyPr>
            <a:normAutofit fontScale="92500"/>
          </a:bodyPr>
          <a:lstStyle/>
          <a:p>
            <a:r>
              <a:rPr lang="ru-RU" dirty="0" err="1" smtClean="0">
                <a:solidFill>
                  <a:schemeClr val="tx1"/>
                </a:solidFill>
              </a:rPr>
              <a:t>Зберігаючи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лідерські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позиції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українському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телепросторі</a:t>
            </a:r>
            <a:r>
              <a:rPr lang="ru-RU" dirty="0" smtClean="0">
                <a:solidFill>
                  <a:schemeClr val="tx1"/>
                </a:solidFill>
              </a:rPr>
              <a:t>, «</a:t>
            </a:r>
            <a:r>
              <a:rPr lang="ru-RU" dirty="0" err="1" smtClean="0">
                <a:solidFill>
                  <a:schemeClr val="tx1"/>
                </a:solidFill>
              </a:rPr>
              <a:t>Інтер</a:t>
            </a:r>
            <a:r>
              <a:rPr lang="ru-RU" dirty="0" smtClean="0">
                <a:solidFill>
                  <a:schemeClr val="tx1"/>
                </a:solidFill>
              </a:rPr>
              <a:t>» </a:t>
            </a:r>
            <a:r>
              <a:rPr lang="ru-RU" dirty="0" err="1" smtClean="0">
                <a:solidFill>
                  <a:schemeClr val="tx1"/>
                </a:solidFill>
              </a:rPr>
              <a:t>водночас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перебував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під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значним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політичним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впливом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адміністрації</a:t>
            </a:r>
            <a:r>
              <a:rPr lang="ru-RU" dirty="0" smtClean="0">
                <a:solidFill>
                  <a:schemeClr val="tx1"/>
                </a:solidFill>
              </a:rPr>
              <a:t> президента </a:t>
            </a:r>
            <a:r>
              <a:rPr lang="ru-RU" dirty="0" err="1" smtClean="0">
                <a:solidFill>
                  <a:schemeClr val="tx1"/>
                </a:solidFill>
              </a:rPr>
              <a:t>Леоніда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Кучми</a:t>
            </a:r>
            <a:r>
              <a:rPr lang="ru-RU" dirty="0" smtClean="0">
                <a:solidFill>
                  <a:schemeClr val="tx1"/>
                </a:solidFill>
              </a:rPr>
              <a:t> та СДПУ(О). </a:t>
            </a:r>
            <a:r>
              <a:rPr lang="ru-RU" dirty="0" err="1" smtClean="0">
                <a:solidFill>
                  <a:schemeClr val="tx1"/>
                </a:solidFill>
              </a:rPr>
              <a:t>Це</a:t>
            </a:r>
            <a:r>
              <a:rPr lang="ru-RU" dirty="0" smtClean="0">
                <a:solidFill>
                  <a:schemeClr val="tx1"/>
                </a:solidFill>
              </a:rPr>
              <a:t> стало </a:t>
            </a:r>
            <a:r>
              <a:rPr lang="ru-RU" dirty="0" err="1" smtClean="0">
                <a:solidFill>
                  <a:schemeClr val="tx1"/>
                </a:solidFill>
              </a:rPr>
              <a:t>однією</a:t>
            </a:r>
            <a:r>
              <a:rPr lang="ru-RU" dirty="0" smtClean="0">
                <a:solidFill>
                  <a:schemeClr val="tx1"/>
                </a:solidFill>
              </a:rPr>
              <a:t> з причин </a:t>
            </a:r>
            <a:r>
              <a:rPr lang="ru-RU" dirty="0" err="1" smtClean="0">
                <a:solidFill>
                  <a:schemeClr val="tx1"/>
                </a:solidFill>
              </a:rPr>
              <a:t>різкого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скорочення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рейтингів</a:t>
            </a:r>
            <a:r>
              <a:rPr lang="ru-RU" dirty="0" smtClean="0">
                <a:solidFill>
                  <a:schemeClr val="tx1"/>
                </a:solidFill>
              </a:rPr>
              <a:t> каналу у 2004 </a:t>
            </a:r>
            <a:r>
              <a:rPr lang="ru-RU" dirty="0" err="1" smtClean="0">
                <a:solidFill>
                  <a:schemeClr val="tx1"/>
                </a:solidFill>
              </a:rPr>
              <a:t>році</a:t>
            </a:r>
            <a:r>
              <a:rPr lang="ru-RU" dirty="0" smtClean="0">
                <a:solidFill>
                  <a:schemeClr val="tx1"/>
                </a:solidFill>
              </a:rPr>
              <a:t>, за </a:t>
            </a:r>
            <a:r>
              <a:rPr lang="ru-RU" dirty="0" err="1" smtClean="0">
                <a:solidFill>
                  <a:schemeClr val="tx1"/>
                </a:solidFill>
              </a:rPr>
              <a:t>підсумками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якого</a:t>
            </a:r>
            <a:r>
              <a:rPr lang="ru-RU" dirty="0" smtClean="0">
                <a:solidFill>
                  <a:schemeClr val="tx1"/>
                </a:solidFill>
              </a:rPr>
              <a:t> доля «</a:t>
            </a:r>
            <a:r>
              <a:rPr lang="ru-RU" dirty="0" err="1" smtClean="0">
                <a:solidFill>
                  <a:schemeClr val="tx1"/>
                </a:solidFill>
              </a:rPr>
              <a:t>Інтера</a:t>
            </a:r>
            <a:r>
              <a:rPr lang="ru-RU" dirty="0" smtClean="0">
                <a:solidFill>
                  <a:schemeClr val="tx1"/>
                </a:solidFill>
              </a:rPr>
              <a:t>» </a:t>
            </a:r>
            <a:r>
              <a:rPr lang="ru-RU" dirty="0" err="1" smtClean="0">
                <a:solidFill>
                  <a:schemeClr val="tx1"/>
                </a:solidFill>
              </a:rPr>
              <a:t>досягла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лише</a:t>
            </a:r>
            <a:r>
              <a:rPr lang="ru-RU" dirty="0" smtClean="0">
                <a:solidFill>
                  <a:schemeClr val="tx1"/>
                </a:solidFill>
              </a:rPr>
              <a:t> 23,4 % (</a:t>
            </a:r>
            <a:r>
              <a:rPr lang="ru-RU" dirty="0" err="1" smtClean="0">
                <a:solidFill>
                  <a:schemeClr val="tx1"/>
                </a:solidFill>
              </a:rPr>
              <a:t>порівняно</a:t>
            </a:r>
            <a:r>
              <a:rPr lang="ru-RU" dirty="0" smtClean="0">
                <a:solidFill>
                  <a:schemeClr val="tx1"/>
                </a:solidFill>
              </a:rPr>
              <a:t> з 27,7 % у 2003 р.) </a:t>
            </a:r>
            <a:r>
              <a:rPr lang="ru-RU" dirty="0" err="1" smtClean="0">
                <a:solidFill>
                  <a:schemeClr val="tx1"/>
                </a:solidFill>
              </a:rPr>
              <a:t>Однак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ситуація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була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значною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мірою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виправлена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після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Помаранчевої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революції</a:t>
            </a:r>
            <a:r>
              <a:rPr lang="ru-RU" dirty="0" smtClean="0">
                <a:solidFill>
                  <a:schemeClr val="tx1"/>
                </a:solidFill>
              </a:rPr>
              <a:t> — за </a:t>
            </a:r>
            <a:r>
              <a:rPr lang="ru-RU" dirty="0" err="1" smtClean="0">
                <a:solidFill>
                  <a:schemeClr val="tx1"/>
                </a:solidFill>
              </a:rPr>
              <a:t>перші</a:t>
            </a:r>
            <a:r>
              <a:rPr lang="ru-RU" dirty="0" smtClean="0">
                <a:solidFill>
                  <a:schemeClr val="tx1"/>
                </a:solidFill>
              </a:rPr>
              <a:t> 7 </a:t>
            </a:r>
            <a:r>
              <a:rPr lang="ru-RU" dirty="0" err="1" smtClean="0">
                <a:solidFill>
                  <a:schemeClr val="tx1"/>
                </a:solidFill>
              </a:rPr>
              <a:t>місяців</a:t>
            </a:r>
            <a:r>
              <a:rPr lang="ru-RU" dirty="0" smtClean="0">
                <a:solidFill>
                  <a:schemeClr val="tx1"/>
                </a:solidFill>
              </a:rPr>
              <a:t> 2005 року </a:t>
            </a:r>
            <a:r>
              <a:rPr lang="ru-RU" dirty="0" err="1" smtClean="0">
                <a:solidFill>
                  <a:schemeClr val="tx1"/>
                </a:solidFill>
              </a:rPr>
              <a:t>середня</a:t>
            </a:r>
            <a:r>
              <a:rPr lang="ru-RU" dirty="0" smtClean="0">
                <a:solidFill>
                  <a:schemeClr val="tx1"/>
                </a:solidFill>
              </a:rPr>
              <a:t> доля </a:t>
            </a:r>
            <a:r>
              <a:rPr lang="ru-RU" dirty="0" err="1" smtClean="0">
                <a:solidFill>
                  <a:schemeClr val="tx1"/>
                </a:solidFill>
              </a:rPr>
              <a:t>знову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перевищила</a:t>
            </a:r>
            <a:r>
              <a:rPr lang="ru-RU" dirty="0" smtClean="0">
                <a:solidFill>
                  <a:schemeClr val="tx1"/>
                </a:solidFill>
              </a:rPr>
              <a:t> 26 %.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252728"/>
          </a:xfrm>
        </p:spPr>
        <p:txBody>
          <a:bodyPr/>
          <a:lstStyle/>
          <a:p>
            <a:r>
              <a:rPr lang="ru-RU" dirty="0" err="1" smtClean="0"/>
              <a:t>Політичний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канал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60848"/>
            <a:ext cx="363855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079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8024" y="2708920"/>
            <a:ext cx="3909120" cy="3373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Перший логотип каналу з 20 </a:t>
            </a:r>
            <a:r>
              <a:rPr lang="ru-RU" sz="2800" dirty="0" err="1" smtClean="0"/>
              <a:t>жовтня</a:t>
            </a:r>
            <a:r>
              <a:rPr lang="ru-RU" sz="2800" dirty="0" smtClean="0"/>
              <a:t> 1996 по 3 </a:t>
            </a:r>
            <a:r>
              <a:rPr lang="ru-RU" sz="2800" dirty="0" err="1" smtClean="0"/>
              <a:t>грудня</a:t>
            </a:r>
            <a:r>
              <a:rPr lang="ru-RU" sz="2800" dirty="0" smtClean="0"/>
              <a:t> 2000 року. </a:t>
            </a:r>
            <a:r>
              <a:rPr lang="ru-RU" sz="2800" dirty="0" err="1" smtClean="0"/>
              <a:t>Знаходився</a:t>
            </a:r>
            <a:r>
              <a:rPr lang="ru-RU" sz="2800" dirty="0" smtClean="0"/>
              <a:t> у правому </a:t>
            </a:r>
            <a:r>
              <a:rPr lang="ru-RU" sz="2800" dirty="0" err="1" smtClean="0"/>
              <a:t>нижньому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куті</a:t>
            </a:r>
            <a:r>
              <a:rPr lang="ru-RU" sz="2800" dirty="0" smtClean="0"/>
              <a:t>.‎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Логотипи</a:t>
            </a:r>
            <a:r>
              <a:rPr lang="ru-RU" dirty="0" smtClean="0"/>
              <a:t> «</a:t>
            </a:r>
            <a:r>
              <a:rPr lang="ru-RU" dirty="0" err="1" smtClean="0"/>
              <a:t>Інтера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40768"/>
            <a:ext cx="4063779" cy="507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49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5896" y="2348880"/>
            <a:ext cx="5050904" cy="3733875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Другий</a:t>
            </a:r>
            <a:r>
              <a:rPr lang="ru-RU" sz="2800" dirty="0" smtClean="0"/>
              <a:t> логотип каналу з 4 </a:t>
            </a:r>
            <a:r>
              <a:rPr lang="ru-RU" sz="2800" dirty="0" err="1" smtClean="0"/>
              <a:t>грудня</a:t>
            </a:r>
            <a:r>
              <a:rPr lang="ru-RU" sz="2800" dirty="0" smtClean="0"/>
              <a:t> 2000 по 23 </a:t>
            </a:r>
            <a:r>
              <a:rPr lang="ru-RU" sz="2800" dirty="0" err="1" smtClean="0"/>
              <a:t>серпня</a:t>
            </a:r>
            <a:r>
              <a:rPr lang="ru-RU" sz="2800" dirty="0" smtClean="0"/>
              <a:t> 2007 року. </a:t>
            </a:r>
            <a:r>
              <a:rPr lang="ru-RU" sz="2800" dirty="0" err="1" smtClean="0"/>
              <a:t>Знаходився</a:t>
            </a:r>
            <a:r>
              <a:rPr lang="ru-RU" sz="2800" dirty="0" smtClean="0"/>
              <a:t> у </a:t>
            </a:r>
            <a:r>
              <a:rPr lang="ru-RU" sz="2800" dirty="0" err="1" smtClean="0"/>
              <a:t>лівому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нижньому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куті</a:t>
            </a:r>
            <a:r>
              <a:rPr lang="ru-RU" sz="2800" dirty="0" smtClean="0"/>
              <a:t>, </a:t>
            </a:r>
            <a:r>
              <a:rPr lang="ru-RU" sz="2800" dirty="0" err="1" smtClean="0"/>
              <a:t>потім</a:t>
            </a:r>
            <a:r>
              <a:rPr lang="ru-RU" sz="2800" dirty="0" smtClean="0"/>
              <a:t> з 1 </a:t>
            </a:r>
            <a:r>
              <a:rPr lang="ru-RU" sz="2800" dirty="0" err="1" smtClean="0"/>
              <a:t>січня</a:t>
            </a:r>
            <a:r>
              <a:rPr lang="ru-RU" sz="2800" dirty="0" smtClean="0"/>
              <a:t> 2004 року </a:t>
            </a:r>
            <a:r>
              <a:rPr lang="ru-RU" sz="2800" dirty="0" err="1" smtClean="0"/>
              <a:t>був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пересунутий</a:t>
            </a:r>
            <a:r>
              <a:rPr lang="ru-RU" sz="2800" dirty="0" smtClean="0"/>
              <a:t> у </a:t>
            </a:r>
            <a:r>
              <a:rPr lang="ru-RU" sz="2800" dirty="0" err="1" smtClean="0"/>
              <a:t>правий</a:t>
            </a:r>
            <a:r>
              <a:rPr lang="ru-RU" sz="2800" dirty="0" smtClean="0"/>
              <a:t> </a:t>
            </a:r>
            <a:r>
              <a:rPr lang="ru-RU" sz="2800" dirty="0" err="1" smtClean="0"/>
              <a:t>верхній</a:t>
            </a:r>
            <a:r>
              <a:rPr lang="ru-RU" sz="2800" dirty="0" smtClean="0"/>
              <a:t> кут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Логотипи</a:t>
            </a:r>
            <a:r>
              <a:rPr lang="ru-RU" dirty="0" smtClean="0"/>
              <a:t> «</a:t>
            </a:r>
            <a:r>
              <a:rPr lang="ru-RU" dirty="0" err="1" smtClean="0"/>
              <a:t>Інтера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368" y="1916832"/>
            <a:ext cx="2787932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79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1556792"/>
            <a:ext cx="8568952" cy="1684783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Третій</a:t>
            </a:r>
            <a:r>
              <a:rPr lang="ru-RU" sz="2800" dirty="0" smtClean="0"/>
              <a:t> логотип каналу з 24 </a:t>
            </a:r>
            <a:r>
              <a:rPr lang="ru-RU" sz="2800" dirty="0" err="1" smtClean="0"/>
              <a:t>серпня</a:t>
            </a:r>
            <a:r>
              <a:rPr lang="ru-RU" sz="2800" dirty="0" smtClean="0"/>
              <a:t> 2007 по 12 лютого 2011 року. </a:t>
            </a:r>
            <a:r>
              <a:rPr lang="ru-RU" sz="2800" dirty="0" err="1" smtClean="0"/>
              <a:t>Знаходився</a:t>
            </a:r>
            <a:r>
              <a:rPr lang="ru-RU" sz="2800" dirty="0" smtClean="0"/>
              <a:t> у правому </a:t>
            </a:r>
            <a:r>
              <a:rPr lang="ru-RU" sz="2800" dirty="0" err="1" smtClean="0"/>
              <a:t>верхньому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куті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Логотипи</a:t>
            </a:r>
            <a:r>
              <a:rPr lang="ru-RU" dirty="0" smtClean="0"/>
              <a:t> «</a:t>
            </a:r>
            <a:r>
              <a:rPr lang="ru-RU" dirty="0" err="1" smtClean="0"/>
              <a:t>Інтера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564904"/>
            <a:ext cx="7344816" cy="413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75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5050904" cy="4525963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Четвертий</a:t>
            </a:r>
            <a:r>
              <a:rPr lang="ru-RU" sz="2800" dirty="0" smtClean="0"/>
              <a:t> логотип з 13 лютого 2011 по 4 </a:t>
            </a:r>
            <a:r>
              <a:rPr lang="ru-RU" sz="2800" dirty="0" err="1" smtClean="0"/>
              <a:t>вересня</a:t>
            </a:r>
            <a:r>
              <a:rPr lang="ru-RU" sz="2800" dirty="0" smtClean="0"/>
              <a:t> 2011. </a:t>
            </a:r>
            <a:r>
              <a:rPr lang="ru-RU" sz="2800" dirty="0" err="1" smtClean="0"/>
              <a:t>Знаходився</a:t>
            </a:r>
            <a:r>
              <a:rPr lang="ru-RU" sz="2800" dirty="0" smtClean="0"/>
              <a:t> там само.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Логотипи</a:t>
            </a:r>
            <a:r>
              <a:rPr lang="ru-RU" dirty="0" smtClean="0"/>
              <a:t> «</a:t>
            </a:r>
            <a:r>
              <a:rPr lang="ru-RU" dirty="0" err="1" smtClean="0"/>
              <a:t>Інтера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3212976"/>
            <a:ext cx="5078338" cy="3385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107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23928" y="1340768"/>
            <a:ext cx="4762872" cy="4785395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П'ятий</a:t>
            </a:r>
            <a:r>
              <a:rPr lang="ru-RU" sz="2800" dirty="0" smtClean="0"/>
              <a:t> логотип з 5 </a:t>
            </a:r>
            <a:r>
              <a:rPr lang="ru-RU" sz="2800" dirty="0" err="1" smtClean="0"/>
              <a:t>вересня</a:t>
            </a:r>
            <a:r>
              <a:rPr lang="ru-RU" sz="2800" dirty="0" smtClean="0"/>
              <a:t> 2011. </a:t>
            </a:r>
            <a:r>
              <a:rPr lang="ru-RU" sz="2800" dirty="0" err="1" smtClean="0"/>
              <a:t>Знаходився</a:t>
            </a:r>
            <a:r>
              <a:rPr lang="ru-RU" sz="2800" dirty="0" smtClean="0"/>
              <a:t> там само.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5" y="332656"/>
            <a:ext cx="8229600" cy="1252728"/>
          </a:xfrm>
        </p:spPr>
        <p:txBody>
          <a:bodyPr/>
          <a:lstStyle/>
          <a:p>
            <a:r>
              <a:rPr lang="ru-RU" dirty="0" err="1" smtClean="0"/>
              <a:t>Логотипи</a:t>
            </a:r>
            <a:r>
              <a:rPr lang="ru-RU" dirty="0" smtClean="0"/>
              <a:t> «</a:t>
            </a:r>
            <a:r>
              <a:rPr lang="ru-RU" dirty="0" err="1" smtClean="0"/>
              <a:t>Інтера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564904"/>
            <a:ext cx="6264697" cy="404174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88840"/>
            <a:ext cx="3590925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86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Отже, телебачення не </a:t>
            </a:r>
            <a:r>
              <a:rPr lang="uk-UA" dirty="0" err="1" smtClean="0"/>
              <a:t>відємне</a:t>
            </a:r>
            <a:r>
              <a:rPr lang="uk-UA" dirty="0" smtClean="0"/>
              <a:t> у нашому житті. Воно </a:t>
            </a:r>
            <a:r>
              <a:rPr lang="ru-RU" dirty="0" smtClean="0"/>
              <a:t>є і </a:t>
            </a:r>
            <a:r>
              <a:rPr lang="ru-RU" dirty="0" err="1"/>
              <a:t>потужним</a:t>
            </a:r>
            <a:r>
              <a:rPr lang="ru-RU" dirty="0"/>
              <a:t> </a:t>
            </a:r>
            <a:r>
              <a:rPr lang="ru-RU" dirty="0" err="1"/>
              <a:t>засобом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, </a:t>
            </a:r>
            <a:r>
              <a:rPr lang="ru-RU" dirty="0" err="1"/>
              <a:t>засобом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і </a:t>
            </a:r>
            <a:r>
              <a:rPr lang="ru-RU" dirty="0" err="1" smtClean="0"/>
              <a:t>воно</a:t>
            </a:r>
            <a:r>
              <a:rPr lang="ru-RU" dirty="0" smtClean="0"/>
              <a:t> є приводом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часу.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3715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www.newsmore.net</a:t>
            </a:r>
            <a:endParaRPr lang="uk-UA" dirty="0" smtClean="0"/>
          </a:p>
          <a:p>
            <a:r>
              <a:rPr lang="en-US" dirty="0"/>
              <a:t>http://</a:t>
            </a:r>
            <a:r>
              <a:rPr lang="en-US" dirty="0" smtClean="0"/>
              <a:t>www.google.com.ua/imgres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Інформація взята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6453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Вступ</a:t>
            </a:r>
          </a:p>
          <a:p>
            <a:r>
              <a:rPr lang="uk-UA" dirty="0" smtClean="0"/>
              <a:t>Історія телебачення в Україні</a:t>
            </a:r>
          </a:p>
          <a:p>
            <a:r>
              <a:rPr lang="uk-UA" dirty="0" smtClean="0"/>
              <a:t>Рейтинг телеканалів України.</a:t>
            </a:r>
          </a:p>
          <a:p>
            <a:r>
              <a:rPr lang="uk-UA" dirty="0" smtClean="0"/>
              <a:t>Інтер : </a:t>
            </a:r>
          </a:p>
          <a:p>
            <a:pPr marL="0" indent="0">
              <a:buNone/>
            </a:pPr>
            <a:r>
              <a:rPr lang="uk-UA" dirty="0" smtClean="0"/>
              <a:t>                           </a:t>
            </a:r>
            <a:r>
              <a:rPr lang="ru-RU" dirty="0" err="1" smtClean="0"/>
              <a:t>Засновники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                      </a:t>
            </a:r>
            <a:r>
              <a:rPr lang="ru-RU" dirty="0" smtClean="0"/>
              <a:t> </a:t>
            </a:r>
            <a:r>
              <a:rPr lang="ru-RU" dirty="0" err="1" smtClean="0"/>
              <a:t>Політичний</a:t>
            </a:r>
            <a:r>
              <a:rPr lang="ru-RU" dirty="0" smtClean="0"/>
              <a:t> </a:t>
            </a:r>
            <a:r>
              <a:rPr lang="ru-RU" dirty="0" err="1"/>
              <a:t>вплив</a:t>
            </a:r>
            <a:r>
              <a:rPr lang="ru-RU" dirty="0"/>
              <a:t> на канал</a:t>
            </a:r>
          </a:p>
          <a:p>
            <a:pPr marL="0" indent="0">
              <a:buNone/>
            </a:pPr>
            <a:r>
              <a:rPr lang="ru-RU" dirty="0"/>
              <a:t>                           </a:t>
            </a:r>
            <a:r>
              <a:rPr lang="ru-RU" dirty="0" err="1"/>
              <a:t>Логотипи</a:t>
            </a:r>
            <a:r>
              <a:rPr lang="ru-RU" dirty="0"/>
              <a:t> канала</a:t>
            </a:r>
          </a:p>
          <a:p>
            <a:pPr marL="0" indent="0">
              <a:buNone/>
            </a:pPr>
            <a:endParaRPr lang="uk-UA" dirty="0" smtClean="0"/>
          </a:p>
          <a:p>
            <a:r>
              <a:rPr lang="uk-UA" dirty="0" smtClean="0"/>
              <a:t>Висновок</a:t>
            </a:r>
          </a:p>
          <a:p>
            <a:pPr marL="0" indent="0">
              <a:buNone/>
            </a:pPr>
            <a:r>
              <a:rPr lang="uk-UA" dirty="0" smtClean="0"/>
              <a:t>                        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4276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Телеба́чення</a:t>
            </a:r>
            <a:r>
              <a:rPr lang="uk-UA" dirty="0" smtClean="0"/>
              <a:t> </a:t>
            </a:r>
            <a:r>
              <a:rPr lang="vi-VN" dirty="0" smtClean="0"/>
              <a:t>— загальний термін, що охоплює всі аспекти технології та практичної діяльності, пов'язаних з передачею зображень із звуковим супроводом на далекі віддалі.</a:t>
            </a:r>
            <a:r>
              <a:rPr lang="ru-RU" dirty="0" smtClean="0"/>
              <a:t> </a:t>
            </a:r>
            <a:r>
              <a:rPr lang="ru-RU" dirty="0" err="1" smtClean="0"/>
              <a:t>Телебачення</a:t>
            </a:r>
            <a:r>
              <a:rPr lang="ru-RU" dirty="0" smtClean="0"/>
              <a:t> є </a:t>
            </a:r>
            <a:r>
              <a:rPr lang="ru-RU" dirty="0" err="1" smtClean="0"/>
              <a:t>потужним</a:t>
            </a:r>
            <a:r>
              <a:rPr lang="ru-RU" dirty="0" smtClean="0"/>
              <a:t>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,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масової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 </a:t>
            </a:r>
            <a:r>
              <a:rPr lang="ru-RU" dirty="0" err="1" smtClean="0"/>
              <a:t>Водночас</a:t>
            </a:r>
            <a:r>
              <a:rPr lang="ru-RU" dirty="0" smtClean="0"/>
              <a:t>, у </a:t>
            </a:r>
            <a:r>
              <a:rPr lang="ru-RU" dirty="0" err="1" smtClean="0"/>
              <a:t>вужчому</a:t>
            </a:r>
            <a:r>
              <a:rPr lang="ru-RU" dirty="0" smtClean="0"/>
              <a:t> </a:t>
            </a:r>
            <a:r>
              <a:rPr lang="ru-RU" dirty="0" err="1" smtClean="0"/>
              <a:t>сенсі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телебаченням</a:t>
            </a:r>
            <a:r>
              <a:rPr lang="ru-RU" dirty="0" smtClean="0"/>
              <a:t> </a:t>
            </a:r>
            <a:r>
              <a:rPr lang="ru-RU" dirty="0" err="1" smtClean="0"/>
              <a:t>розуміють</a:t>
            </a:r>
            <a:r>
              <a:rPr lang="ru-RU" dirty="0" smtClean="0"/>
              <a:t> </a:t>
            </a:r>
            <a:r>
              <a:rPr lang="ru-RU" dirty="0" err="1" smtClean="0"/>
              <a:t>галузь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і </a:t>
            </a:r>
            <a:r>
              <a:rPr lang="ru-RU" dirty="0" err="1" smtClean="0"/>
              <a:t>відповідної</a:t>
            </a:r>
            <a:r>
              <a:rPr lang="ru-RU" dirty="0" smtClean="0"/>
              <a:t> </a:t>
            </a:r>
            <a:r>
              <a:rPr lang="ru-RU" dirty="0" err="1" smtClean="0"/>
              <a:t>технічної</a:t>
            </a:r>
            <a:r>
              <a:rPr lang="ru-RU" dirty="0" smtClean="0"/>
              <a:t> науки.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7283152" cy="1252728"/>
          </a:xfrm>
        </p:spPr>
        <p:txBody>
          <a:bodyPr/>
          <a:lstStyle/>
          <a:p>
            <a:r>
              <a:rPr lang="uk-UA" dirty="0" smtClean="0"/>
              <a:t>Вступ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2381250" cy="23812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753" y="254530"/>
            <a:ext cx="3519364" cy="234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206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3933056"/>
            <a:ext cx="8075240" cy="25202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телевізійні</a:t>
            </a:r>
            <a:r>
              <a:rPr lang="ru-RU" dirty="0" smtClean="0"/>
              <a:t> </a:t>
            </a:r>
            <a:r>
              <a:rPr lang="ru-RU" dirty="0" err="1" smtClean="0"/>
              <a:t>пересилання</a:t>
            </a:r>
            <a:r>
              <a:rPr lang="ru-RU" dirty="0" smtClean="0"/>
              <a:t> </a:t>
            </a:r>
            <a:r>
              <a:rPr lang="ru-RU" dirty="0" err="1" smtClean="0"/>
              <a:t>здійснено</a:t>
            </a:r>
            <a:r>
              <a:rPr lang="ru-RU" dirty="0" smtClean="0"/>
              <a:t> у 1925 р. в </a:t>
            </a:r>
            <a:r>
              <a:rPr lang="ru-RU" dirty="0" err="1" smtClean="0"/>
              <a:t>Англії</a:t>
            </a:r>
            <a:r>
              <a:rPr lang="ru-RU" dirty="0" smtClean="0"/>
              <a:t> й США, </a:t>
            </a:r>
            <a:r>
              <a:rPr lang="ru-RU" dirty="0" err="1" smtClean="0"/>
              <a:t>згодом</a:t>
            </a:r>
            <a:r>
              <a:rPr lang="ru-RU" dirty="0" smtClean="0"/>
              <a:t> у </a:t>
            </a:r>
            <a:r>
              <a:rPr lang="ru-RU" dirty="0" err="1" smtClean="0"/>
              <a:t>Німеччині</a:t>
            </a:r>
            <a:r>
              <a:rPr lang="ru-RU" dirty="0" smtClean="0"/>
              <a:t> й СРСР (1931);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працювали</a:t>
            </a:r>
            <a:r>
              <a:rPr lang="ru-RU" dirty="0" smtClean="0"/>
              <a:t> </a:t>
            </a:r>
            <a:r>
              <a:rPr lang="ru-RU" dirty="0" err="1" smtClean="0"/>
              <a:t>короткометражні</a:t>
            </a:r>
            <a:r>
              <a:rPr lang="ru-RU" dirty="0" smtClean="0"/>
              <a:t> </a:t>
            </a:r>
            <a:r>
              <a:rPr lang="ru-RU" dirty="0" err="1" smtClean="0"/>
              <a:t>механічні</a:t>
            </a:r>
            <a:r>
              <a:rPr lang="ru-RU" dirty="0" smtClean="0"/>
              <a:t> </a:t>
            </a:r>
            <a:r>
              <a:rPr lang="ru-RU" dirty="0" err="1" smtClean="0"/>
              <a:t>телепересилачі</a:t>
            </a:r>
            <a:r>
              <a:rPr lang="ru-RU" dirty="0" smtClean="0"/>
              <a:t> в </a:t>
            </a:r>
            <a:r>
              <a:rPr lang="ru-RU" dirty="0" err="1" smtClean="0"/>
              <a:t>Одесі</a:t>
            </a:r>
            <a:r>
              <a:rPr lang="ru-RU" dirty="0" smtClean="0"/>
              <a:t>, </a:t>
            </a:r>
            <a:r>
              <a:rPr lang="ru-RU" dirty="0" err="1" smtClean="0"/>
              <a:t>Києві</a:t>
            </a:r>
            <a:r>
              <a:rPr lang="ru-RU" dirty="0" smtClean="0"/>
              <a:t> й </a:t>
            </a:r>
            <a:r>
              <a:rPr lang="ru-RU" dirty="0" err="1" smtClean="0"/>
              <a:t>Харкові</a:t>
            </a:r>
            <a:r>
              <a:rPr lang="ru-RU" dirty="0" smtClean="0"/>
              <a:t> , з 1932 </a:t>
            </a:r>
            <a:r>
              <a:rPr lang="ru-RU" dirty="0" err="1" smtClean="0"/>
              <a:t>телефільми</a:t>
            </a:r>
            <a:r>
              <a:rPr lang="ru-RU" dirty="0" smtClean="0"/>
              <a:t>, з 1934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звуковим</a:t>
            </a:r>
            <a:r>
              <a:rPr lang="ru-RU" dirty="0" smtClean="0"/>
              <a:t> </a:t>
            </a:r>
            <a:r>
              <a:rPr lang="ru-RU" dirty="0" err="1" smtClean="0"/>
              <a:t>супроводом</a:t>
            </a:r>
            <a:r>
              <a:rPr lang="ru-RU" dirty="0" smtClean="0"/>
              <a:t>.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телевізійні</a:t>
            </a:r>
            <a:r>
              <a:rPr lang="ru-RU" dirty="0" smtClean="0"/>
              <a:t> </a:t>
            </a:r>
            <a:r>
              <a:rPr lang="ru-RU" dirty="0" err="1" smtClean="0"/>
              <a:t>пересилання</a:t>
            </a:r>
            <a:r>
              <a:rPr lang="ru-RU" dirty="0" smtClean="0"/>
              <a:t> за </a:t>
            </a:r>
            <a:r>
              <a:rPr lang="ru-RU" dirty="0" err="1" smtClean="0"/>
              <a:t>електронною</a:t>
            </a:r>
            <a:r>
              <a:rPr lang="ru-RU" dirty="0" smtClean="0"/>
              <a:t> системою з </a:t>
            </a:r>
            <a:r>
              <a:rPr lang="ru-RU" dirty="0" err="1" smtClean="0"/>
              <a:t>високою</a:t>
            </a:r>
            <a:r>
              <a:rPr lang="ru-RU" dirty="0" smtClean="0"/>
              <a:t> </a:t>
            </a:r>
            <a:r>
              <a:rPr lang="ru-RU" dirty="0" err="1" smtClean="0"/>
              <a:t>чіткістю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</a:t>
            </a:r>
            <a:r>
              <a:rPr lang="ru-RU" dirty="0" err="1" smtClean="0"/>
              <a:t>розпочато</a:t>
            </a:r>
            <a:r>
              <a:rPr lang="ru-RU" dirty="0" smtClean="0"/>
              <a:t> 1951 у </a:t>
            </a:r>
            <a:r>
              <a:rPr lang="ru-RU" dirty="0" err="1" smtClean="0"/>
              <a:t>Харкові</a:t>
            </a:r>
            <a:r>
              <a:rPr lang="ru-RU" dirty="0" smtClean="0"/>
              <a:t> (у </a:t>
            </a:r>
            <a:r>
              <a:rPr lang="ru-RU" dirty="0" err="1" smtClean="0"/>
              <a:t>Москві</a:t>
            </a:r>
            <a:r>
              <a:rPr lang="ru-RU" dirty="0" smtClean="0"/>
              <a:t> з 1946) </a:t>
            </a:r>
            <a:r>
              <a:rPr lang="ru-RU" dirty="0" err="1" smtClean="0"/>
              <a:t>групою</a:t>
            </a:r>
            <a:r>
              <a:rPr lang="ru-RU" dirty="0" smtClean="0"/>
              <a:t> </a:t>
            </a:r>
            <a:r>
              <a:rPr lang="ru-RU" dirty="0" err="1" smtClean="0"/>
              <a:t>радіоаматорів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В. </a:t>
            </a:r>
            <a:r>
              <a:rPr lang="ru-RU" dirty="0" err="1" smtClean="0"/>
              <a:t>Вовчанка</a:t>
            </a:r>
            <a:r>
              <a:rPr lang="ru-RU" dirty="0" smtClean="0"/>
              <a:t>. З </a:t>
            </a:r>
            <a:r>
              <a:rPr lang="ru-RU" dirty="0" err="1" smtClean="0"/>
              <a:t>кінця</a:t>
            </a:r>
            <a:r>
              <a:rPr lang="ru-RU" dirty="0" smtClean="0"/>
              <a:t> 1951 почав </a:t>
            </a:r>
            <a:r>
              <a:rPr lang="ru-RU" dirty="0" err="1" smtClean="0"/>
              <a:t>діяти</a:t>
            </a:r>
            <a:r>
              <a:rPr lang="ru-RU" dirty="0" smtClean="0"/>
              <a:t> телецентр у </a:t>
            </a:r>
            <a:r>
              <a:rPr lang="ru-RU" dirty="0" err="1" smtClean="0"/>
              <a:t>Києві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uk-UA" dirty="0" smtClean="0"/>
              <a:t>Історія телебачення в Україні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052736"/>
            <a:ext cx="684076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611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3789040"/>
            <a:ext cx="8003232" cy="2736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З лютого 1960 </a:t>
            </a:r>
            <a:r>
              <a:rPr lang="ru-RU" dirty="0" err="1" smtClean="0"/>
              <a:t>почався</a:t>
            </a:r>
            <a:r>
              <a:rPr lang="ru-RU" dirty="0" smtClean="0"/>
              <a:t> </a:t>
            </a:r>
            <a:r>
              <a:rPr lang="ru-RU" dirty="0" err="1" smtClean="0"/>
              <a:t>регулярний</a:t>
            </a:r>
            <a:r>
              <a:rPr lang="ru-RU" dirty="0" smtClean="0"/>
              <a:t> 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телепрограмами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Москвою</a:t>
            </a:r>
            <a:r>
              <a:rPr lang="ru-RU" dirty="0" smtClean="0"/>
              <a:t> і </a:t>
            </a:r>
            <a:r>
              <a:rPr lang="ru-RU" dirty="0" err="1" smtClean="0"/>
              <a:t>Києвом</a:t>
            </a:r>
            <a:r>
              <a:rPr lang="ru-RU" dirty="0" smtClean="0"/>
              <a:t>, а з 1961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Києвом</a:t>
            </a:r>
            <a:r>
              <a:rPr lang="ru-RU" dirty="0" smtClean="0"/>
              <a:t> й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містами</a:t>
            </a:r>
            <a:r>
              <a:rPr lang="ru-RU" dirty="0" smtClean="0"/>
              <a:t> СРСР. З 1967 </a:t>
            </a:r>
            <a:r>
              <a:rPr lang="ru-RU" dirty="0" err="1" smtClean="0"/>
              <a:t>телецентри</a:t>
            </a:r>
            <a:r>
              <a:rPr lang="ru-RU" dirty="0" smtClean="0"/>
              <a:t> УРСР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приймали</a:t>
            </a:r>
            <a:r>
              <a:rPr lang="ru-RU" dirty="0" smtClean="0"/>
              <a:t> </a:t>
            </a:r>
            <a:r>
              <a:rPr lang="ru-RU" dirty="0" err="1" smtClean="0"/>
              <a:t>кольорові</a:t>
            </a:r>
            <a:r>
              <a:rPr lang="ru-RU" dirty="0" smtClean="0"/>
              <a:t> </a:t>
            </a:r>
            <a:r>
              <a:rPr lang="ru-RU" dirty="0" err="1" smtClean="0"/>
              <a:t>пересилання</a:t>
            </a:r>
            <a:r>
              <a:rPr lang="ru-RU" dirty="0" smtClean="0"/>
              <a:t>, а з 1969 </a:t>
            </a:r>
            <a:r>
              <a:rPr lang="ru-RU" dirty="0" err="1" smtClean="0"/>
              <a:t>Київський</a:t>
            </a:r>
            <a:r>
              <a:rPr lang="ru-RU" dirty="0" smtClean="0"/>
              <a:t>, а з 1976 </a:t>
            </a:r>
            <a:r>
              <a:rPr lang="ru-RU" dirty="0" err="1" smtClean="0"/>
              <a:t>також</a:t>
            </a:r>
            <a:r>
              <a:rPr lang="ru-RU" dirty="0" smtClean="0"/>
              <a:t> і </a:t>
            </a:r>
            <a:r>
              <a:rPr lang="ru-RU" dirty="0" err="1" smtClean="0"/>
              <a:t>Львівський</a:t>
            </a:r>
            <a:r>
              <a:rPr lang="ru-RU" dirty="0" smtClean="0"/>
              <a:t> </a:t>
            </a:r>
            <a:r>
              <a:rPr lang="ru-RU" dirty="0" err="1" smtClean="0"/>
              <a:t>телецентри</a:t>
            </a:r>
            <a:r>
              <a:rPr lang="ru-RU" dirty="0" smtClean="0"/>
              <a:t> </a:t>
            </a:r>
            <a:r>
              <a:rPr lang="ru-RU" dirty="0" err="1" smtClean="0"/>
              <a:t>пересилають</a:t>
            </a:r>
            <a:r>
              <a:rPr lang="ru-RU" dirty="0" smtClean="0"/>
              <a:t> </a:t>
            </a:r>
            <a:r>
              <a:rPr lang="ru-RU" dirty="0" err="1" smtClean="0"/>
              <a:t>кольорові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. З 1978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пересилання</a:t>
            </a:r>
            <a:r>
              <a:rPr lang="ru-RU" dirty="0" smtClean="0"/>
              <a:t> </a:t>
            </a:r>
            <a:r>
              <a:rPr lang="ru-RU" dirty="0" err="1" smtClean="0"/>
              <a:t>центральної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 з </a:t>
            </a:r>
            <a:r>
              <a:rPr lang="ru-RU" dirty="0" err="1" smtClean="0"/>
              <a:t>Москви</a:t>
            </a:r>
            <a:r>
              <a:rPr lang="ru-RU" dirty="0" smtClean="0"/>
              <a:t> </a:t>
            </a:r>
            <a:r>
              <a:rPr lang="ru-RU" dirty="0" err="1" smtClean="0"/>
              <a:t>кольорові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телебачення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908720"/>
            <a:ext cx="5976664" cy="292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26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72816"/>
            <a:ext cx="7660373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даними</a:t>
            </a:r>
            <a:r>
              <a:rPr lang="ru-RU" dirty="0" smtClean="0"/>
              <a:t> за </a:t>
            </a:r>
            <a:r>
              <a:rPr lang="ru-RU" dirty="0" err="1" smtClean="0"/>
              <a:t>минулий</a:t>
            </a:r>
            <a:r>
              <a:rPr lang="ru-RU" dirty="0" smtClean="0"/>
              <a:t> </a:t>
            </a:r>
            <a:r>
              <a:rPr lang="ru-RU" dirty="0" err="1" smtClean="0"/>
              <a:t>тиждень</a:t>
            </a:r>
            <a:r>
              <a:rPr lang="ru-RU" dirty="0" smtClean="0"/>
              <a:t>, </a:t>
            </a:r>
            <a:r>
              <a:rPr lang="ru-RU" dirty="0" err="1" smtClean="0"/>
              <a:t>Інтер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перше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телеканалів</a:t>
            </a:r>
            <a:r>
              <a:rPr lang="ru-RU" dirty="0" smtClean="0"/>
              <a:t>. У спину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дихає</a:t>
            </a:r>
            <a:r>
              <a:rPr lang="ru-RU" dirty="0" smtClean="0"/>
              <a:t> 1+1,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лідирував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лютого, а </a:t>
            </a:r>
            <a:r>
              <a:rPr lang="ru-RU" dirty="0" err="1" smtClean="0"/>
              <a:t>Новий</a:t>
            </a:r>
            <a:r>
              <a:rPr lang="ru-RU" dirty="0" smtClean="0"/>
              <a:t> канал </a:t>
            </a:r>
            <a:r>
              <a:rPr lang="ru-RU" dirty="0" err="1" smtClean="0"/>
              <a:t>вилетів</a:t>
            </a:r>
            <a:r>
              <a:rPr lang="ru-RU" dirty="0" smtClean="0"/>
              <a:t> з Топ-3.</a:t>
            </a:r>
          </a:p>
          <a:p>
            <a:pPr marL="0" indent="0">
              <a:buNone/>
            </a:pP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на Корреспондент.</a:t>
            </a:r>
            <a:r>
              <a:rPr lang="en-US" dirty="0" smtClean="0"/>
              <a:t>net </a:t>
            </a:r>
            <a:r>
              <a:rPr lang="ru-RU" dirty="0" err="1" smtClean="0"/>
              <a:t>опублікувала</a:t>
            </a:r>
            <a:r>
              <a:rPr lang="ru-RU" dirty="0" smtClean="0"/>
              <a:t> </a:t>
            </a:r>
            <a:r>
              <a:rPr lang="ru-RU" dirty="0" err="1" smtClean="0"/>
              <a:t>компанія</a:t>
            </a:r>
            <a:r>
              <a:rPr lang="ru-RU" dirty="0" smtClean="0"/>
              <a:t> </a:t>
            </a:r>
            <a:r>
              <a:rPr lang="en-US" dirty="0" err="1" smtClean="0"/>
              <a:t>GfK</a:t>
            </a:r>
            <a:r>
              <a:rPr lang="en-US" dirty="0" smtClean="0"/>
              <a:t>. </a:t>
            </a:r>
            <a:r>
              <a:rPr lang="ru-RU" dirty="0" smtClean="0"/>
              <a:t>Рейтинг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складений</a:t>
            </a:r>
            <a:r>
              <a:rPr lang="ru-RU" dirty="0" smtClean="0"/>
              <a:t> за </a:t>
            </a:r>
            <a:r>
              <a:rPr lang="ru-RU" dirty="0" err="1" smtClean="0"/>
              <a:t>часткою</a:t>
            </a:r>
            <a:r>
              <a:rPr lang="ru-RU" dirty="0" smtClean="0"/>
              <a:t> </a:t>
            </a:r>
            <a:r>
              <a:rPr lang="ru-RU" dirty="0" err="1" smtClean="0"/>
              <a:t>телеперегляду</a:t>
            </a:r>
            <a:r>
              <a:rPr lang="ru-RU" dirty="0" smtClean="0"/>
              <a:t> (</a:t>
            </a:r>
            <a:r>
              <a:rPr lang="en-US" dirty="0" err="1" smtClean="0"/>
              <a:t>Shr</a:t>
            </a:r>
            <a:r>
              <a:rPr lang="en-US" dirty="0" smtClean="0"/>
              <a:t>%) </a:t>
            </a:r>
            <a:r>
              <a:rPr lang="ru-RU" dirty="0" smtClean="0"/>
              <a:t>за </a:t>
            </a:r>
            <a:r>
              <a:rPr lang="ru-RU" dirty="0" err="1" smtClean="0"/>
              <a:t>аудиторією</a:t>
            </a:r>
            <a:r>
              <a:rPr lang="ru-RU" dirty="0" smtClean="0"/>
              <a:t> 18-54 у </a:t>
            </a:r>
            <a:r>
              <a:rPr lang="ru-RU" dirty="0" err="1" smtClean="0"/>
              <a:t>містах</a:t>
            </a:r>
            <a:r>
              <a:rPr lang="ru-RU" dirty="0" smtClean="0"/>
              <a:t> 50 тис.+ за </a:t>
            </a:r>
            <a:r>
              <a:rPr lang="ru-RU" dirty="0" err="1" smtClean="0"/>
              <a:t>період</a:t>
            </a:r>
            <a:r>
              <a:rPr lang="ru-RU" dirty="0" smtClean="0"/>
              <a:t> з 7 по 13 </a:t>
            </a:r>
            <a:r>
              <a:rPr lang="ru-RU" dirty="0" err="1" smtClean="0"/>
              <a:t>березня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err="1" smtClean="0"/>
              <a:t>Інтер</a:t>
            </a:r>
            <a:r>
              <a:rPr lang="ru-RU" dirty="0" smtClean="0"/>
              <a:t> </a:t>
            </a:r>
            <a:r>
              <a:rPr lang="ru-RU" dirty="0" err="1" smtClean="0"/>
              <a:t>покращив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показник</a:t>
            </a:r>
            <a:r>
              <a:rPr lang="ru-RU" dirty="0" smtClean="0"/>
              <a:t> на </a:t>
            </a:r>
            <a:r>
              <a:rPr lang="ru-RU" dirty="0" err="1" smtClean="0"/>
              <a:t>рекордні</a:t>
            </a:r>
            <a:r>
              <a:rPr lang="ru-RU" dirty="0" smtClean="0"/>
              <a:t> 2,17%, </a:t>
            </a:r>
            <a:r>
              <a:rPr lang="ru-RU" dirty="0" err="1" smtClean="0"/>
              <a:t>піднявшись</a:t>
            </a:r>
            <a:r>
              <a:rPr lang="ru-RU" dirty="0" smtClean="0"/>
              <a:t> на перше </a:t>
            </a:r>
            <a:r>
              <a:rPr lang="ru-RU" dirty="0" err="1" smtClean="0"/>
              <a:t>місце</a:t>
            </a:r>
            <a:r>
              <a:rPr lang="ru-RU" dirty="0" smtClean="0"/>
              <a:t> з другого з </a:t>
            </a:r>
            <a:r>
              <a:rPr lang="ru-RU" dirty="0" err="1" smtClean="0"/>
              <a:t>часткою</a:t>
            </a:r>
            <a:r>
              <a:rPr lang="ru-RU" dirty="0" smtClean="0"/>
              <a:t> 12,42%. </a:t>
            </a:r>
          </a:p>
          <a:p>
            <a:pPr marL="0" indent="0">
              <a:buNone/>
            </a:pPr>
            <a:r>
              <a:rPr lang="ru-RU" dirty="0" smtClean="0"/>
              <a:t>1+1 за </a:t>
            </a:r>
            <a:r>
              <a:rPr lang="ru-RU" dirty="0" err="1" smtClean="0"/>
              <a:t>тиждень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продемонстрував</a:t>
            </a:r>
            <a:r>
              <a:rPr lang="ru-RU" dirty="0" smtClean="0"/>
              <a:t> </a:t>
            </a:r>
            <a:r>
              <a:rPr lang="ru-RU" dirty="0" err="1" smtClean="0"/>
              <a:t>успіх</a:t>
            </a:r>
            <a:r>
              <a:rPr lang="ru-RU" dirty="0" smtClean="0"/>
              <a:t>, </a:t>
            </a:r>
            <a:r>
              <a:rPr lang="ru-RU" dirty="0" err="1" smtClean="0"/>
              <a:t>піднявшись</a:t>
            </a:r>
            <a:r>
              <a:rPr lang="ru-RU" dirty="0" smtClean="0"/>
              <a:t> на друге </a:t>
            </a:r>
            <a:r>
              <a:rPr lang="ru-RU" dirty="0" err="1" smtClean="0"/>
              <a:t>місце</a:t>
            </a:r>
            <a:r>
              <a:rPr lang="ru-RU" dirty="0" smtClean="0"/>
              <a:t> з </a:t>
            </a:r>
            <a:r>
              <a:rPr lang="ru-RU" dirty="0" err="1" smtClean="0"/>
              <a:t>третього</a:t>
            </a:r>
            <a:r>
              <a:rPr lang="ru-RU" dirty="0" smtClean="0"/>
              <a:t> з </a:t>
            </a:r>
            <a:r>
              <a:rPr lang="ru-RU" dirty="0" err="1" smtClean="0"/>
              <a:t>часткою</a:t>
            </a:r>
            <a:r>
              <a:rPr lang="ru-RU" dirty="0" smtClean="0"/>
              <a:t> 11,13%,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склало</a:t>
            </a:r>
            <a:r>
              <a:rPr lang="ru-RU" dirty="0" smtClean="0"/>
              <a:t> 0,96%. </a:t>
            </a:r>
          </a:p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Рейтинг телеканалів України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84784"/>
            <a:ext cx="7408333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На четвертому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опинився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з </a:t>
            </a:r>
            <a:r>
              <a:rPr lang="ru-RU" dirty="0" err="1" smtClean="0"/>
              <a:t>показником</a:t>
            </a:r>
            <a:r>
              <a:rPr lang="ru-RU" dirty="0" smtClean="0"/>
              <a:t> 9,96%. </a:t>
            </a:r>
            <a:r>
              <a:rPr lang="ru-RU" dirty="0" err="1" smtClean="0"/>
              <a:t>Падіння</a:t>
            </a:r>
            <a:r>
              <a:rPr lang="ru-RU" dirty="0" smtClean="0"/>
              <a:t> </a:t>
            </a:r>
            <a:r>
              <a:rPr lang="ru-RU" dirty="0" err="1" smtClean="0"/>
              <a:t>частки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на 1% і </a:t>
            </a:r>
            <a:r>
              <a:rPr lang="ru-RU" dirty="0" err="1" smtClean="0"/>
              <a:t>успіх</a:t>
            </a:r>
            <a:r>
              <a:rPr lang="ru-RU" dirty="0" smtClean="0"/>
              <a:t> </a:t>
            </a:r>
            <a:r>
              <a:rPr lang="ru-RU" dirty="0" err="1" smtClean="0"/>
              <a:t>конкурентів</a:t>
            </a:r>
            <a:r>
              <a:rPr lang="ru-RU" dirty="0" smtClean="0"/>
              <a:t> </a:t>
            </a:r>
            <a:r>
              <a:rPr lang="ru-RU" dirty="0" err="1" smtClean="0"/>
              <a:t>витіснили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з Топ-3. </a:t>
            </a:r>
          </a:p>
          <a:p>
            <a:pPr marL="0" indent="0">
              <a:buNone/>
            </a:pPr>
            <a:r>
              <a:rPr lang="en-US" dirty="0" smtClean="0"/>
              <a:t>ICTV </a:t>
            </a:r>
            <a:r>
              <a:rPr lang="ru-RU" dirty="0" err="1" smtClean="0"/>
              <a:t>піднявся</a:t>
            </a:r>
            <a:r>
              <a:rPr lang="ru-RU" dirty="0" smtClean="0"/>
              <a:t> з </a:t>
            </a:r>
            <a:r>
              <a:rPr lang="ru-RU" dirty="0" err="1" smtClean="0"/>
              <a:t>шостого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на </a:t>
            </a:r>
            <a:r>
              <a:rPr lang="ru-RU" dirty="0" err="1" smtClean="0"/>
              <a:t>п'яте</a:t>
            </a:r>
            <a:r>
              <a:rPr lang="ru-RU" dirty="0" smtClean="0"/>
              <a:t>, </a:t>
            </a:r>
            <a:r>
              <a:rPr lang="ru-RU" dirty="0" err="1" smtClean="0"/>
              <a:t>зменшивши</a:t>
            </a:r>
            <a:r>
              <a:rPr lang="ru-RU" dirty="0" smtClean="0"/>
              <a:t>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показник</a:t>
            </a:r>
            <a:r>
              <a:rPr lang="ru-RU" dirty="0" smtClean="0"/>
              <a:t> на 0,25% до 8,11%. </a:t>
            </a:r>
          </a:p>
          <a:p>
            <a:pPr marL="0" indent="0">
              <a:buNone/>
            </a:pPr>
            <a:r>
              <a:rPr lang="ru-RU" dirty="0" smtClean="0"/>
              <a:t>Топ-6 </a:t>
            </a:r>
            <a:r>
              <a:rPr lang="ru-RU" dirty="0" err="1" smtClean="0"/>
              <a:t>найбільших</a:t>
            </a:r>
            <a:r>
              <a:rPr lang="ru-RU" dirty="0" smtClean="0"/>
              <a:t> </a:t>
            </a:r>
            <a:r>
              <a:rPr lang="ru-RU" dirty="0" err="1" smtClean="0"/>
              <a:t>телеканалів</a:t>
            </a:r>
            <a:r>
              <a:rPr lang="ru-RU" dirty="0" smtClean="0"/>
              <a:t> </a:t>
            </a:r>
            <a:r>
              <a:rPr lang="ru-RU" dirty="0" err="1" smtClean="0"/>
              <a:t>замикає</a:t>
            </a:r>
            <a:r>
              <a:rPr lang="ru-RU" dirty="0" smtClean="0"/>
              <a:t> ТРК </a:t>
            </a:r>
            <a:r>
              <a:rPr lang="ru-RU" dirty="0" err="1" smtClean="0"/>
              <a:t>Україна</a:t>
            </a:r>
            <a:r>
              <a:rPr lang="ru-RU" dirty="0" smtClean="0"/>
              <a:t>,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демонструючи</a:t>
            </a:r>
            <a:r>
              <a:rPr lang="ru-RU" dirty="0" smtClean="0"/>
              <a:t> </a:t>
            </a:r>
            <a:r>
              <a:rPr lang="ru-RU" dirty="0" err="1" smtClean="0"/>
              <a:t>падіння</a:t>
            </a:r>
            <a:r>
              <a:rPr lang="ru-RU" dirty="0" smtClean="0"/>
              <a:t> - на 0,69% до 7,75%. </a:t>
            </a:r>
          </a:p>
          <a:p>
            <a:pPr marL="0" indent="0">
              <a:buNone/>
            </a:pPr>
            <a:r>
              <a:rPr lang="ru-RU" dirty="0" smtClean="0"/>
              <a:t>Перший </a:t>
            </a:r>
            <a:r>
              <a:rPr lang="ru-RU" dirty="0" err="1" smtClean="0"/>
              <a:t>національний</a:t>
            </a:r>
            <a:r>
              <a:rPr lang="ru-RU" dirty="0" smtClean="0"/>
              <a:t> за </a:t>
            </a:r>
            <a:r>
              <a:rPr lang="ru-RU" dirty="0" err="1" smtClean="0"/>
              <a:t>цією</a:t>
            </a:r>
            <a:r>
              <a:rPr lang="ru-RU" dirty="0" smtClean="0"/>
              <a:t> </a:t>
            </a:r>
            <a:r>
              <a:rPr lang="ru-RU" dirty="0" err="1" smtClean="0"/>
              <a:t>аудиторією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на 13-му </a:t>
            </a:r>
            <a:r>
              <a:rPr lang="ru-RU" dirty="0" err="1" smtClean="0"/>
              <a:t>місці</a:t>
            </a:r>
            <a:r>
              <a:rPr lang="ru-RU" dirty="0" smtClean="0"/>
              <a:t> з </a:t>
            </a:r>
            <a:r>
              <a:rPr lang="ru-RU" dirty="0" err="1" smtClean="0"/>
              <a:t>часткою</a:t>
            </a:r>
            <a:r>
              <a:rPr lang="ru-RU" dirty="0" smtClean="0"/>
              <a:t> 1,24%. За </a:t>
            </a:r>
            <a:r>
              <a:rPr lang="ru-RU" dirty="0" err="1" smtClean="0"/>
              <a:t>загальнонаціональною</a:t>
            </a:r>
            <a:r>
              <a:rPr lang="ru-RU" dirty="0" smtClean="0"/>
              <a:t> </a:t>
            </a:r>
            <a:r>
              <a:rPr lang="ru-RU" dirty="0" err="1" smtClean="0"/>
              <a:t>панеллю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 НТКУ </a:t>
            </a:r>
            <a:r>
              <a:rPr lang="ru-RU" dirty="0" err="1" smtClean="0"/>
              <a:t>вищі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Рейтинг телеканалів України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7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268760"/>
            <a:ext cx="6336704" cy="1080120"/>
          </a:xfrm>
        </p:spPr>
        <p:txBody>
          <a:bodyPr>
            <a:normAutofit/>
          </a:bodyPr>
          <a:lstStyle/>
          <a:p>
            <a:r>
              <a:rPr lang="uk-UA" sz="4400" dirty="0" smtClean="0"/>
              <a:t>Перший канал України</a:t>
            </a:r>
            <a:endParaRPr lang="ru-RU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Інтер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204864"/>
            <a:ext cx="6555718" cy="351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274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3768" y="1340768"/>
            <a:ext cx="6563072" cy="54006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Засновниками</a:t>
            </a:r>
            <a:r>
              <a:rPr lang="ru-RU" dirty="0" smtClean="0"/>
              <a:t> каналу — а </a:t>
            </a:r>
            <a:r>
              <a:rPr lang="ru-RU" dirty="0" err="1" smtClean="0"/>
              <a:t>точніше</a:t>
            </a:r>
            <a:r>
              <a:rPr lang="ru-RU" dirty="0" smtClean="0"/>
              <a:t> ЗАТ «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Незалежна</a:t>
            </a:r>
            <a:r>
              <a:rPr lang="ru-RU" dirty="0" smtClean="0"/>
              <a:t> ТБ-</a:t>
            </a:r>
            <a:r>
              <a:rPr lang="ru-RU" dirty="0" err="1" smtClean="0"/>
              <a:t>Корпорація</a:t>
            </a:r>
            <a:r>
              <a:rPr lang="ru-RU" dirty="0" smtClean="0"/>
              <a:t>», що </a:t>
            </a:r>
            <a:r>
              <a:rPr lang="ru-RU" dirty="0" err="1" smtClean="0"/>
              <a:t>мовить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логотипом «</a:t>
            </a:r>
            <a:r>
              <a:rPr lang="ru-RU" dirty="0" err="1" smtClean="0"/>
              <a:t>Інтера</a:t>
            </a:r>
            <a:r>
              <a:rPr lang="ru-RU" dirty="0" smtClean="0"/>
              <a:t>» —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Асоціація</a:t>
            </a:r>
            <a:r>
              <a:rPr lang="ru-RU" dirty="0" smtClean="0"/>
              <a:t> «</a:t>
            </a:r>
            <a:r>
              <a:rPr lang="ru-RU" dirty="0" err="1" smtClean="0"/>
              <a:t>Діловий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» — 51 %, ТОВ «Пегас </a:t>
            </a:r>
            <a:r>
              <a:rPr lang="ru-RU" dirty="0" err="1" smtClean="0"/>
              <a:t>телебачення</a:t>
            </a:r>
            <a:r>
              <a:rPr lang="ru-RU" dirty="0" smtClean="0"/>
              <a:t>» — 20 % і </a:t>
            </a:r>
            <a:r>
              <a:rPr lang="ru-RU" dirty="0" err="1" smtClean="0"/>
              <a:t>російське</a:t>
            </a:r>
            <a:r>
              <a:rPr lang="ru-RU" dirty="0" smtClean="0"/>
              <a:t> ОРТ — 29 %. </a:t>
            </a:r>
            <a:r>
              <a:rPr lang="ru-RU" dirty="0" err="1" smtClean="0"/>
              <a:t>Фактично</a:t>
            </a:r>
            <a:r>
              <a:rPr lang="ru-RU" dirty="0" smtClean="0"/>
              <a:t> ж «</a:t>
            </a:r>
            <a:r>
              <a:rPr lang="ru-RU" dirty="0" err="1" smtClean="0"/>
              <a:t>Інтер</a:t>
            </a:r>
            <a:r>
              <a:rPr lang="ru-RU" dirty="0" smtClean="0"/>
              <a:t>» з часу </a:t>
            </a:r>
            <a:r>
              <a:rPr lang="ru-RU" dirty="0" err="1" smtClean="0"/>
              <a:t>заснування</a:t>
            </a:r>
            <a:r>
              <a:rPr lang="ru-RU" dirty="0" smtClean="0"/>
              <a:t> </a:t>
            </a:r>
            <a:r>
              <a:rPr lang="ru-RU" dirty="0" err="1" smtClean="0"/>
              <a:t>контролювався</a:t>
            </a:r>
            <a:r>
              <a:rPr lang="ru-RU" dirty="0" smtClean="0"/>
              <a:t> </a:t>
            </a:r>
            <a:r>
              <a:rPr lang="ru-RU" dirty="0" err="1" smtClean="0"/>
              <a:t>Ігорем</a:t>
            </a:r>
            <a:r>
              <a:rPr lang="ru-RU" dirty="0" smtClean="0"/>
              <a:t> </a:t>
            </a:r>
            <a:r>
              <a:rPr lang="ru-RU" dirty="0" err="1" smtClean="0"/>
              <a:t>Плужниковим</a:t>
            </a:r>
            <a:r>
              <a:rPr lang="ru-RU" dirty="0" smtClean="0"/>
              <a:t>. Плужников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контролював</a:t>
            </a:r>
            <a:r>
              <a:rPr lang="ru-RU" dirty="0" smtClean="0"/>
              <a:t> </a:t>
            </a:r>
            <a:r>
              <a:rPr lang="ru-RU" dirty="0" err="1" smtClean="0"/>
              <a:t>Асоціацію</a:t>
            </a:r>
            <a:r>
              <a:rPr lang="ru-RU" dirty="0" smtClean="0"/>
              <a:t> «</a:t>
            </a:r>
            <a:r>
              <a:rPr lang="ru-RU" dirty="0" err="1" smtClean="0"/>
              <a:t>Діловий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». </a:t>
            </a:r>
            <a:r>
              <a:rPr lang="ru-RU" dirty="0" err="1" smtClean="0"/>
              <a:t>Оперативний</a:t>
            </a:r>
            <a:r>
              <a:rPr lang="ru-RU" dirty="0" smtClean="0"/>
              <a:t> менеджмент </a:t>
            </a:r>
            <a:r>
              <a:rPr lang="ru-RU" dirty="0" err="1" smtClean="0"/>
              <a:t>здійснювали</a:t>
            </a:r>
            <a:r>
              <a:rPr lang="ru-RU" dirty="0" smtClean="0"/>
              <a:t> — у 1996—2001 роках </a:t>
            </a:r>
            <a:r>
              <a:rPr lang="ru-RU" dirty="0" err="1" smtClean="0"/>
              <a:t>Олександр</a:t>
            </a:r>
            <a:r>
              <a:rPr lang="ru-RU" dirty="0" smtClean="0"/>
              <a:t> </a:t>
            </a:r>
            <a:r>
              <a:rPr lang="ru-RU" dirty="0" err="1" smtClean="0"/>
              <a:t>Зінченко</a:t>
            </a:r>
            <a:r>
              <a:rPr lang="ru-RU" dirty="0" smtClean="0"/>
              <a:t>, у 2001—2006 </a:t>
            </a:r>
            <a:r>
              <a:rPr lang="ru-RU" dirty="0" err="1" smtClean="0"/>
              <a:t>рр</a:t>
            </a:r>
            <a:r>
              <a:rPr lang="ru-RU" dirty="0" smtClean="0"/>
              <a:t>. — Владислав </a:t>
            </a:r>
            <a:r>
              <a:rPr lang="ru-RU" dirty="0" err="1" smtClean="0"/>
              <a:t>Ряшин</a:t>
            </a:r>
            <a:r>
              <a:rPr lang="ru-RU" dirty="0" smtClean="0"/>
              <a:t>. Службою новин </a:t>
            </a:r>
            <a:r>
              <a:rPr lang="ru-RU" dirty="0" err="1" smtClean="0"/>
              <a:t>керували</a:t>
            </a:r>
            <a:r>
              <a:rPr lang="ru-RU" dirty="0" smtClean="0"/>
              <a:t> — у 1997—2001 </a:t>
            </a:r>
            <a:r>
              <a:rPr lang="ru-RU" dirty="0" err="1" smtClean="0"/>
              <a:t>рр</a:t>
            </a:r>
            <a:r>
              <a:rPr lang="ru-RU" dirty="0" smtClean="0"/>
              <a:t>. Ганна Безлюдна, у 2001—2005 </a:t>
            </a:r>
            <a:r>
              <a:rPr lang="ru-RU" dirty="0" err="1" smtClean="0"/>
              <a:t>рр</a:t>
            </a:r>
            <a:r>
              <a:rPr lang="ru-RU" dirty="0" smtClean="0"/>
              <a:t>. — </a:t>
            </a:r>
            <a:r>
              <a:rPr lang="ru-RU" dirty="0" err="1" smtClean="0"/>
              <a:t>Олексій</a:t>
            </a:r>
            <a:r>
              <a:rPr lang="ru-RU" dirty="0" smtClean="0"/>
              <a:t> </a:t>
            </a:r>
            <a:r>
              <a:rPr lang="ru-RU" dirty="0" err="1" smtClean="0"/>
              <a:t>Мустафін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Засновники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72816"/>
            <a:ext cx="2592288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70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109</TotalTime>
  <Words>763</Words>
  <Application>Microsoft Office PowerPoint</Application>
  <PresentationFormat>Экран (4:3)</PresentationFormat>
  <Paragraphs>51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Волна</vt:lpstr>
      <vt:lpstr>Телебачення</vt:lpstr>
      <vt:lpstr>Зміст</vt:lpstr>
      <vt:lpstr>Вступ</vt:lpstr>
      <vt:lpstr>Історія телебачення в Україні</vt:lpstr>
      <vt:lpstr>Історія телебачення в Україні</vt:lpstr>
      <vt:lpstr>Рейтинг телеканалів України</vt:lpstr>
      <vt:lpstr>Рейтинг телеканалів України</vt:lpstr>
      <vt:lpstr>Інтер</vt:lpstr>
      <vt:lpstr>Засновники</vt:lpstr>
      <vt:lpstr>Політичний вплив на канал</vt:lpstr>
      <vt:lpstr>Логотипи «Інтера»</vt:lpstr>
      <vt:lpstr>Логотипи «Інтера»</vt:lpstr>
      <vt:lpstr>Логотипи «Інтера»</vt:lpstr>
      <vt:lpstr>Логотипи «Інтера»</vt:lpstr>
      <vt:lpstr>Логотипи «Інтера»</vt:lpstr>
      <vt:lpstr>Висновок</vt:lpstr>
      <vt:lpstr>Інформація взята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Телебачення</dc:title>
  <dc:creator>Юра</dc:creator>
  <cp:lastModifiedBy>Юра</cp:lastModifiedBy>
  <cp:revision>10</cp:revision>
  <dcterms:created xsi:type="dcterms:W3CDTF">2011-12-01T11:11:38Z</dcterms:created>
  <dcterms:modified xsi:type="dcterms:W3CDTF">2011-12-02T10:58:34Z</dcterms:modified>
</cp:coreProperties>
</file>