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76" r:id="rId11"/>
    <p:sldId id="273" r:id="rId12"/>
    <p:sldId id="274" r:id="rId13"/>
    <p:sldId id="266" r:id="rId14"/>
    <p:sldId id="272" r:id="rId15"/>
    <p:sldId id="270" r:id="rId16"/>
    <p:sldId id="269" r:id="rId17"/>
    <p:sldId id="268" r:id="rId18"/>
    <p:sldId id="264" r:id="rId19"/>
    <p:sldId id="275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 varScale="1">
        <p:scale>
          <a:sx n="68" d="100"/>
          <a:sy n="6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4419600" cy="2160240"/>
          </a:xfrm>
        </p:spPr>
        <p:txBody>
          <a:bodyPr>
            <a:noAutofit/>
          </a:bodyPr>
          <a:lstStyle/>
          <a:p>
            <a:r>
              <a:rPr lang="uk-UA" dirty="0" smtClean="0"/>
              <a:t>Американська              англійська  та    Британська    англійська мова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4419600" cy="576064"/>
          </a:xfrm>
        </p:spPr>
        <p:txBody>
          <a:bodyPr/>
          <a:lstStyle/>
          <a:p>
            <a:r>
              <a:rPr lang="uk-UA" dirty="0" smtClean="0"/>
              <a:t>Варіанти однієї чи різні мови?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3.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Звуки в словах.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Існують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слова,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яких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вимова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американців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англійців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відрізняється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одним-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двома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звуками: </a:t>
            </a:r>
            <a:r>
              <a:rPr lang="pl-PL" dirty="0">
                <a:solidFill>
                  <a:schemeClr val="tx2">
                    <a:lumMod val="10000"/>
                  </a:schemeClr>
                </a:solidFill>
              </a:rPr>
              <a:t>dance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вимовляють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як [</a:t>
            </a:r>
            <a:r>
              <a:rPr lang="pl-PL" dirty="0">
                <a:solidFill>
                  <a:schemeClr val="tx2">
                    <a:lumMod val="10000"/>
                  </a:schemeClr>
                </a:solidFill>
              </a:rPr>
              <a:t>da:ns]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Англії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і як [</a:t>
            </a:r>
            <a:r>
              <a:rPr lang="pl-PL" dirty="0">
                <a:solidFill>
                  <a:schemeClr val="tx2">
                    <a:lumMod val="10000"/>
                  </a:schemeClr>
                </a:solidFill>
              </a:rPr>
              <a:t>dəns]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 США. Звук [</a:t>
            </a:r>
            <a:r>
              <a:rPr lang="pl-PL" dirty="0">
                <a:solidFill>
                  <a:schemeClr val="tx2">
                    <a:lumMod val="10000"/>
                  </a:schemeClr>
                </a:solidFill>
              </a:rPr>
              <a:t>t]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вимовляється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як слабо артикулируемый [</a:t>
            </a:r>
            <a:r>
              <a:rPr lang="pl-PL" dirty="0">
                <a:solidFill>
                  <a:schemeClr val="tx2">
                    <a:lumMod val="10000"/>
                  </a:schemeClr>
                </a:solidFill>
              </a:rPr>
              <a:t>d],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розташоване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середині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слова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буквосполучення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pl-PL" dirty="0">
                <a:solidFill>
                  <a:schemeClr val="tx2">
                    <a:lumMod val="10000"/>
                  </a:schemeClr>
                </a:solidFill>
              </a:rPr>
              <a:t>tt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американців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дуже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схоже на [</a:t>
            </a:r>
            <a:r>
              <a:rPr lang="pl-PL" dirty="0">
                <a:solidFill>
                  <a:schemeClr val="tx2">
                    <a:lumMod val="10000"/>
                  </a:schemeClr>
                </a:solidFill>
              </a:rPr>
              <a:t>d].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Вони не «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ковтають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» звук [</a:t>
            </a:r>
            <a:r>
              <a:rPr lang="pl-PL" dirty="0">
                <a:solidFill>
                  <a:schemeClr val="tx2">
                    <a:lumMod val="10000"/>
                  </a:schemeClr>
                </a:solidFill>
              </a:rPr>
              <a:t>r],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як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англійці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тому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мова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здається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більш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грубою, рыкающей.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Лінгвісти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розробили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списки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буквосполучень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ситуацій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яких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вимова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англійця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американця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буде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відрізнятися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2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Орфограф</a:t>
            </a:r>
            <a:r>
              <a:rPr lang="uk-UA" dirty="0" err="1" smtClean="0"/>
              <a:t>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8"/>
          <a:stretch/>
        </p:blipFill>
        <p:spPr>
          <a:xfrm>
            <a:off x="6386050" y="837387"/>
            <a:ext cx="2521949" cy="5616861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837387"/>
            <a:ext cx="6048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tx2">
                    <a:lumMod val="10000"/>
                  </a:schemeClr>
                </a:solidFill>
              </a:rPr>
              <a:t>книзі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pl-PL" sz="2400" b="1" dirty="0">
                <a:solidFill>
                  <a:schemeClr val="tx2">
                    <a:lumMod val="10000"/>
                  </a:schemeClr>
                </a:solidFill>
              </a:rPr>
              <a:t>Dictionary of the English Language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автор Ной Вебстер (</a:t>
            </a:r>
            <a:r>
              <a:rPr lang="pl-PL" sz="2400" b="1" dirty="0">
                <a:solidFill>
                  <a:schemeClr val="tx2">
                    <a:lumMod val="10000"/>
                  </a:schemeClr>
                </a:solidFill>
              </a:rPr>
              <a:t>Noah Webster) </a:t>
            </a:r>
            <a:r>
              <a:rPr lang="ru-RU" sz="2400" b="1" dirty="0" err="1">
                <a:solidFill>
                  <a:schemeClr val="tx2">
                    <a:lumMod val="10000"/>
                  </a:schemeClr>
                </a:solidFill>
              </a:rPr>
              <a:t>зазначив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10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Певна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кількість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слів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американському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варіанті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англійської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закінчуються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на-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or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в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британському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англійською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закінчення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our (color/colour).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Деякі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слова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американського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англійського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закінчуються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на-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er,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британського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англійської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- на-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re (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наприклад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center/centre).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Дієслова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, в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американському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англійському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закінчення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ize,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в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британському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варіанті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мови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можуть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закінчуватися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на-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ise.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Нижче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найбільш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часто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зустрічаються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слова з такими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відмінностями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написанні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4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txBody>
          <a:bodyPr/>
          <a:lstStyle/>
          <a:p>
            <a:r>
              <a:rPr lang="ru-RU" dirty="0" err="1" smtClean="0"/>
              <a:t>Лексикологія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Лексика в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британському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американському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англійською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сильно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розрізняється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Іноді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одні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ті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ж слова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різне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значення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БрА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mad = crazy;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АмА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mad = angry).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І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дуже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часто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різні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слова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використовуються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позначення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одного і того ж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явища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предмета (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БрА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lorry =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АмА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truck).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Нижче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кілька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прикладів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з коротким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коментарем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про слова та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значення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8"/>
          <a:stretch/>
        </p:blipFill>
        <p:spPr>
          <a:xfrm>
            <a:off x="807796" y="3717032"/>
            <a:ext cx="745232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69"/>
          <a:stretch/>
        </p:blipFill>
        <p:spPr>
          <a:xfrm>
            <a:off x="2627784" y="175235"/>
            <a:ext cx="3702972" cy="27796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9" y="3222426"/>
            <a:ext cx="3672408" cy="3451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22425"/>
            <a:ext cx="3744417" cy="3451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50487" r="66098" b="-487"/>
          <a:stretch/>
        </p:blipFill>
        <p:spPr>
          <a:xfrm>
            <a:off x="899592" y="148175"/>
            <a:ext cx="1357606" cy="2840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t="50000" r="35651"/>
          <a:stretch/>
        </p:blipFill>
        <p:spPr>
          <a:xfrm>
            <a:off x="6804248" y="148175"/>
            <a:ext cx="1392290" cy="28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Розділ ІІІ: Класика або сучасність.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Який же варіант обрати?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056784" cy="4751568"/>
          </a:xfrm>
        </p:spPr>
      </p:pic>
    </p:spTree>
    <p:extLst>
      <p:ext uri="{BB962C8B-B14F-4D97-AF65-F5344CB8AC3E}">
        <p14:creationId xmlns:p14="http://schemas.microsoft.com/office/powerpoint/2010/main" val="23223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84976" cy="5721499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останніх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двох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століть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існує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думка,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"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справжній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" </a:t>
            </a:r>
            <a:r>
              <a:rPr lang="pl-PL" dirty="0">
                <a:solidFill>
                  <a:schemeClr val="tx2">
                    <a:lumMod val="10000"/>
                  </a:schemeClr>
                </a:solidFill>
              </a:rPr>
              <a:t>English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зберігся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на берегах туманного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Альбіону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Самі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британці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із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задоволенням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підтримують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сформований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століття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образ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ідеальної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мови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Англійці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пишаються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ним і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відкидають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можливість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спрощення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трансформації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У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свою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чергу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американці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навпаки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звели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в культ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гнучкий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підхід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мови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pl-PL" dirty="0">
                <a:solidFill>
                  <a:schemeClr val="tx2">
                    <a:lumMod val="10000"/>
                  </a:schemeClr>
                </a:solidFill>
              </a:rPr>
              <a:t>American English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досі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вважається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одним з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швидко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розвиваються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мов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світу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Навіщо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ускладнювати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чіплятися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нікому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потрібні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традиції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куди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простіше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дозволити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мови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йти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в ногу з часом!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6878"/>
          <a:stretch/>
        </p:blipFill>
        <p:spPr>
          <a:xfrm>
            <a:off x="611560" y="2492896"/>
            <a:ext cx="7884368" cy="185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8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Вам підійде американський варіант, якщо ви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збираєтеся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жити або працювати в США або в Мексиці </a:t>
            </a:r>
            <a:endParaRPr lang="uk-UA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плануєте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навчання в зарубіжній бізнес-школі. 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В європейських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університетах на програмах МВС велика частина занять проводиться на 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</a:rPr>
              <a:t>American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</a:rPr>
              <a:t>English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uk-UA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Ваша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мета - розмовна мова, достатній для туристичних поїздок. Щоб вас зрозуміли на курортах і в 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магазинах, правильна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вимова і доскональне знання граматики не потрібно.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10000"/>
                  </a:schemeClr>
                </a:solidFill>
              </a:rPr>
            </a:b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r="47888"/>
          <a:stretch/>
        </p:blipFill>
        <p:spPr>
          <a:xfrm>
            <a:off x="5580112" y="3789040"/>
            <a:ext cx="2895316" cy="26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384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Вам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потрібен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британський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англійський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якщо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плануєте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освітню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поїздку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Великобританії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 Так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престижн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класичн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британськ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середня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вища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освіта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передбачає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вільне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спілкування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"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правильн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</a:rPr>
              <a:t>ою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"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англійськ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</a:rPr>
              <a:t>ою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вч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</a:rPr>
              <a:t>ите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мову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"для себе" (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з метою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читати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оригіналі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класичну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англійську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літературу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вам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необхідн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ідеальн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вимова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плануєте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кар'єру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англомовному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телебаченні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кіно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)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860"/>
          <a:stretch/>
        </p:blipFill>
        <p:spPr>
          <a:xfrm>
            <a:off x="5868144" y="3573016"/>
            <a:ext cx="2757902" cy="28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4942"/>
          </a:xfrm>
        </p:spPr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                                      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Сьогодні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британська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англійська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зведена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у ранг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мови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богів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Хто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може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встояти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перед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чарівністю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британського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акценту?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Саме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вимова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класично</a:t>
            </a:r>
            <a:r>
              <a:rPr lang="uk-UA" sz="2000" b="1" dirty="0">
                <a:solidFill>
                  <a:schemeClr val="tx2">
                    <a:lumMod val="10000"/>
                  </a:schemeClr>
                </a:solidFill>
              </a:rPr>
              <a:t>ї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британсько</a:t>
            </a:r>
            <a:r>
              <a:rPr lang="uk-UA" sz="2000" b="1" dirty="0">
                <a:solidFill>
                  <a:schemeClr val="tx2">
                    <a:lumMod val="10000"/>
                  </a:schemeClr>
                </a:solidFill>
              </a:rPr>
              <a:t>ї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англійсько</a:t>
            </a:r>
            <a:r>
              <a:rPr lang="uk-UA" sz="2000" b="1" dirty="0">
                <a:solidFill>
                  <a:schemeClr val="tx2">
                    <a:lumMod val="10000"/>
                  </a:schemeClr>
                </a:solidFill>
              </a:rPr>
              <a:t>ї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так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притягує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людей.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Саме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ця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обставина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допомагає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британцям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утримувати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пальму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першості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мовному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освіту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Хоча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у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розвиток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сучасної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англійської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мови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більший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внесок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, на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мій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погляд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зробили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американці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Між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американським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і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британським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англійським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немає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суттєвої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відмінності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. У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обох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варіантів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одна і та ж основа, і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саме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її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ми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вивчаємо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в школах.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Звичайно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різниця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є - і в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лексиці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, і в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граматиці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, і в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особливостях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мови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п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роте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не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настільки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щоб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вважати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один з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варіантів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мови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</a:rPr>
              <a:t>привілейованим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6" y="3789040"/>
            <a:ext cx="6943725" cy="265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1168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погляду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англійців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американський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англійська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занадто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прямолінійний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грубий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Американці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вважають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британський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англійський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мовою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снобів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надто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натягнутим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лицемірним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свій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"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рідний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"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американський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привітним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доброзичливим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b="4031"/>
          <a:stretch/>
        </p:blipFill>
        <p:spPr>
          <a:xfrm>
            <a:off x="3779912" y="3535363"/>
            <a:ext cx="4832166" cy="2754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13169"/>
          <a:stretch/>
        </p:blipFill>
        <p:spPr>
          <a:xfrm>
            <a:off x="611560" y="2492894"/>
            <a:ext cx="4898220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Мета дослідження: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067128" cy="132474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chemeClr val="tx2">
                    <a:lumMod val="10000"/>
                  </a:schemeClr>
                </a:solidFill>
              </a:rPr>
              <a:t>Виявити </a:t>
            </a:r>
            <a:r>
              <a:rPr lang="uk-UA" sz="3600" dirty="0">
                <a:solidFill>
                  <a:schemeClr val="tx2">
                    <a:lumMod val="10000"/>
                  </a:schemeClr>
                </a:solidFill>
              </a:rPr>
              <a:t>різницю і схожість </a:t>
            </a:r>
            <a:r>
              <a:rPr lang="uk-UA" sz="3600" dirty="0" smtClean="0">
                <a:solidFill>
                  <a:schemeClr val="tx2">
                    <a:lumMod val="10000"/>
                  </a:schemeClr>
                </a:solidFill>
              </a:rPr>
              <a:t>мов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uk-UA" sz="36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79"/>
            <a:ext cx="6840760" cy="41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А  який варіант </a:t>
            </a:r>
            <a:r>
              <a:rPr lang="ru-RU" sz="6600" dirty="0" smtClean="0"/>
              <a:t>Е</a:t>
            </a:r>
            <a:r>
              <a:rPr lang="en-US" sz="6600" dirty="0" err="1" smtClean="0"/>
              <a:t>nglish</a:t>
            </a:r>
            <a:r>
              <a:rPr lang="uk-UA" sz="6600" dirty="0" smtClean="0"/>
              <a:t> обираєте  ви?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7056784" cy="3960440"/>
          </a:xfrm>
        </p:spPr>
      </p:pic>
    </p:spTree>
    <p:extLst>
      <p:ext uri="{BB962C8B-B14F-4D97-AF65-F5344CB8AC3E}">
        <p14:creationId xmlns:p14="http://schemas.microsoft.com/office/powerpoint/2010/main" val="28956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Завдання: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300" dirty="0" err="1">
                <a:solidFill>
                  <a:schemeClr val="tx2">
                    <a:lumMod val="10000"/>
                  </a:schemeClr>
                </a:solidFill>
              </a:rPr>
              <a:t>Досл</a:t>
            </a:r>
            <a:r>
              <a:rPr lang="uk-UA" sz="3300" dirty="0" err="1">
                <a:solidFill>
                  <a:schemeClr val="tx2">
                    <a:lumMod val="10000"/>
                  </a:schemeClr>
                </a:solidFill>
              </a:rPr>
              <a:t>ідити</a:t>
            </a:r>
            <a:r>
              <a:rPr lang="uk-UA" sz="3300" dirty="0">
                <a:solidFill>
                  <a:schemeClr val="tx2">
                    <a:lumMod val="10000"/>
                  </a:schemeClr>
                </a:solidFill>
              </a:rPr>
              <a:t> історію поділу однієї мови;</a:t>
            </a:r>
          </a:p>
          <a:p>
            <a:pPr>
              <a:lnSpc>
                <a:spcPct val="90000"/>
              </a:lnSpc>
            </a:pPr>
            <a:r>
              <a:rPr lang="uk-UA" sz="3300" dirty="0">
                <a:solidFill>
                  <a:schemeClr val="tx2">
                    <a:lumMod val="10000"/>
                  </a:schemeClr>
                </a:solidFill>
              </a:rPr>
              <a:t>Проаналізувати лексику и фонетику обох варіантів мови;</a:t>
            </a:r>
          </a:p>
          <a:p>
            <a:pPr>
              <a:lnSpc>
                <a:spcPct val="90000"/>
              </a:lnSpc>
            </a:pPr>
            <a:r>
              <a:rPr lang="uk-UA" sz="3300" dirty="0" smtClean="0">
                <a:solidFill>
                  <a:schemeClr val="tx2">
                    <a:lumMod val="10000"/>
                  </a:schemeClr>
                </a:solidFill>
              </a:rPr>
              <a:t>Зробити </a:t>
            </a:r>
            <a:r>
              <a:rPr lang="uk-UA" sz="3300" dirty="0">
                <a:solidFill>
                  <a:schemeClr val="tx2">
                    <a:lumMod val="10000"/>
                  </a:schemeClr>
                </a:solidFill>
              </a:rPr>
              <a:t>висновки про практичність обох  мов.</a:t>
            </a:r>
            <a:endParaRPr lang="ru-RU" sz="33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Об</a:t>
            </a:r>
            <a:r>
              <a:rPr lang="en-US" sz="4800" dirty="0" smtClean="0"/>
              <a:t>’</a:t>
            </a:r>
            <a:r>
              <a:rPr lang="uk-UA" sz="4800" dirty="0" err="1" smtClean="0"/>
              <a:t>єкт</a:t>
            </a:r>
            <a:r>
              <a:rPr lang="uk-UA" sz="4800" dirty="0" smtClean="0"/>
              <a:t> дослідження: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3412975"/>
          </a:xfrm>
        </p:spPr>
        <p:txBody>
          <a:bodyPr>
            <a:normAutofit fontScale="92500" lnSpcReduction="10000"/>
          </a:bodyPr>
          <a:lstStyle/>
          <a:p>
            <a:r>
              <a:rPr lang="uk-UA" sz="3600" dirty="0">
                <a:solidFill>
                  <a:schemeClr val="tx2">
                    <a:lumMod val="10000"/>
                  </a:schemeClr>
                </a:solidFill>
              </a:rPr>
              <a:t>Лексичні, </a:t>
            </a:r>
          </a:p>
          <a:p>
            <a:r>
              <a:rPr lang="uk-UA" sz="3600" dirty="0">
                <a:solidFill>
                  <a:schemeClr val="tx2">
                    <a:lumMod val="10000"/>
                  </a:schemeClr>
                </a:solidFill>
              </a:rPr>
              <a:t>синтаксичні,  </a:t>
            </a:r>
          </a:p>
          <a:p>
            <a:r>
              <a:rPr lang="uk-UA" sz="3600" dirty="0" smtClean="0">
                <a:solidFill>
                  <a:schemeClr val="tx2">
                    <a:lumMod val="10000"/>
                  </a:schemeClr>
                </a:solidFill>
              </a:rPr>
              <a:t>фонетичні   </a:t>
            </a:r>
            <a:r>
              <a:rPr lang="uk-UA" sz="3600" dirty="0">
                <a:solidFill>
                  <a:schemeClr val="tx2">
                    <a:lumMod val="10000"/>
                  </a:schemeClr>
                </a:solidFill>
              </a:rPr>
              <a:t>одиниці </a:t>
            </a:r>
            <a:endParaRPr lang="uk-UA" sz="36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chemeClr val="tx2">
                    <a:lumMod val="10000"/>
                  </a:schemeClr>
                </a:solidFill>
              </a:rPr>
              <a:t>американського </a:t>
            </a:r>
            <a:r>
              <a:rPr lang="uk-UA" sz="3600" dirty="0">
                <a:solidFill>
                  <a:schemeClr val="tx2">
                    <a:lumMod val="10000"/>
                  </a:schemeClr>
                </a:solidFill>
              </a:rPr>
              <a:t>та </a:t>
            </a:r>
            <a:endParaRPr lang="uk-UA" sz="36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chemeClr val="tx2">
                    <a:lumMod val="10000"/>
                  </a:schemeClr>
                </a:solidFill>
              </a:rPr>
              <a:t>британського 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chemeClr val="tx2">
                    <a:lumMod val="10000"/>
                  </a:schemeClr>
                </a:solidFill>
              </a:rPr>
              <a:t>англійського</a:t>
            </a:r>
            <a:r>
              <a:rPr lang="uk-UA" sz="36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5458" r="5693" b="5707"/>
          <a:stretch/>
        </p:blipFill>
        <p:spPr>
          <a:xfrm rot="613857">
            <a:off x="4622424" y="3425483"/>
            <a:ext cx="3671668" cy="25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Практична цінність проекту: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Використання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проекту для пор</a:t>
            </a:r>
            <a:r>
              <a:rPr lang="uk-UA" sz="2800" dirty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вняльного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аналізу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наведених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мов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chemeClr val="tx2">
                    <a:lumMod val="10000"/>
                  </a:schemeClr>
                </a:solidFill>
              </a:rPr>
              <a:t>Можливість використання на уроках англійської мови (пробудження інтересу до вивчення іноземної мови).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chemeClr val="tx2">
                    <a:lumMod val="10000"/>
                  </a:schemeClr>
                </a:solidFill>
              </a:rPr>
              <a:t>Використання у позакласних заходах.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2934"/>
          </a:xfrm>
        </p:spPr>
        <p:txBody>
          <a:bodyPr/>
          <a:lstStyle/>
          <a:p>
            <a:r>
              <a:rPr lang="uk-UA" dirty="0" smtClean="0"/>
              <a:t>Розділ І: </a:t>
            </a:r>
            <a:r>
              <a:rPr lang="en-US" dirty="0"/>
              <a:t>I</a:t>
            </a:r>
            <a:r>
              <a:rPr lang="uk-UA" dirty="0" err="1" smtClean="0"/>
              <a:t>сторія</a:t>
            </a:r>
            <a:r>
              <a:rPr lang="uk-UA" dirty="0" smtClean="0"/>
              <a:t> поділу однієї мови.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3"/>
            <a:ext cx="8229600" cy="2880320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Американський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англійський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мовний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варіант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англійської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мови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склався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території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США.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Англійська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мова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в США, так само як і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інших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регіонах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свого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поширення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бу</a:t>
            </a:r>
            <a:r>
              <a:rPr lang="uk-UA" dirty="0" err="1" smtClean="0">
                <a:solidFill>
                  <a:schemeClr val="tx2">
                    <a:lumMod val="10000"/>
                  </a:schemeClr>
                </a:solidFill>
              </a:rPr>
              <a:t>ла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принесена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Північну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Америку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британськими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колоністами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в XVII-XVIII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століттях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після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чого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під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впливом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різноманітних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зовнішніх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внутрішніх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факторів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ній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розвинувся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цілий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ряд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своєрідних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рис на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всіх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мовних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рівнях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 r="2323" b="10319"/>
          <a:stretch/>
        </p:blipFill>
        <p:spPr>
          <a:xfrm>
            <a:off x="1846425" y="3573016"/>
            <a:ext cx="489654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42407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У самих США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американський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англійська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є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рідною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для 80 %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населення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країни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має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стандартний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закріплений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освітній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системі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та ЗМІ ряд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властивостей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області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орфографії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граматики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, лексики.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"/>
          <a:stretch/>
        </p:blipFill>
        <p:spPr>
          <a:xfrm>
            <a:off x="1655676" y="3029207"/>
            <a:ext cx="5976664" cy="33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332656"/>
            <a:ext cx="8784976" cy="10709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ІІ: </a:t>
            </a:r>
            <a:r>
              <a:rPr lang="uk-UA" sz="3100" dirty="0" smtClean="0"/>
              <a:t>Лексикологія, орфографія та фонетика.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/>
              <a:t>настільки</a:t>
            </a:r>
            <a:r>
              <a:rPr lang="ru-RU" dirty="0"/>
              <a:t> велика?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560840" cy="4725526"/>
          </a:xfrm>
        </p:spPr>
      </p:pic>
    </p:spTree>
    <p:extLst>
      <p:ext uri="{BB962C8B-B14F-4D97-AF65-F5344CB8AC3E}">
        <p14:creationId xmlns:p14="http://schemas.microsoft.com/office/powerpoint/2010/main" val="36169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6950"/>
          </a:xfrm>
        </p:spPr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4736883" cy="3456384"/>
          </a:xfrm>
        </p:spPr>
      </p:pic>
      <p:sp>
        <p:nvSpPr>
          <p:cNvPr id="3" name="Прямоугольник 2"/>
          <p:cNvSpPr/>
          <p:nvPr/>
        </p:nvSpPr>
        <p:spPr>
          <a:xfrm>
            <a:off x="358095" y="980728"/>
            <a:ext cx="42139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Наголос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у словах.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Деякі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слова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британці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американці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вимовляють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наголосом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різні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склади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наприклад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address cafe (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брит.) і </a:t>
            </a:r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cafe (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амер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.).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Інтонація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пропозиціях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Англійці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використовують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безліч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інтонаційних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моделей, а в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розпорядженні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американців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всього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дві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рівна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спадна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2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3">
      <a:dk1>
        <a:srgbClr val="E9FDFD"/>
      </a:dk1>
      <a:lt1>
        <a:sysClr val="window" lastClr="FFFFFF"/>
      </a:lt1>
      <a:dk2>
        <a:srgbClr val="BCF8F8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211</TotalTime>
  <Words>877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Паркет</vt:lpstr>
      <vt:lpstr>Американська              англійська  та    Британська    англійська мова</vt:lpstr>
      <vt:lpstr>Мета дослідження:</vt:lpstr>
      <vt:lpstr>Завдання:</vt:lpstr>
      <vt:lpstr>Об’єкт дослідження:</vt:lpstr>
      <vt:lpstr>Практична цінність проекту:</vt:lpstr>
      <vt:lpstr>Розділ І: Iсторія поділу однієї мови. </vt:lpstr>
      <vt:lpstr>Презентация PowerPoint</vt:lpstr>
      <vt:lpstr>Розділ ІІ: Лексикологія, орфографія та фонетика.                 Чи справді різниця настільки велика?</vt:lpstr>
      <vt:lpstr>Фонетика</vt:lpstr>
      <vt:lpstr>Презентация PowerPoint</vt:lpstr>
      <vt:lpstr>Орфографія </vt:lpstr>
      <vt:lpstr>Лексикологія</vt:lpstr>
      <vt:lpstr>Презентация PowerPoint</vt:lpstr>
      <vt:lpstr>Розділ ІІІ: Класика або сучасність.                      Який же варіант обрати?</vt:lpstr>
      <vt:lpstr>Презентация PowerPoint</vt:lpstr>
      <vt:lpstr>Презентация PowerPoint</vt:lpstr>
      <vt:lpstr>Презентация PowerPoint</vt:lpstr>
      <vt:lpstr>Висновок:</vt:lpstr>
      <vt:lpstr>Презентация PowerPoint</vt:lpstr>
      <vt:lpstr>А  який варіант Еnglish обираєте  ви?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Американська              англійська  та    Британська    англійська мова</dc:title>
  <dc:creator>Дана Полячка</dc:creator>
  <cp:lastModifiedBy>Николай</cp:lastModifiedBy>
  <cp:revision>20</cp:revision>
  <dcterms:created xsi:type="dcterms:W3CDTF">2015-03-23T16:39:46Z</dcterms:created>
  <dcterms:modified xsi:type="dcterms:W3CDTF">2015-04-23T16:18:49Z</dcterms:modified>
</cp:coreProperties>
</file>