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69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FBD6A5-D792-4089-802E-4AFA7C99D02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0F365C-A10C-420E-93BA-3729EDB06C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druchniki.ws/" TargetMode="External"/><Relationship Id="rId2" Type="http://schemas.openxmlformats.org/officeDocument/2006/relationships/hyperlink" Target="http://ua-refera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81128"/>
            <a:ext cx="6400800" cy="1752600"/>
          </a:xfrm>
        </p:spPr>
        <p:txBody>
          <a:bodyPr/>
          <a:lstStyle/>
          <a:p>
            <a:r>
              <a:rPr lang="uk-UA" dirty="0" smtClean="0"/>
              <a:t>Юрків Ольга </a:t>
            </a:r>
          </a:p>
          <a:p>
            <a:r>
              <a:rPr lang="uk-UA" dirty="0" smtClean="0"/>
              <a:t>11-В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Ринок землі та його особливості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94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dirty="0" err="1" smtClean="0"/>
              <a:t>використаної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http://ua-referat.com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http://pidruchniki.ws/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Введення</a:t>
            </a:r>
            <a:endParaRPr lang="ru-RU" dirty="0" smtClean="0"/>
          </a:p>
          <a:p>
            <a:r>
              <a:rPr lang="ru-RU" dirty="0" err="1" smtClean="0"/>
              <a:t>Земельний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endParaRPr lang="ru-RU" dirty="0" smtClean="0"/>
          </a:p>
          <a:p>
            <a:r>
              <a:rPr lang="ru-RU" dirty="0" err="1" smtClean="0"/>
              <a:t>Правовий</a:t>
            </a:r>
            <a:r>
              <a:rPr lang="ru-RU" dirty="0" smtClean="0"/>
              <a:t> режим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endParaRPr lang="ru-RU" dirty="0" smtClean="0"/>
          </a:p>
          <a:p>
            <a:r>
              <a:rPr lang="ru-RU" dirty="0" smtClean="0"/>
              <a:t>Процедура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endParaRPr lang="ru-RU" dirty="0" smtClean="0"/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endParaRPr lang="ru-RU" dirty="0" smtClean="0"/>
          </a:p>
          <a:p>
            <a:r>
              <a:rPr lang="ru-RU" dirty="0" err="1" smtClean="0"/>
              <a:t>Висновок</a:t>
            </a:r>
            <a:endParaRPr lang="ru-RU" dirty="0" smtClean="0"/>
          </a:p>
          <a:p>
            <a:r>
              <a:rPr lang="ru-RU" dirty="0" smtClean="0"/>
              <a:t>Список </a:t>
            </a:r>
            <a:r>
              <a:rPr lang="ru-RU" dirty="0" err="1" smtClean="0"/>
              <a:t>використаної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3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Введення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5077"/>
            <a:ext cx="569897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Земля  - одна з </a:t>
            </a:r>
            <a:r>
              <a:rPr lang="ru-RU" dirty="0" err="1" smtClean="0"/>
              <a:t>основних</a:t>
            </a:r>
            <a:r>
              <a:rPr lang="ru-RU" dirty="0" smtClean="0"/>
              <a:t> сфер </a:t>
            </a:r>
            <a:r>
              <a:rPr lang="ru-RU" dirty="0" err="1" smtClean="0"/>
              <a:t>пріоритетних</a:t>
            </a:r>
            <a:r>
              <a:rPr lang="ru-RU" dirty="0" smtClean="0"/>
              <a:t> </a:t>
            </a:r>
            <a:r>
              <a:rPr lang="ru-RU" dirty="0" err="1" smtClean="0"/>
              <a:t>вкладень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, </a:t>
            </a:r>
            <a:r>
              <a:rPr lang="ru-RU" dirty="0" err="1" smtClean="0"/>
              <a:t>продавати</a:t>
            </a:r>
            <a:r>
              <a:rPr lang="ru-RU" dirty="0" smtClean="0"/>
              <a:t>, </a:t>
            </a:r>
            <a:r>
              <a:rPr lang="ru-RU" dirty="0" err="1" smtClean="0"/>
              <a:t>здавати</a:t>
            </a:r>
            <a:r>
              <a:rPr lang="ru-RU" dirty="0" smtClean="0"/>
              <a:t> в </a:t>
            </a:r>
            <a:r>
              <a:rPr lang="ru-RU" dirty="0" err="1" smtClean="0"/>
              <a:t>оренду</a:t>
            </a:r>
            <a:r>
              <a:rPr lang="ru-RU" dirty="0" smtClean="0"/>
              <a:t>.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область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нерухомості</a:t>
            </a:r>
            <a:r>
              <a:rPr lang="ru-RU" dirty="0" smtClean="0"/>
              <a:t>, де </a:t>
            </a:r>
            <a:r>
              <a:rPr lang="ru-RU" dirty="0" err="1" smtClean="0"/>
              <a:t>оцінюваним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є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земельна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-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описані</a:t>
            </a:r>
            <a:r>
              <a:rPr lang="ru-RU" dirty="0" smtClean="0"/>
              <a:t> і </a:t>
            </a:r>
            <a:r>
              <a:rPr lang="ru-RU" dirty="0" err="1" smtClean="0"/>
              <a:t>засвідчені</a:t>
            </a:r>
            <a:r>
              <a:rPr lang="ru-RU" dirty="0" smtClean="0"/>
              <a:t> в </a:t>
            </a:r>
            <a:r>
              <a:rPr lang="ru-RU" dirty="0" err="1" smtClean="0"/>
              <a:t>установленому</a:t>
            </a:r>
            <a:r>
              <a:rPr lang="ru-RU" dirty="0" smtClean="0"/>
              <a:t> порядку </a:t>
            </a:r>
            <a:r>
              <a:rPr lang="ru-RU" dirty="0" err="1" smtClean="0"/>
              <a:t>уповноваженим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органом. </a:t>
            </a:r>
          </a:p>
          <a:p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в першу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й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і </a:t>
            </a:r>
            <a:r>
              <a:rPr lang="ru-RU" dirty="0" err="1" smtClean="0"/>
              <a:t>пропозиції</a:t>
            </a:r>
            <a:r>
              <a:rPr lang="ru-RU" dirty="0" smtClean="0"/>
              <a:t> на </a:t>
            </a:r>
            <a:r>
              <a:rPr lang="ru-RU" dirty="0" err="1" smtClean="0"/>
              <a:t>існуючому</a:t>
            </a:r>
            <a:r>
              <a:rPr lang="ru-RU" dirty="0" smtClean="0"/>
              <a:t> ринку.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очікуваної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, </a:t>
            </a:r>
            <a:r>
              <a:rPr lang="ru-RU" dirty="0" err="1" smtClean="0"/>
              <a:t>терміну</a:t>
            </a:r>
            <a:r>
              <a:rPr lang="ru-RU" dirty="0" smtClean="0"/>
              <a:t> та </a:t>
            </a:r>
            <a:r>
              <a:rPr lang="ru-RU" dirty="0" err="1" smtClean="0"/>
              <a:t>ймовірності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доходу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часу при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без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приваблюваних</a:t>
            </a:r>
            <a:r>
              <a:rPr lang="ru-RU" dirty="0" smtClean="0"/>
              <a:t> до </a:t>
            </a:r>
            <a:r>
              <a:rPr lang="ru-RU" dirty="0" err="1" smtClean="0"/>
              <a:t>об'єкта</a:t>
            </a:r>
            <a:r>
              <a:rPr lang="ru-RU" dirty="0" smtClean="0"/>
              <a:t> для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574032" cy="169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40" y="3140968"/>
            <a:ext cx="2878460" cy="172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1" y="1087962"/>
            <a:ext cx="2323646" cy="185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9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Земельний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Оцінювачі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нерухомості</a:t>
            </a:r>
            <a:r>
              <a:rPr lang="ru-RU" dirty="0" smtClean="0"/>
              <a:t>, тому </a:t>
            </a:r>
            <a:r>
              <a:rPr lang="ru-RU" dirty="0" err="1" smtClean="0"/>
              <a:t>дослідження</a:t>
            </a:r>
            <a:r>
              <a:rPr lang="ru-RU" dirty="0" smtClean="0"/>
              <a:t> ринку є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. Ринки </a:t>
            </a:r>
            <a:r>
              <a:rPr lang="ru-RU" dirty="0" err="1" smtClean="0"/>
              <a:t>нерухомості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економічними</a:t>
            </a:r>
            <a:r>
              <a:rPr lang="ru-RU" dirty="0" smtClean="0"/>
              <a:t> характеристиками та </a:t>
            </a:r>
            <a:r>
              <a:rPr lang="ru-RU" dirty="0" err="1" smtClean="0"/>
              <a:t>поведінкою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і </a:t>
            </a:r>
            <a:r>
              <a:rPr lang="ru-RU" dirty="0" err="1" smtClean="0"/>
              <a:t>продавців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характеристиками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Ринки </a:t>
            </a:r>
            <a:r>
              <a:rPr lang="ru-RU" dirty="0" err="1" smtClean="0"/>
              <a:t>нерухомості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сегменти</a:t>
            </a:r>
            <a:r>
              <a:rPr lang="ru-RU" dirty="0" smtClean="0"/>
              <a:t> </a:t>
            </a:r>
            <a:r>
              <a:rPr lang="ru-RU" dirty="0" err="1" smtClean="0"/>
              <a:t>виходячи</a:t>
            </a:r>
            <a:r>
              <a:rPr lang="ru-RU" dirty="0" smtClean="0"/>
              <a:t> з </a:t>
            </a:r>
            <a:r>
              <a:rPr lang="ru-RU" dirty="0" err="1" smtClean="0"/>
              <a:t>відмінностей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типами </a:t>
            </a:r>
            <a:r>
              <a:rPr lang="ru-RU" dirty="0" err="1" smtClean="0"/>
              <a:t>нерухомості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привабливості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ринку.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)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оцінювачем</a:t>
            </a:r>
            <a:r>
              <a:rPr lang="ru-RU" dirty="0" smtClean="0"/>
              <a:t> земельного ринку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виробити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, </a:t>
            </a:r>
            <a:r>
              <a:rPr lang="ru-RU" dirty="0" err="1" smtClean="0"/>
              <a:t>відбору</a:t>
            </a:r>
            <a:r>
              <a:rPr lang="ru-RU" dirty="0" smtClean="0"/>
              <a:t> та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порівнянності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ринкову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, </a:t>
            </a:r>
            <a:r>
              <a:rPr lang="ru-RU" dirty="0" err="1" smtClean="0"/>
              <a:t>оцінювачу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ідентифікувати</a:t>
            </a:r>
            <a:r>
              <a:rPr lang="ru-RU" dirty="0" smtClean="0"/>
              <a:t> та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земельний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нерухомості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оцінюваного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є </a:t>
            </a:r>
            <a:r>
              <a:rPr lang="ru-RU" dirty="0" err="1" smtClean="0"/>
              <a:t>частиною</a:t>
            </a:r>
            <a:r>
              <a:rPr lang="ru-RU" dirty="0" smtClean="0"/>
              <a:t> ринку </a:t>
            </a:r>
            <a:r>
              <a:rPr lang="ru-RU" dirty="0" err="1" smtClean="0"/>
              <a:t>нерухомості</a:t>
            </a:r>
            <a:r>
              <a:rPr lang="ru-RU" dirty="0" smtClean="0"/>
              <a:t> і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суб'єкти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06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505" y="1562734"/>
            <a:ext cx="5482952" cy="529526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об'єкти</a:t>
            </a:r>
            <a:r>
              <a:rPr lang="ru-RU" dirty="0" smtClean="0"/>
              <a:t> на ринку </a:t>
            </a:r>
            <a:r>
              <a:rPr lang="ru-RU" dirty="0" err="1" smtClean="0"/>
              <a:t>землі</a:t>
            </a:r>
            <a:r>
              <a:rPr lang="ru-RU" dirty="0" smtClean="0"/>
              <a:t> складно </a:t>
            </a:r>
            <a:r>
              <a:rPr lang="ru-RU" dirty="0" err="1" smtClean="0"/>
              <a:t>стандартизувати</a:t>
            </a:r>
            <a:r>
              <a:rPr lang="ru-RU" dirty="0" smtClean="0"/>
              <a:t>, </a:t>
            </a:r>
            <a:r>
              <a:rPr lang="ru-RU" dirty="0" err="1" smtClean="0"/>
              <a:t>сортувати</a:t>
            </a:r>
            <a:r>
              <a:rPr lang="ru-RU" dirty="0" smtClean="0"/>
              <a:t> і </a:t>
            </a:r>
            <a:r>
              <a:rPr lang="ru-RU" dirty="0" err="1" smtClean="0"/>
              <a:t>купувати</a:t>
            </a:r>
            <a:r>
              <a:rPr lang="ru-RU" dirty="0" smtClean="0"/>
              <a:t> за </a:t>
            </a:r>
            <a:r>
              <a:rPr lang="ru-RU" dirty="0" err="1" smtClean="0"/>
              <a:t>зразками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земельну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конкретне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і </a:t>
            </a:r>
            <a:r>
              <a:rPr lang="ru-RU" dirty="0" err="1" smtClean="0"/>
              <a:t>фізичні</a:t>
            </a:r>
            <a:r>
              <a:rPr lang="ru-RU" dirty="0" smtClean="0"/>
              <a:t> характеристики. </a:t>
            </a:r>
          </a:p>
          <a:p>
            <a:r>
              <a:rPr lang="ru-RU" dirty="0" err="1" smtClean="0"/>
              <a:t>пропозиція</a:t>
            </a:r>
            <a:r>
              <a:rPr lang="ru-RU" dirty="0" smtClean="0"/>
              <a:t> і попит, як правило, не </a:t>
            </a:r>
            <a:r>
              <a:rPr lang="ru-RU" dirty="0" err="1" smtClean="0"/>
              <a:t>збалансовані</a:t>
            </a:r>
            <a:r>
              <a:rPr lang="ru-RU" dirty="0" smtClean="0"/>
              <a:t>, і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приведення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рівновагу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 ринку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товару </a:t>
            </a:r>
            <a:r>
              <a:rPr lang="ru-RU" dirty="0" err="1" smtClean="0"/>
              <a:t>виступають</a:t>
            </a:r>
            <a:r>
              <a:rPr lang="ru-RU" dirty="0" smtClean="0"/>
              <a:t> права на </a:t>
            </a:r>
            <a:r>
              <a:rPr lang="ru-RU" dirty="0" err="1" smtClean="0"/>
              <a:t>об'єкти</a:t>
            </a:r>
            <a:r>
              <a:rPr lang="ru-RU" dirty="0" smtClean="0"/>
              <a:t>.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фіксоване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. </a:t>
            </a:r>
            <a:r>
              <a:rPr lang="ru-RU" dirty="0" err="1" smtClean="0"/>
              <a:t>Операції</a:t>
            </a:r>
            <a:r>
              <a:rPr lang="ru-RU" dirty="0" smtClean="0"/>
              <a:t> на ринку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витратами</a:t>
            </a:r>
            <a:r>
              <a:rPr lang="ru-RU" dirty="0" smtClean="0"/>
              <a:t> на </a:t>
            </a:r>
            <a:r>
              <a:rPr lang="ru-RU" dirty="0" err="1" smtClean="0"/>
              <a:t>перевірку</a:t>
            </a:r>
            <a:r>
              <a:rPr lang="ru-RU" dirty="0" smtClean="0"/>
              <a:t> прав </a:t>
            </a:r>
            <a:r>
              <a:rPr lang="ru-RU" dirty="0" err="1" smtClean="0"/>
              <a:t>власності</a:t>
            </a:r>
            <a:r>
              <a:rPr lang="ru-RU" dirty="0" smtClean="0"/>
              <a:t> і </a:t>
            </a:r>
            <a:r>
              <a:rPr lang="ru-RU" dirty="0" err="1" smtClean="0"/>
              <a:t>реєстрацію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державного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законодавчими</a:t>
            </a:r>
            <a:r>
              <a:rPr lang="ru-RU" dirty="0" smtClean="0"/>
              <a:t> нормами і </a:t>
            </a:r>
            <a:r>
              <a:rPr lang="ru-RU" dirty="0" err="1" smtClean="0"/>
              <a:t>зонуванням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.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інвестиційну</a:t>
            </a:r>
            <a:r>
              <a:rPr lang="ru-RU" dirty="0" smtClean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2" y="260648"/>
            <a:ext cx="278725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2" y="4581128"/>
            <a:ext cx="2942415" cy="183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" y="2636912"/>
            <a:ext cx="2409742" cy="167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495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</a:t>
            </a:r>
            <a:r>
              <a:rPr lang="ru-RU" b="1" dirty="0" err="1" smtClean="0"/>
              <a:t>оцінці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 </a:t>
            </a:r>
            <a:r>
              <a:rPr lang="ru-RU" b="1" dirty="0" err="1" smtClean="0"/>
              <a:t>земельних</a:t>
            </a:r>
            <a:r>
              <a:rPr lang="ru-RU" b="1" dirty="0" smtClean="0"/>
              <a:t> </a:t>
            </a:r>
            <a:r>
              <a:rPr lang="ru-RU" b="1" dirty="0" err="1" smtClean="0"/>
              <a:t>ділянок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враховувати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земельного ринку: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354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Правовий</a:t>
            </a:r>
            <a:r>
              <a:rPr lang="ru-RU" dirty="0"/>
              <a:t> режим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 smtClean="0"/>
              <a:t>ділянок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Невід'ємним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нерухомості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базисом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земельна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. Земля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дохід</a:t>
            </a:r>
            <a:r>
              <a:rPr lang="ru-RU" dirty="0" smtClean="0"/>
              <a:t>, принесений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об'єктах</a:t>
            </a:r>
            <a:r>
              <a:rPr lang="ru-RU" dirty="0" smtClean="0"/>
              <a:t> </a:t>
            </a:r>
            <a:r>
              <a:rPr lang="ru-RU" dirty="0" err="1" smtClean="0"/>
              <a:t>нерухомості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 і </a:t>
            </a:r>
            <a:r>
              <a:rPr lang="ru-RU" dirty="0" err="1" smtClean="0"/>
              <a:t>споруд</a:t>
            </a:r>
            <a:r>
              <a:rPr lang="ru-RU" dirty="0" smtClean="0"/>
              <a:t> на </a:t>
            </a:r>
            <a:r>
              <a:rPr lang="ru-RU" dirty="0" err="1" smtClean="0"/>
              <a:t>земельній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носить </a:t>
            </a:r>
            <a:r>
              <a:rPr lang="ru-RU" dirty="0" err="1" smtClean="0"/>
              <a:t>вторинний</a:t>
            </a:r>
            <a:r>
              <a:rPr lang="ru-RU" dirty="0" smtClean="0"/>
              <a:t> характер і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вигоди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реалізуються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необмеженого</a:t>
            </a:r>
            <a:r>
              <a:rPr lang="ru-RU" dirty="0" smtClean="0"/>
              <a:t> часу, в той час як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оцінюваних</a:t>
            </a:r>
            <a:r>
              <a:rPr lang="ru-RU" dirty="0"/>
              <a:t> прав на </a:t>
            </a:r>
            <a:r>
              <a:rPr lang="ru-RU" dirty="0" err="1"/>
              <a:t>земельну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понять «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» і «</a:t>
            </a:r>
            <a:r>
              <a:rPr lang="ru-RU" dirty="0" err="1"/>
              <a:t>правовий</a:t>
            </a:r>
            <a:r>
              <a:rPr lang="ru-RU" dirty="0"/>
              <a:t> режим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».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176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Земельні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відносини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органами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органами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юридичними</a:t>
            </a:r>
            <a:r>
              <a:rPr lang="ru-RU" dirty="0" smtClean="0"/>
              <a:t> особами, </a:t>
            </a:r>
            <a:r>
              <a:rPr lang="ru-RU" dirty="0" err="1" smtClean="0"/>
              <a:t>громадянами</a:t>
            </a:r>
            <a:r>
              <a:rPr lang="ru-RU" dirty="0" smtClean="0"/>
              <a:t> з приводу </a:t>
            </a:r>
            <a:r>
              <a:rPr lang="ru-RU" dirty="0" err="1" smtClean="0"/>
              <a:t>володіння</a:t>
            </a:r>
            <a:r>
              <a:rPr lang="ru-RU" dirty="0" smtClean="0"/>
              <a:t>, </a:t>
            </a:r>
            <a:r>
              <a:rPr lang="ru-RU" dirty="0" err="1" smtClean="0"/>
              <a:t>користування</a:t>
            </a:r>
            <a:r>
              <a:rPr lang="ru-RU" dirty="0" smtClean="0"/>
              <a:t> і </a:t>
            </a:r>
            <a:r>
              <a:rPr lang="ru-RU" dirty="0" err="1" smtClean="0"/>
              <a:t>розпорядження</a:t>
            </a:r>
            <a:r>
              <a:rPr lang="ru-RU" dirty="0" smtClean="0"/>
              <a:t> землями, а </a:t>
            </a:r>
            <a:r>
              <a:rPr lang="ru-RU" dirty="0" err="1" smtClean="0"/>
              <a:t>також</a:t>
            </a:r>
            <a:r>
              <a:rPr lang="ru-RU" dirty="0" smtClean="0"/>
              <a:t> з приводу державного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земельними</a:t>
            </a:r>
            <a:r>
              <a:rPr lang="ru-RU" dirty="0" smtClean="0"/>
              <a:t> ресурсами.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юридичний</a:t>
            </a:r>
            <a:r>
              <a:rPr lang="ru-RU" dirty="0" smtClean="0"/>
              <a:t> статус і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конституційними</a:t>
            </a:r>
            <a:r>
              <a:rPr lang="ru-RU" dirty="0" smtClean="0"/>
              <a:t> нормами і </a:t>
            </a:r>
            <a:r>
              <a:rPr lang="ru-RU" dirty="0" err="1" smtClean="0"/>
              <a:t>цивільним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земельним</a:t>
            </a:r>
            <a:r>
              <a:rPr lang="ru-RU" dirty="0" smtClean="0"/>
              <a:t>, </a:t>
            </a:r>
            <a:r>
              <a:rPr lang="ru-RU" dirty="0" err="1" smtClean="0"/>
              <a:t>лісовим</a:t>
            </a:r>
            <a:r>
              <a:rPr lang="ru-RU" dirty="0" smtClean="0"/>
              <a:t>, </a:t>
            </a:r>
            <a:r>
              <a:rPr lang="ru-RU" dirty="0" err="1" smtClean="0"/>
              <a:t>екологічним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кодексами.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Земельні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відносини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включають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встановлені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земельним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законодавством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/>
              <a:t>А) порядок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Б) права та </a:t>
            </a:r>
            <a:r>
              <a:rPr lang="ru-RU" dirty="0" err="1" smtClean="0"/>
              <a:t>обов'язки</a:t>
            </a:r>
            <a:r>
              <a:rPr lang="ru-RU" dirty="0" smtClean="0"/>
              <a:t> </a:t>
            </a:r>
            <a:r>
              <a:rPr lang="ru-RU" dirty="0" err="1" smtClean="0"/>
              <a:t>землекористувача</a:t>
            </a:r>
            <a:r>
              <a:rPr lang="ru-RU" dirty="0" smtClean="0"/>
              <a:t>, права за </a:t>
            </a:r>
            <a:r>
              <a:rPr lang="ru-RU" dirty="0" err="1" smtClean="0"/>
              <a:t>розпорядженням</a:t>
            </a:r>
            <a:r>
              <a:rPr lang="ru-RU" dirty="0" smtClean="0"/>
              <a:t> земельною </a:t>
            </a:r>
            <a:r>
              <a:rPr lang="ru-RU" dirty="0" err="1" smtClean="0"/>
              <a:t>ділянкою</a:t>
            </a:r>
            <a:r>
              <a:rPr lang="ru-RU" dirty="0" smtClean="0"/>
              <a:t>, купе-продажу, </a:t>
            </a:r>
            <a:r>
              <a:rPr lang="ru-RU" dirty="0" err="1" smtClean="0"/>
              <a:t>застави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В) плата за землю, </a:t>
            </a:r>
            <a:r>
              <a:rPr lang="ru-RU" dirty="0" err="1" smtClean="0"/>
              <a:t>оподаткування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санкції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 земельного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Міжнародні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нормативно-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правові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акти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/>
              <a:t>а) договори;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конвенції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декларації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18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Процедура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 smtClean="0"/>
              <a:t>ділянок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1697185"/>
            <a:ext cx="5915000" cy="4373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Процедура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п'ять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етапів</a:t>
            </a:r>
            <a:r>
              <a:rPr lang="ru-RU" dirty="0" smtClean="0"/>
              <a:t>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1.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</a:t>
            </a:r>
            <a:r>
              <a:rPr lang="ru-RU" dirty="0" smtClean="0"/>
              <a:t>. </a:t>
            </a:r>
            <a:r>
              <a:rPr lang="ru-RU" dirty="0" err="1" smtClean="0"/>
              <a:t>збір</a:t>
            </a:r>
            <a:r>
              <a:rPr lang="ru-RU" dirty="0" smtClean="0"/>
              <a:t>, </a:t>
            </a:r>
            <a:r>
              <a:rPr lang="ru-RU" dirty="0" err="1" smtClean="0"/>
              <a:t>перевірка</a:t>
            </a:r>
            <a:r>
              <a:rPr lang="ru-RU" dirty="0" smtClean="0"/>
              <a:t> та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</a:t>
            </a:r>
            <a:r>
              <a:rPr lang="ru-RU" dirty="0" smtClean="0"/>
              <a:t>.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4.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до </a:t>
            </a:r>
            <a:r>
              <a:rPr lang="ru-RU" dirty="0" err="1" smtClean="0"/>
              <a:t>оцінки</a:t>
            </a:r>
            <a:r>
              <a:rPr lang="ru-RU" dirty="0" smtClean="0"/>
              <a:t> - </a:t>
            </a:r>
            <a:r>
              <a:rPr lang="ru-RU" dirty="0" err="1" smtClean="0"/>
              <a:t>витратного</a:t>
            </a:r>
            <a:r>
              <a:rPr lang="ru-RU" dirty="0" smtClean="0"/>
              <a:t>, </a:t>
            </a:r>
            <a:r>
              <a:rPr lang="ru-RU" dirty="0" err="1" smtClean="0"/>
              <a:t>порівняльного</a:t>
            </a:r>
            <a:r>
              <a:rPr lang="ru-RU" dirty="0" smtClean="0"/>
              <a:t>, </a:t>
            </a:r>
            <a:r>
              <a:rPr lang="ru-RU" dirty="0" err="1" smtClean="0"/>
              <a:t>дохідного</a:t>
            </a:r>
            <a:r>
              <a:rPr lang="ru-RU" dirty="0" smtClean="0"/>
              <a:t> - та </a:t>
            </a:r>
            <a:r>
              <a:rPr lang="ru-RU" dirty="0" err="1" smtClean="0"/>
              <a:t>узгодження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5.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звіту</a:t>
            </a:r>
            <a:r>
              <a:rPr lang="ru-RU" dirty="0" smtClean="0"/>
              <a:t> про </a:t>
            </a:r>
            <a:r>
              <a:rPr lang="ru-RU" dirty="0" err="1" smtClean="0"/>
              <a:t>оцінку</a:t>
            </a:r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28" y="2492896"/>
            <a:ext cx="3292494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4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Земля, як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унікальне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у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людей і </a:t>
            </a:r>
            <a:r>
              <a:rPr lang="ru-RU" dirty="0" err="1" smtClean="0"/>
              <a:t>суспільства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не </a:t>
            </a:r>
            <a:r>
              <a:rPr lang="ru-RU" dirty="0" err="1" smtClean="0"/>
              <a:t>відтворюваним</a:t>
            </a:r>
            <a:r>
              <a:rPr lang="ru-RU" dirty="0" smtClean="0"/>
              <a:t> характером і </a:t>
            </a:r>
            <a:r>
              <a:rPr lang="ru-RU" dirty="0" err="1" smtClean="0"/>
              <a:t>багатофункціональним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юридичний</a:t>
            </a:r>
            <a:r>
              <a:rPr lang="ru-RU" dirty="0" smtClean="0"/>
              <a:t> статус і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конституційними</a:t>
            </a:r>
            <a:r>
              <a:rPr lang="ru-RU" dirty="0" smtClean="0"/>
              <a:t> нормами і </a:t>
            </a:r>
            <a:r>
              <a:rPr lang="ru-RU" dirty="0" err="1" smtClean="0"/>
              <a:t>цивільним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земельним</a:t>
            </a:r>
            <a:r>
              <a:rPr lang="ru-RU" dirty="0" smtClean="0"/>
              <a:t>, </a:t>
            </a:r>
            <a:r>
              <a:rPr lang="ru-RU" dirty="0" err="1" smtClean="0"/>
              <a:t>лісовим</a:t>
            </a:r>
            <a:r>
              <a:rPr lang="ru-RU" dirty="0" smtClean="0"/>
              <a:t>, </a:t>
            </a:r>
            <a:r>
              <a:rPr lang="ru-RU" dirty="0" err="1" smtClean="0"/>
              <a:t>екологічним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кодексами.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на землю,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загальні</a:t>
            </a:r>
            <a:r>
              <a:rPr lang="ru-RU" dirty="0" smtClean="0"/>
              <a:t>, </a:t>
            </a:r>
            <a:r>
              <a:rPr lang="ru-RU" dirty="0" err="1" smtClean="0"/>
              <a:t>властиві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земельним</a:t>
            </a:r>
            <a:r>
              <a:rPr lang="ru-RU" dirty="0" smtClean="0"/>
              <a:t> </a:t>
            </a:r>
            <a:r>
              <a:rPr lang="ru-RU" dirty="0" err="1" smtClean="0"/>
              <a:t>відносинам</a:t>
            </a:r>
            <a:r>
              <a:rPr lang="ru-RU" dirty="0" smtClean="0"/>
              <a:t>, і </a:t>
            </a:r>
            <a:r>
              <a:rPr lang="ru-RU" dirty="0" err="1" smtClean="0"/>
              <a:t>спеціальні</a:t>
            </a:r>
            <a:r>
              <a:rPr lang="ru-RU" dirty="0" smtClean="0"/>
              <a:t>,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земель та умов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керуються</a:t>
            </a:r>
            <a:r>
              <a:rPr lang="ru-RU" dirty="0" smtClean="0"/>
              <a:t> </a:t>
            </a:r>
            <a:r>
              <a:rPr lang="ru-RU" dirty="0" err="1" smtClean="0"/>
              <a:t>наступними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підходами</a:t>
            </a:r>
            <a:r>
              <a:rPr lang="ru-RU" dirty="0" smtClean="0"/>
              <a:t>: </a:t>
            </a:r>
            <a:r>
              <a:rPr lang="ru-RU" dirty="0" err="1" smtClean="0"/>
              <a:t>прибутковим</a:t>
            </a:r>
            <a:r>
              <a:rPr lang="ru-RU" dirty="0" smtClean="0"/>
              <a:t> (</a:t>
            </a:r>
            <a:r>
              <a:rPr lang="ru-RU" dirty="0" err="1" smtClean="0"/>
              <a:t>капіталізація</a:t>
            </a:r>
            <a:r>
              <a:rPr lang="ru-RU" dirty="0" smtClean="0"/>
              <a:t> чистого доходу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), </a:t>
            </a:r>
            <a:r>
              <a:rPr lang="ru-RU" dirty="0" err="1" smtClean="0"/>
              <a:t>порівняльним</a:t>
            </a:r>
            <a:r>
              <a:rPr lang="ru-RU" dirty="0" smtClean="0"/>
              <a:t> (</a:t>
            </a:r>
            <a:r>
              <a:rPr lang="ru-RU" dirty="0" err="1" smtClean="0"/>
              <a:t>зіставлення</a:t>
            </a:r>
            <a:r>
              <a:rPr lang="ru-RU" dirty="0" smtClean="0"/>
              <a:t> і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) і </a:t>
            </a:r>
            <a:r>
              <a:rPr lang="ru-RU" dirty="0" err="1" smtClean="0"/>
              <a:t>витратний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(</a:t>
            </a:r>
            <a:r>
              <a:rPr lang="ru-RU" dirty="0" err="1" smtClean="0"/>
              <a:t>підрахунок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05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</TotalTime>
  <Words>846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Ринок землі та його особливості</vt:lpstr>
      <vt:lpstr>Зміст</vt:lpstr>
      <vt:lpstr>Введення</vt:lpstr>
      <vt:lpstr>Земельний ринок та його особливості </vt:lpstr>
      <vt:lpstr>Презентация PowerPoint</vt:lpstr>
      <vt:lpstr>Правовий режим земельних ділянок</vt:lpstr>
      <vt:lpstr>Земельні відносини </vt:lpstr>
      <vt:lpstr>Процедура оцінки земельних ділянок</vt:lpstr>
      <vt:lpstr>Висновок</vt:lpstr>
      <vt:lpstr>Список використаної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10</cp:revision>
  <dcterms:created xsi:type="dcterms:W3CDTF">2013-12-17T17:19:19Z</dcterms:created>
  <dcterms:modified xsi:type="dcterms:W3CDTF">2013-12-17T17:57:03Z</dcterms:modified>
</cp:coreProperties>
</file>