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8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ed-edu.ru/img/bart2010122120214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12814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u="sng" dirty="0" smtClean="0">
                <a:solidFill>
                  <a:schemeClr val="bg1"/>
                </a:solidFill>
              </a:rPr>
              <a:t>Оживлення. Способи штучного дихання. Непрямий масаж серця.</a:t>
            </a:r>
            <a:endParaRPr lang="ru-RU" b="1" i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3406" y="4826675"/>
            <a:ext cx="45005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Презентацію підготували :</a:t>
            </a:r>
          </a:p>
          <a:p>
            <a:r>
              <a:rPr lang="uk-UA" b="1" dirty="0" smtClean="0">
                <a:solidFill>
                  <a:schemeClr val="bg1"/>
                </a:solidFill>
              </a:rPr>
              <a:t>студенти 21 групи </a:t>
            </a:r>
            <a:r>
              <a:rPr lang="uk-UA" b="1" dirty="0" err="1" smtClean="0">
                <a:solidFill>
                  <a:schemeClr val="bg1"/>
                </a:solidFill>
              </a:rPr>
              <a:t>сп</a:t>
            </a:r>
            <a:r>
              <a:rPr lang="uk-UA" b="1" dirty="0" smtClean="0">
                <a:solidFill>
                  <a:schemeClr val="bg1"/>
                </a:solidFill>
              </a:rPr>
              <a:t>. </a:t>
            </a:r>
            <a:r>
              <a:rPr lang="uk-UA" b="1" dirty="0" err="1" smtClean="0">
                <a:solidFill>
                  <a:schemeClr val="bg1"/>
                </a:solidFill>
              </a:rPr>
              <a:t>“Музичне</a:t>
            </a:r>
            <a:r>
              <a:rPr lang="uk-UA" b="1" dirty="0" smtClean="0">
                <a:solidFill>
                  <a:schemeClr val="bg1"/>
                </a:solidFill>
              </a:rPr>
              <a:t> </a:t>
            </a:r>
            <a:r>
              <a:rPr lang="uk-UA" b="1" dirty="0" err="1" smtClean="0">
                <a:solidFill>
                  <a:schemeClr val="bg1"/>
                </a:solidFill>
              </a:rPr>
              <a:t>мистецтво”</a:t>
            </a:r>
            <a:endParaRPr lang="uk-UA" b="1" dirty="0" smtClean="0">
              <a:solidFill>
                <a:schemeClr val="bg1"/>
              </a:solidFill>
            </a:endParaRPr>
          </a:p>
          <a:p>
            <a:r>
              <a:rPr lang="uk-UA" b="1" dirty="0" err="1" smtClean="0">
                <a:solidFill>
                  <a:schemeClr val="bg1"/>
                </a:solidFill>
              </a:rPr>
              <a:t>Тригуб</a:t>
            </a:r>
            <a:r>
              <a:rPr lang="uk-UA" b="1" dirty="0" smtClean="0">
                <a:solidFill>
                  <a:schemeClr val="bg1"/>
                </a:solidFill>
              </a:rPr>
              <a:t> Анастасія, </a:t>
            </a:r>
            <a:r>
              <a:rPr lang="uk-UA" b="1" dirty="0" err="1" smtClean="0">
                <a:solidFill>
                  <a:schemeClr val="bg1"/>
                </a:solidFill>
              </a:rPr>
              <a:t>Якубенко</a:t>
            </a:r>
            <a:r>
              <a:rPr lang="uk-UA" b="1" dirty="0" smtClean="0">
                <a:solidFill>
                  <a:schemeClr val="bg1"/>
                </a:solidFill>
              </a:rPr>
              <a:t> Світлана, Харченко Владислав</a:t>
            </a:r>
          </a:p>
          <a:p>
            <a:r>
              <a:rPr lang="uk-UA" b="1" dirty="0" smtClean="0">
                <a:solidFill>
                  <a:schemeClr val="bg1"/>
                </a:solidFill>
              </a:rPr>
              <a:t>Викладач: </a:t>
            </a:r>
            <a:r>
              <a:rPr lang="uk-UA" b="1" dirty="0" err="1" smtClean="0">
                <a:solidFill>
                  <a:schemeClr val="bg1"/>
                </a:solidFill>
              </a:rPr>
              <a:t>Голінська</a:t>
            </a:r>
            <a:r>
              <a:rPr lang="uk-UA" b="1" dirty="0" smtClean="0">
                <a:solidFill>
                  <a:schemeClr val="bg1"/>
                </a:solidFill>
              </a:rPr>
              <a:t> О.К.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infarkta.net/files/Image/cardiacsurgeo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18186"/>
            <a:ext cx="9144000" cy="523981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2011354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/>
              <a:t> IV </a:t>
            </a:r>
            <a:r>
              <a:rPr lang="ru-RU" b="1" i="1" u="sng" dirty="0" err="1" smtClean="0"/>
              <a:t>етап</a:t>
            </a:r>
            <a:r>
              <a:rPr lang="ru-RU" b="1" i="1" u="sng" dirty="0" smtClean="0"/>
              <a:t> — </a:t>
            </a:r>
            <a:r>
              <a:rPr lang="ru-RU" b="1" i="1" u="sng" dirty="0" err="1" smtClean="0"/>
              <a:t>диференційна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діагностика</a:t>
            </a:r>
            <a:r>
              <a:rPr lang="ru-RU" b="1" i="1" u="sng" dirty="0" smtClean="0"/>
              <a:t>, </a:t>
            </a:r>
            <a:r>
              <a:rPr lang="ru-RU" b="1" i="1" u="sng" dirty="0" err="1" smtClean="0"/>
              <a:t>медикаментозна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терапія</a:t>
            </a:r>
            <a:r>
              <a:rPr lang="ru-RU" b="1" i="1" u="sng" dirty="0" smtClean="0"/>
              <a:t>, </a:t>
            </a:r>
            <a:r>
              <a:rPr lang="ru-RU" b="1" i="1" u="sng" dirty="0" err="1" smtClean="0"/>
              <a:t>дефібриляція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серця</a:t>
            </a:r>
            <a:r>
              <a:rPr lang="ru-RU" b="1" i="1" u="sng" dirty="0" smtClean="0"/>
              <a:t>. </a:t>
            </a:r>
            <a:endParaRPr lang="ru-RU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http://neboley.zp.ua/uploads/posts/2012-10/1350979012_defibriliator-zaporozhy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38750" cy="3476626"/>
          </a:xfrm>
          <a:prstGeom prst="rect">
            <a:avLst/>
          </a:prstGeom>
          <a:noFill/>
        </p:spPr>
      </p:pic>
      <p:pic>
        <p:nvPicPr>
          <p:cNvPr id="24580" name="Picture 4" descr="http://img.webmd.com/dtmcms/live/webmd/consumer_assets/site_images/articles/health_tools/atrial_fibrillation_slideshow/getty_rf_photo_of_doctor_with_defibrillat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3214686"/>
            <a:ext cx="4695825" cy="3190876"/>
          </a:xfrm>
          <a:prstGeom prst="rect">
            <a:avLst/>
          </a:prstGeom>
          <a:noFill/>
        </p:spPr>
      </p:pic>
      <p:pic>
        <p:nvPicPr>
          <p:cNvPr id="24582" name="Picture 6" descr="http://images.prom.ua/10117556_w640_h640_serdts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1928802"/>
            <a:ext cx="3048000" cy="4067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aratovlive.ru/content/doska/other/5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1258" y="928670"/>
            <a:ext cx="7892742" cy="585790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488" y="1857364"/>
            <a:ext cx="4929222" cy="307182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 (</a:t>
            </a:r>
            <a:r>
              <a:rPr lang="ru-RU" sz="3100" dirty="0" smtClean="0">
                <a:solidFill>
                  <a:schemeClr val="bg1"/>
                </a:solidFill>
              </a:rPr>
              <a:t>лат. </a:t>
            </a:r>
            <a:r>
              <a:rPr lang="ru-RU" sz="3100" i="1" dirty="0" err="1" smtClean="0">
                <a:solidFill>
                  <a:schemeClr val="bg1"/>
                </a:solidFill>
              </a:rPr>
              <a:t>reanima­tio</a:t>
            </a:r>
            <a:r>
              <a:rPr lang="ru-RU" sz="3100" dirty="0" smtClean="0">
                <a:solidFill>
                  <a:schemeClr val="bg1"/>
                </a:solidFill>
              </a:rPr>
              <a:t>) — </a:t>
            </a:r>
            <a:r>
              <a:rPr lang="ru-RU" sz="3100" dirty="0" err="1" smtClean="0">
                <a:solidFill>
                  <a:schemeClr val="bg1"/>
                </a:solidFill>
              </a:rPr>
              <a:t>відновлення</a:t>
            </a:r>
            <a:r>
              <a:rPr lang="ru-RU" sz="3100" dirty="0" smtClean="0">
                <a:solidFill>
                  <a:schemeClr val="bg1"/>
                </a:solidFill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</a:rPr>
              <a:t>різко</a:t>
            </a:r>
            <a:r>
              <a:rPr lang="ru-RU" sz="3100" dirty="0" smtClean="0">
                <a:solidFill>
                  <a:schemeClr val="bg1"/>
                </a:solidFill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</a:rPr>
              <a:t>порушених</a:t>
            </a:r>
            <a:r>
              <a:rPr lang="ru-RU" sz="3100" dirty="0" smtClean="0">
                <a:solidFill>
                  <a:schemeClr val="bg1"/>
                </a:solidFill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</a:rPr>
              <a:t>чи</a:t>
            </a:r>
            <a:r>
              <a:rPr lang="ru-RU" sz="3100" dirty="0" smtClean="0">
                <a:solidFill>
                  <a:schemeClr val="bg1"/>
                </a:solidFill>
              </a:rPr>
              <a:t> </a:t>
            </a:r>
            <a:r>
              <a:rPr lang="ru-RU" sz="3100" dirty="0" err="1" smtClean="0">
                <a:solidFill>
                  <a:schemeClr val="bg1"/>
                </a:solidFill>
              </a:rPr>
              <a:t>втрачених</a:t>
            </a:r>
            <a:r>
              <a:rPr lang="ru-RU" sz="3100" dirty="0" smtClean="0">
                <a:solidFill>
                  <a:schemeClr val="bg1"/>
                </a:solidFill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</a:rPr>
              <a:t>життєво</a:t>
            </a:r>
            <a:r>
              <a:rPr lang="ru-RU" sz="3100" dirty="0" smtClean="0">
                <a:solidFill>
                  <a:schemeClr val="bg1"/>
                </a:solidFill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</a:rPr>
              <a:t>важливих</a:t>
            </a:r>
            <a:r>
              <a:rPr lang="ru-RU" sz="3100" dirty="0" smtClean="0">
                <a:solidFill>
                  <a:schemeClr val="bg1"/>
                </a:solidFill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</a:rPr>
              <a:t>функцій</a:t>
            </a:r>
            <a:r>
              <a:rPr lang="ru-RU" sz="3100" dirty="0" smtClean="0">
                <a:solidFill>
                  <a:schemeClr val="bg1"/>
                </a:solidFill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</a:rPr>
              <a:t>організму</a:t>
            </a:r>
            <a:r>
              <a:rPr lang="ru-RU" sz="3100" dirty="0" smtClean="0">
                <a:solidFill>
                  <a:schemeClr val="bg1"/>
                </a:solidFill>
              </a:rPr>
              <a:t>. </a:t>
            </a:r>
            <a:r>
              <a:rPr lang="ru-RU" sz="3100" dirty="0" err="1" smtClean="0">
                <a:solidFill>
                  <a:schemeClr val="bg1"/>
                </a:solidFill>
              </a:rPr>
              <a:t>Оживлення</a:t>
            </a:r>
            <a:r>
              <a:rPr lang="ru-RU" sz="3100" dirty="0" smtClean="0">
                <a:solidFill>
                  <a:schemeClr val="bg1"/>
                </a:solidFill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</a:rPr>
              <a:t>вивчає</a:t>
            </a:r>
            <a:r>
              <a:rPr lang="ru-RU" sz="3100" dirty="0" smtClean="0">
                <a:solidFill>
                  <a:schemeClr val="bg1"/>
                </a:solidFill>
              </a:rPr>
              <a:t>  наука </a:t>
            </a:r>
            <a:r>
              <a:rPr lang="ru-RU" sz="3100" dirty="0" err="1" smtClean="0">
                <a:solidFill>
                  <a:schemeClr val="bg1"/>
                </a:solidFill>
              </a:rPr>
              <a:t>реаніматологія</a:t>
            </a:r>
            <a:r>
              <a:rPr lang="ru-RU" sz="3100" dirty="0" smtClean="0">
                <a:solidFill>
                  <a:schemeClr val="bg1"/>
                </a:solidFill>
              </a:rPr>
              <a:t> .</a:t>
            </a:r>
            <a:br>
              <a:rPr lang="ru-RU" sz="3100" dirty="0" smtClean="0">
                <a:solidFill>
                  <a:schemeClr val="bg1"/>
                </a:solidFill>
              </a:rPr>
            </a:br>
            <a:endParaRPr lang="ru-RU" sz="31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357166"/>
            <a:ext cx="47149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u="sng" dirty="0" smtClean="0"/>
              <a:t>ОЖИВЛЕННЯ ОРГАНІЗМУ</a:t>
            </a:r>
            <a:endParaRPr lang="ru-RU" sz="40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7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cv01.twirpx.net/1117/1117583.jpg"/>
          <p:cNvPicPr>
            <a:picLocks noChangeAspect="1" noChangeArrowheads="1"/>
          </p:cNvPicPr>
          <p:nvPr/>
        </p:nvPicPr>
        <p:blipFill>
          <a:blip r:embed="rId2" cstate="print"/>
          <a:srcRect t="40816"/>
          <a:stretch>
            <a:fillRect/>
          </a:stretch>
        </p:blipFill>
        <p:spPr bwMode="auto">
          <a:xfrm>
            <a:off x="-117610" y="0"/>
            <a:ext cx="929118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ru-RU" b="1" i="1" u="sng" dirty="0" err="1" smtClean="0">
                <a:solidFill>
                  <a:schemeClr val="bg1"/>
                </a:solidFill>
              </a:rPr>
              <a:t>Серцево-легенева</a:t>
            </a:r>
            <a:r>
              <a:rPr lang="ru-RU" b="1" i="1" u="sng" dirty="0" smtClean="0">
                <a:solidFill>
                  <a:schemeClr val="bg1"/>
                </a:solidFill>
              </a:rPr>
              <a:t> </a:t>
            </a:r>
            <a:r>
              <a:rPr lang="ru-RU" b="1" i="1" u="sng" dirty="0" err="1" smtClean="0">
                <a:solidFill>
                  <a:schemeClr val="bg1"/>
                </a:solidFill>
              </a:rPr>
              <a:t>реанімація</a:t>
            </a:r>
            <a:endParaRPr lang="ru-RU" i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>
                <a:latin typeface="Clarendon Extended" pitchFamily="18" charset="0"/>
              </a:rPr>
              <a:t>I </a:t>
            </a:r>
            <a:r>
              <a:rPr lang="ru-RU" b="1" i="1" u="sng" dirty="0" err="1" smtClean="0"/>
              <a:t>етап</a:t>
            </a:r>
            <a:r>
              <a:rPr lang="ru-RU" b="1" i="1" u="sng" dirty="0" smtClean="0"/>
              <a:t> — </a:t>
            </a:r>
            <a:r>
              <a:rPr lang="ru-RU" b="1" i="1" u="sng" dirty="0" err="1" smtClean="0"/>
              <a:t>відновлення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прохідності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дихальних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шляхів</a:t>
            </a:r>
            <a:endParaRPr lang="ru-RU" b="1" i="1" u="sng" dirty="0"/>
          </a:p>
        </p:txBody>
      </p:sp>
      <p:pic>
        <p:nvPicPr>
          <p:cNvPr id="16386" name="Picture 2" descr="http://gcmk.zlat-go.ru/images/p25_p21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4214818"/>
            <a:ext cx="4271808" cy="2643182"/>
          </a:xfrm>
          <a:prstGeom prst="rect">
            <a:avLst/>
          </a:prstGeom>
          <a:noFill/>
        </p:spPr>
      </p:pic>
      <p:pic>
        <p:nvPicPr>
          <p:cNvPr id="16388" name="Picture 4" descr="http://bolezne.net/uploads/posts/2013-07/thumbs/1373395641_default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1571612"/>
            <a:ext cx="4786346" cy="2646064"/>
          </a:xfrm>
          <a:prstGeom prst="rect">
            <a:avLst/>
          </a:prstGeom>
          <a:noFill/>
        </p:spPr>
      </p:pic>
      <p:pic>
        <p:nvPicPr>
          <p:cNvPr id="16390" name="Picture 6" descr="http://gcmk.zlat-go.ru/images/p11_p8_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71612"/>
            <a:ext cx="4071934" cy="2818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/>
              <a:t>II </a:t>
            </a:r>
            <a:r>
              <a:rPr lang="ru-RU" b="1" i="1" u="sng" dirty="0" err="1" smtClean="0"/>
              <a:t>етап</a:t>
            </a:r>
            <a:r>
              <a:rPr lang="ru-RU" b="1" i="1" u="sng" dirty="0" smtClean="0"/>
              <a:t> — </a:t>
            </a:r>
            <a:r>
              <a:rPr lang="ru-RU" b="1" i="1" u="sng" dirty="0" err="1" smtClean="0"/>
              <a:t>штучна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вентиляція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легень</a:t>
            </a:r>
            <a:r>
              <a:rPr lang="ru-RU" b="1" i="1" u="sng" dirty="0" smtClean="0"/>
              <a:t> (ШВЛ)</a:t>
            </a:r>
            <a:endParaRPr lang="ru-RU" b="1" i="1" u="sng" dirty="0"/>
          </a:p>
        </p:txBody>
      </p:sp>
      <p:pic>
        <p:nvPicPr>
          <p:cNvPr id="17410" name="Picture 2" descr="http://lr-club.com/uploads/post-13-1372834948.jpg"/>
          <p:cNvPicPr>
            <a:picLocks noChangeAspect="1" noChangeArrowheads="1"/>
          </p:cNvPicPr>
          <p:nvPr/>
        </p:nvPicPr>
        <p:blipFill>
          <a:blip r:embed="rId2" cstate="print"/>
          <a:srcRect t="18447"/>
          <a:stretch>
            <a:fillRect/>
          </a:stretch>
        </p:blipFill>
        <p:spPr bwMode="auto">
          <a:xfrm>
            <a:off x="0" y="1571612"/>
            <a:ext cx="9144000" cy="5286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saveyou.ru/uploads/medhelp/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785794"/>
            <a:ext cx="7000924" cy="2941565"/>
          </a:xfrm>
          <a:prstGeom prst="rect">
            <a:avLst/>
          </a:prstGeom>
          <a:noFill/>
        </p:spPr>
      </p:pic>
      <p:pic>
        <p:nvPicPr>
          <p:cNvPr id="22530" name="Picture 2" descr="http://referatua.org.ua/i/37/fdbcbd07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3857628"/>
            <a:ext cx="5572164" cy="25743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/>
              <a:t>III </a:t>
            </a:r>
            <a:r>
              <a:rPr lang="ru-RU" b="1" i="1" u="sng" dirty="0" err="1" smtClean="0"/>
              <a:t>етап</a:t>
            </a:r>
            <a:r>
              <a:rPr lang="ru-RU" b="1" i="1" u="sng" dirty="0" smtClean="0"/>
              <a:t> — </a:t>
            </a:r>
            <a:r>
              <a:rPr lang="uk-UA" b="1" i="1" u="sng" dirty="0" smtClean="0"/>
              <a:t>непрямий </a:t>
            </a:r>
            <a:r>
              <a:rPr lang="ru-RU" b="1" i="1" u="sng" dirty="0" err="1" smtClean="0"/>
              <a:t>масаж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серця</a:t>
            </a:r>
            <a:r>
              <a:rPr lang="ru-RU" i="1" dirty="0" smtClean="0"/>
              <a:t> </a:t>
            </a:r>
            <a:endParaRPr lang="ru-RU" dirty="0"/>
          </a:p>
        </p:txBody>
      </p:sp>
      <p:pic>
        <p:nvPicPr>
          <p:cNvPr id="18434" name="Picture 2" descr="http://resuscitation-guidelines.articleinmotion.com/uploads/els_articles/S0300-9572(10)00435-1/assets/gr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571612"/>
            <a:ext cx="3228975" cy="4962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library.by/portalus/modules/medecine/special/ihelpers/pdnp-images/big/image017.jpg"/>
          <p:cNvPicPr>
            <a:picLocks noChangeAspect="1" noChangeArrowheads="1"/>
          </p:cNvPicPr>
          <p:nvPr/>
        </p:nvPicPr>
        <p:blipFill>
          <a:blip r:embed="rId2" cstate="print"/>
          <a:srcRect r="859" b="10714"/>
          <a:stretch>
            <a:fillRect/>
          </a:stretch>
        </p:blipFill>
        <p:spPr bwMode="auto">
          <a:xfrm>
            <a:off x="0" y="0"/>
            <a:ext cx="5386644" cy="3500462"/>
          </a:xfrm>
          <a:prstGeom prst="rect">
            <a:avLst/>
          </a:prstGeom>
          <a:noFill/>
        </p:spPr>
      </p:pic>
      <p:pic>
        <p:nvPicPr>
          <p:cNvPr id="19460" name="Picture 4" descr="http://www.portalus.ru/modules/medecine/special/ihelpers/pdnp-images/big/image0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3545520"/>
            <a:ext cx="4881550" cy="3312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http://img3.proshkolu.ru/content/media/pic/std/1000000/115000/114250-3f5f801badba41e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8096304" cy="60722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43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Оживлення. Способи штучного дихання. Непрямий масаж серця.</vt:lpstr>
      <vt:lpstr> (лат. reanima­tio) — відновлення різко порушених чи втрачених життєво важливих функцій організму. Оживлення вивчає  наука реаніматологія . </vt:lpstr>
      <vt:lpstr>Серцево-легенева реанімація</vt:lpstr>
      <vt:lpstr>I етап — відновлення прохідності дихальних шляхів</vt:lpstr>
      <vt:lpstr>II етап — штучна вентиляція легень (ШВЛ)</vt:lpstr>
      <vt:lpstr>Слайд 6</vt:lpstr>
      <vt:lpstr>III етап — непрямий масаж серця </vt:lpstr>
      <vt:lpstr>Слайд 8</vt:lpstr>
      <vt:lpstr>Слайд 9</vt:lpstr>
      <vt:lpstr> IV етап — диференційна діагностика, медикаментозна терапія, дефібриляція серця. 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Оживлення. Способи штучного дихання. Непрямий масаж серця.</dc:title>
  <cp:lastModifiedBy>Admin</cp:lastModifiedBy>
  <cp:revision>9</cp:revision>
  <dcterms:modified xsi:type="dcterms:W3CDTF">2013-12-14T18:41:50Z</dcterms:modified>
</cp:coreProperties>
</file>