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5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4" r:id="rId43"/>
    <p:sldId id="30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5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3"/>
            <a:ext cx="9144000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107" y="1905000"/>
            <a:ext cx="6859786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107" y="5029200"/>
            <a:ext cx="6173808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pPr/>
              <a:t>08.05.2014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793" y="4714633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08.05.2014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hidden">
          <a:xfrm>
            <a:off x="1" y="0"/>
            <a:ext cx="698772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691575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3558725" y="3357038"/>
            <a:ext cx="6858000" cy="143930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2107" y="685800"/>
            <a:ext cx="5597089" cy="54864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08.05.2014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7170868" y="685800"/>
            <a:ext cx="971804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uk-UA" smtClean="0"/>
              <a:pPr/>
              <a:t>08.05.2014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C21E-1789-4DE4-A292-CBB5A0C2C9F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hidden">
          <a:xfrm>
            <a:off x="0" y="1"/>
            <a:ext cx="9144000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068" y="1905000"/>
            <a:ext cx="6859035" cy="2667000"/>
          </a:xfrm>
        </p:spPr>
        <p:txBody>
          <a:bodyPr anchor="b">
            <a:noAutofit/>
          </a:bodyPr>
          <a:lstStyle>
            <a:lvl1pPr algn="l">
              <a:defRPr sz="48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5029200"/>
            <a:ext cx="6173809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uk-UA" smtClean="0"/>
              <a:pPr/>
              <a:t>08.05.2014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C21E-1789-4DE4-A292-CBB5A0C2C9F9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793" y="4714633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2107" y="1905000"/>
            <a:ext cx="3313277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29" y="1905000"/>
            <a:ext cx="3313277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uk-UA" smtClean="0"/>
              <a:pPr/>
              <a:t>08.05.2014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C21E-1789-4DE4-A292-CBB5A0C2C9F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2107" y="2743201"/>
            <a:ext cx="3313277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 baseline="0"/>
            </a:lvl8pPr>
            <a:lvl9pPr marL="1920240">
              <a:defRPr sz="16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86329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6329" y="2743201"/>
            <a:ext cx="3313277" cy="34290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20240">
              <a:defRPr sz="1600"/>
            </a:lvl5pPr>
            <a:lvl6pPr marL="1920240">
              <a:defRPr sz="1600"/>
            </a:lvl6pPr>
            <a:lvl7pPr marL="1920240">
              <a:defRPr sz="1600"/>
            </a:lvl7pPr>
            <a:lvl8pPr marL="1920240">
              <a:defRPr sz="1600"/>
            </a:lvl8pPr>
            <a:lvl9pPr marL="1920240"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08.05.2014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08.05.2014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9144000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2693C-57C3-4914-8E69-D777D6AA2CC8}" type="datetimeFigureOut">
              <a:rPr lang="uk-UA" smtClean="0"/>
              <a:pPr/>
              <a:t>08.05.2014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9C21E-1789-4DE4-A292-CBB5A0C2C9F9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337153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2107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83453-07CD-4C03-9425-31D384EE36B5}" type="datetimeFigureOut">
              <a:rPr lang="ru-RU" smtClean="0"/>
              <a:pPr/>
              <a:t>08.05.2014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8353E-EC92-4E3F-9952-C0D154F150C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7590" y="2087880"/>
            <a:ext cx="4344531" cy="3886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14210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3956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ru-RU" smtClean="0"/>
              <a:pPr/>
              <a:t>08.05.2014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80493" y="2087880"/>
            <a:ext cx="4339864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hidden">
          <a:xfrm>
            <a:off x="0" y="1628777"/>
            <a:ext cx="914400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9"/>
            <a:ext cx="9144000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68597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08262" y="6420898"/>
            <a:ext cx="723215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ru-RU" noProof="0" smtClean="0"/>
              <a:pPr/>
              <a:t>08.05.2014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2107" y="6420898"/>
            <a:ext cx="525916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2900" y="6420898"/>
            <a:ext cx="478994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793" y="1470257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25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72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15468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566160" indent="-274320" algn="l" defTabSz="914400" rtl="0" eaLnBrk="1" latinLnBrk="0" hangingPunct="1">
        <a:lnSpc>
          <a:spcPct val="90000"/>
        </a:lnSpc>
        <a:spcBef>
          <a:spcPts val="600"/>
        </a:spcBef>
        <a:buSzPct val="9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clk2332506.zkjpmoseyj.ru/go.php?tid=547814&amp;bid=232930&amp;sb=232930&amp;cat=140&amp;aid=6963224&amp;rid=4&amp;yid=63&amp;gid=2&amp;ttp=20&amp;uid=c_23042014214343841634&amp;rcid=137&amp;cpc=1.6&amp;dbg=1.2998736-2.0797977-1.6&amp;cpt=0&amp;scid=1503&amp;cpamd=10&amp;ip=1565123017&amp;sid=5&amp;bsid=25&amp;pm=0&amp;tgid=0&amp;hid=adfa3f7c9f00b371b283f27ac9fef3da3a7bd379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Екологія</a:t>
            </a:r>
            <a:endParaRPr lang="uk-UA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Проблеми навколишнього середовища на планеті та в Україні</a:t>
            </a:r>
            <a:endParaRPr lang="uk-UA" dirty="0"/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85794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Так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шукати</a:t>
            </a:r>
            <a:r>
              <a:rPr lang="ru-RU" dirty="0" smtClean="0"/>
              <a:t> головного "</a:t>
            </a:r>
            <a:r>
              <a:rPr lang="ru-RU" dirty="0" err="1" smtClean="0"/>
              <a:t>винуватця</a:t>
            </a:r>
            <a:r>
              <a:rPr lang="ru-RU" dirty="0" smtClean="0"/>
              <a:t>" у </a:t>
            </a:r>
            <a:r>
              <a:rPr lang="ru-RU" dirty="0" err="1" smtClean="0"/>
              <a:t>загостренні</a:t>
            </a:r>
            <a:r>
              <a:rPr lang="ru-RU" dirty="0" smtClean="0"/>
              <a:t> </a:t>
            </a:r>
            <a:r>
              <a:rPr lang="ru-RU" dirty="0" err="1" smtClean="0"/>
              <a:t>екологічних</a:t>
            </a:r>
            <a:r>
              <a:rPr lang="ru-RU" dirty="0" smtClean="0"/>
              <a:t> проблем - справа </a:t>
            </a:r>
            <a:r>
              <a:rPr lang="ru-RU" dirty="0" err="1" smtClean="0"/>
              <a:t>безперспективна</a:t>
            </a:r>
            <a:r>
              <a:rPr lang="ru-RU" dirty="0" smtClean="0"/>
              <a:t>. Головне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здійснювати</a:t>
            </a:r>
            <a:r>
              <a:rPr lang="ru-RU" dirty="0" smtClean="0"/>
              <a:t> </a:t>
            </a:r>
            <a:r>
              <a:rPr lang="ru-RU" dirty="0" err="1" smtClean="0"/>
              <a:t>практичні</a:t>
            </a:r>
            <a:r>
              <a:rPr lang="ru-RU" dirty="0" smtClean="0"/>
              <a:t> </a:t>
            </a:r>
            <a:r>
              <a:rPr lang="ru-RU" dirty="0" err="1" smtClean="0"/>
              <a:t>дії</a:t>
            </a:r>
            <a:r>
              <a:rPr lang="ru-RU" dirty="0" smtClean="0"/>
              <a:t> як на локальному </a:t>
            </a:r>
            <a:r>
              <a:rPr lang="ru-RU" dirty="0" err="1" smtClean="0"/>
              <a:t>рівні</a:t>
            </a:r>
            <a:r>
              <a:rPr lang="ru-RU" dirty="0" smtClean="0"/>
              <a:t> (у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державі</a:t>
            </a:r>
            <a:r>
              <a:rPr lang="ru-RU" dirty="0" smtClean="0"/>
              <a:t>, </a:t>
            </a:r>
            <a:r>
              <a:rPr lang="ru-RU" dirty="0" err="1" smtClean="0"/>
              <a:t>місті</a:t>
            </a:r>
            <a:r>
              <a:rPr lang="ru-RU" dirty="0" smtClean="0"/>
              <a:t>, </a:t>
            </a:r>
            <a:r>
              <a:rPr lang="ru-RU" dirty="0" err="1" smtClean="0"/>
              <a:t>селищі</a:t>
            </a:r>
            <a:r>
              <a:rPr lang="ru-RU" dirty="0" smtClean="0"/>
              <a:t>), так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загальносвітових</a:t>
            </a:r>
            <a:r>
              <a:rPr lang="ru-RU" dirty="0" smtClean="0"/>
              <a:t> масштабах,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допомогли</a:t>
            </a:r>
            <a:r>
              <a:rPr lang="ru-RU" dirty="0" smtClean="0"/>
              <a:t> б </a:t>
            </a:r>
            <a:r>
              <a:rPr lang="ru-RU" dirty="0" err="1" smtClean="0"/>
              <a:t>якщо</a:t>
            </a:r>
            <a:r>
              <a:rPr lang="ru-RU" dirty="0" smtClean="0"/>
              <a:t> не </a:t>
            </a:r>
            <a:r>
              <a:rPr lang="ru-RU" dirty="0" err="1" smtClean="0"/>
              <a:t>вирішити</a:t>
            </a:r>
            <a:r>
              <a:rPr lang="ru-RU" dirty="0" smtClean="0"/>
              <a:t>, то </a:t>
            </a:r>
            <a:r>
              <a:rPr lang="ru-RU" dirty="0" err="1" smtClean="0"/>
              <a:t>хоча</a:t>
            </a:r>
            <a:r>
              <a:rPr lang="ru-RU" dirty="0" smtClean="0"/>
              <a:t> </a:t>
            </a:r>
            <a:r>
              <a:rPr lang="ru-RU" dirty="0" err="1" smtClean="0"/>
              <a:t>пом'якшити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.</a:t>
            </a:r>
          </a:p>
          <a:p>
            <a:pPr algn="ctr"/>
            <a:r>
              <a:rPr lang="ru-RU" dirty="0" err="1" smtClean="0"/>
              <a:t>Зусиль</a:t>
            </a:r>
            <a:r>
              <a:rPr lang="ru-RU" dirty="0" smtClean="0"/>
              <a:t> у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напрямку</a:t>
            </a:r>
            <a:r>
              <a:rPr lang="ru-RU" dirty="0" smtClean="0"/>
              <a:t> </a:t>
            </a:r>
            <a:r>
              <a:rPr lang="ru-RU" dirty="0" err="1" smtClean="0"/>
              <a:t>здійснюється</a:t>
            </a:r>
            <a:r>
              <a:rPr lang="ru-RU" dirty="0" smtClean="0"/>
              <a:t> </a:t>
            </a:r>
            <a:r>
              <a:rPr lang="ru-RU" dirty="0" err="1" smtClean="0"/>
              <a:t>чимало</a:t>
            </a:r>
            <a:r>
              <a:rPr lang="ru-RU" dirty="0" smtClean="0"/>
              <a:t>. На початку 90-х 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r>
              <a:rPr lang="en-US" dirty="0" smtClean="0"/>
              <a:t>XX </a:t>
            </a:r>
            <a:r>
              <a:rPr lang="ru-RU" dirty="0" smtClean="0"/>
              <a:t>ст. ООН на </a:t>
            </a:r>
            <a:r>
              <a:rPr lang="ru-RU" dirty="0" err="1" smtClean="0"/>
              <a:t>своїй</a:t>
            </a:r>
            <a:r>
              <a:rPr lang="ru-RU" dirty="0" smtClean="0"/>
              <a:t> </a:t>
            </a:r>
            <a:r>
              <a:rPr lang="ru-RU" dirty="0" err="1" smtClean="0"/>
              <a:t>конференції</a:t>
            </a:r>
            <a:r>
              <a:rPr lang="ru-RU" dirty="0" smtClean="0"/>
              <a:t> </a:t>
            </a:r>
            <a:r>
              <a:rPr lang="ru-RU" dirty="0" err="1" smtClean="0"/>
              <a:t>прийняла</a:t>
            </a:r>
            <a:r>
              <a:rPr lang="ru-RU" dirty="0" smtClean="0"/>
              <a:t> </a:t>
            </a:r>
            <a:r>
              <a:rPr lang="ru-RU" dirty="0" err="1" smtClean="0"/>
              <a:t>концепцію</a:t>
            </a:r>
            <a:r>
              <a:rPr lang="ru-RU" dirty="0" smtClean="0"/>
              <a:t> </a:t>
            </a:r>
            <a:r>
              <a:rPr lang="ru-RU" dirty="0" err="1" smtClean="0"/>
              <a:t>стій</a:t>
            </a:r>
            <a:r>
              <a:rPr lang="ru-RU" dirty="0" smtClean="0"/>
              <a:t> кого </a:t>
            </a:r>
            <a:r>
              <a:rPr lang="ru-RU" dirty="0" err="1" smtClean="0"/>
              <a:t>розвитку</a:t>
            </a:r>
            <a:r>
              <a:rPr lang="ru-RU" dirty="0" smtClean="0"/>
              <a:t>, </a:t>
            </a:r>
            <a:r>
              <a:rPr lang="ru-RU" dirty="0" err="1" smtClean="0"/>
              <a:t>відповідно</a:t>
            </a:r>
            <a:r>
              <a:rPr lang="ru-RU" dirty="0" smtClean="0"/>
              <a:t> до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витрат</a:t>
            </a:r>
            <a:r>
              <a:rPr lang="ru-RU" dirty="0" smtClean="0"/>
              <a:t> на </a:t>
            </a:r>
            <a:r>
              <a:rPr lang="ru-RU" dirty="0" err="1" smtClean="0"/>
              <a:t>відновлення</a:t>
            </a:r>
            <a:r>
              <a:rPr lang="ru-RU" dirty="0" smtClean="0"/>
              <a:t>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 треба </a:t>
            </a:r>
            <a:r>
              <a:rPr lang="ru-RU" dirty="0" err="1" smtClean="0"/>
              <a:t>переходити</a:t>
            </a:r>
            <a:r>
              <a:rPr lang="ru-RU" dirty="0" smtClean="0"/>
              <a:t> до </a:t>
            </a:r>
            <a:r>
              <a:rPr lang="ru-RU" dirty="0" err="1" smtClean="0"/>
              <a:t>поступового</a:t>
            </a:r>
            <a:r>
              <a:rPr lang="ru-RU" dirty="0" smtClean="0"/>
              <a:t> </a:t>
            </a:r>
            <a:r>
              <a:rPr lang="ru-RU" dirty="0" err="1" smtClean="0"/>
              <a:t>відмовлення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технологій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руйнують</a:t>
            </a:r>
            <a:r>
              <a:rPr lang="ru-RU" dirty="0" smtClean="0"/>
              <a:t>. Яку роль тут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зіграти</a:t>
            </a:r>
            <a:r>
              <a:rPr lang="ru-RU" dirty="0" smtClean="0"/>
              <a:t> </a:t>
            </a:r>
            <a:r>
              <a:rPr lang="ru-RU" dirty="0" err="1" smtClean="0"/>
              <a:t>новітні</a:t>
            </a:r>
            <a:r>
              <a:rPr lang="ru-RU" dirty="0" smtClean="0"/>
              <a:t> </a:t>
            </a:r>
            <a:r>
              <a:rPr lang="ru-RU" dirty="0" err="1" smtClean="0"/>
              <a:t>досягнення</a:t>
            </a:r>
            <a:r>
              <a:rPr lang="ru-RU" dirty="0" smtClean="0"/>
              <a:t> </a:t>
            </a:r>
            <a:r>
              <a:rPr lang="ru-RU" dirty="0" err="1" smtClean="0"/>
              <a:t>науково-технічної</a:t>
            </a:r>
            <a:r>
              <a:rPr lang="ru-RU" dirty="0" smtClean="0"/>
              <a:t> </a:t>
            </a:r>
            <a:r>
              <a:rPr lang="ru-RU" dirty="0" err="1" smtClean="0"/>
              <a:t>революції</a:t>
            </a:r>
            <a:r>
              <a:rPr lang="ru-RU" dirty="0" smtClean="0"/>
              <a:t>, </a:t>
            </a:r>
            <a:r>
              <a:rPr lang="ru-RU" dirty="0" err="1" smtClean="0"/>
              <a:t>ви</a:t>
            </a:r>
            <a:r>
              <a:rPr lang="ru-RU" dirty="0" smtClean="0"/>
              <a:t> </a:t>
            </a:r>
            <a:r>
              <a:rPr lang="ru-RU" dirty="0" err="1" smtClean="0"/>
              <a:t>довідаєтеся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наступного</a:t>
            </a:r>
            <a:r>
              <a:rPr lang="ru-RU" dirty="0" smtClean="0"/>
              <a:t> параграфа.</a:t>
            </a:r>
          </a:p>
          <a:p>
            <a:pPr algn="ctr"/>
            <a:r>
              <a:rPr lang="ru-RU" dirty="0" smtClean="0"/>
              <a:t>В </a:t>
            </a:r>
            <a:r>
              <a:rPr lang="ru-RU" dirty="0" err="1" smtClean="0"/>
              <a:t>останні</a:t>
            </a:r>
            <a:r>
              <a:rPr lang="ru-RU" dirty="0" smtClean="0"/>
              <a:t> роки </a:t>
            </a:r>
            <a:r>
              <a:rPr lang="en-US" dirty="0" smtClean="0"/>
              <a:t>XX </a:t>
            </a:r>
            <a:r>
              <a:rPr lang="ru-RU" dirty="0" smtClean="0"/>
              <a:t>ст.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Європейського</a:t>
            </a:r>
            <a:r>
              <a:rPr lang="ru-RU" dirty="0" smtClean="0"/>
              <a:t> союзу </a:t>
            </a:r>
            <a:r>
              <a:rPr lang="ru-RU" dirty="0" err="1" smtClean="0"/>
              <a:t>підписали</a:t>
            </a:r>
            <a:r>
              <a:rPr lang="ru-RU" dirty="0" smtClean="0"/>
              <a:t> угоду про </a:t>
            </a:r>
            <a:r>
              <a:rPr lang="ru-RU" dirty="0" err="1" smtClean="0"/>
              <a:t>скорочення</a:t>
            </a:r>
            <a:r>
              <a:rPr lang="ru-RU" dirty="0" smtClean="0"/>
              <a:t> </a:t>
            </a:r>
            <a:r>
              <a:rPr lang="ru-RU" dirty="0" err="1" smtClean="0"/>
              <a:t>протягом</a:t>
            </a:r>
            <a:r>
              <a:rPr lang="ru-RU" dirty="0" smtClean="0"/>
              <a:t> 5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шкідливих</a:t>
            </a:r>
            <a:r>
              <a:rPr lang="ru-RU" dirty="0" smtClean="0"/>
              <a:t> </a:t>
            </a:r>
            <a:r>
              <a:rPr lang="ru-RU" dirty="0" err="1" smtClean="0"/>
              <a:t>викидів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автобусів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вантажівок</a:t>
            </a:r>
            <a:r>
              <a:rPr lang="ru-RU" dirty="0" smtClean="0"/>
              <a:t> на 60%. На </a:t>
            </a:r>
            <a:r>
              <a:rPr lang="ru-RU" dirty="0" err="1" smtClean="0"/>
              <a:t>вихлопні</a:t>
            </a:r>
            <a:r>
              <a:rPr lang="ru-RU" dirty="0" smtClean="0"/>
              <a:t> труби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транспорту </a:t>
            </a:r>
            <a:r>
              <a:rPr lang="ru-RU" dirty="0" err="1" smtClean="0"/>
              <a:t>установлюються</a:t>
            </a:r>
            <a:r>
              <a:rPr lang="ru-RU" dirty="0" smtClean="0"/>
              <a:t> </a:t>
            </a:r>
            <a:r>
              <a:rPr lang="ru-RU" dirty="0" err="1" smtClean="0"/>
              <a:t>спеціальні</a:t>
            </a:r>
            <a:r>
              <a:rPr lang="ru-RU" dirty="0" smtClean="0"/>
              <a:t> </a:t>
            </a:r>
            <a:r>
              <a:rPr lang="ru-RU" dirty="0" err="1" smtClean="0"/>
              <a:t>фільтри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затримують</a:t>
            </a:r>
            <a:r>
              <a:rPr lang="ru-RU" dirty="0" smtClean="0"/>
              <a:t> </a:t>
            </a:r>
            <a:r>
              <a:rPr lang="ru-RU" dirty="0" err="1" smtClean="0"/>
              <a:t>кіптяву</a:t>
            </a:r>
            <a:r>
              <a:rPr lang="ru-RU" dirty="0" smtClean="0"/>
              <a:t>.</a:t>
            </a:r>
          </a:p>
          <a:p>
            <a:pPr algn="ctr"/>
            <a:r>
              <a:rPr lang="ru-RU" dirty="0" err="1" smtClean="0"/>
              <a:t>Дуже</a:t>
            </a:r>
            <a:r>
              <a:rPr lang="ru-RU" dirty="0" smtClean="0"/>
              <a:t> активно </a:t>
            </a:r>
            <a:r>
              <a:rPr lang="ru-RU" dirty="0" err="1" smtClean="0"/>
              <a:t>виявляють</a:t>
            </a:r>
            <a:r>
              <a:rPr lang="ru-RU" dirty="0" smtClean="0"/>
              <a:t> себе </a:t>
            </a:r>
            <a:r>
              <a:rPr lang="ru-RU" dirty="0" err="1" smtClean="0"/>
              <a:t>рухи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партії</a:t>
            </a:r>
            <a:r>
              <a:rPr lang="ru-RU" dirty="0" smtClean="0"/>
              <a:t> "</a:t>
            </a:r>
            <a:r>
              <a:rPr lang="ru-RU" dirty="0" err="1" smtClean="0"/>
              <a:t>зелених</a:t>
            </a:r>
            <a:r>
              <a:rPr lang="ru-RU" dirty="0" smtClean="0"/>
              <a:t>",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існують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в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країнах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 </a:t>
            </a:r>
            <a:r>
              <a:rPr lang="ru-RU" dirty="0" err="1" smtClean="0"/>
              <a:t>Активісти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рухів</a:t>
            </a:r>
            <a:r>
              <a:rPr lang="ru-RU" dirty="0" smtClean="0"/>
              <a:t> </a:t>
            </a:r>
            <a:r>
              <a:rPr lang="ru-RU" dirty="0" err="1" smtClean="0"/>
              <a:t>перешкоджають</a:t>
            </a:r>
            <a:r>
              <a:rPr lang="ru-RU" dirty="0" smtClean="0"/>
              <a:t> </a:t>
            </a:r>
            <a:r>
              <a:rPr lang="ru-RU" dirty="0" err="1" smtClean="0"/>
              <a:t>будівництву</a:t>
            </a:r>
            <a:r>
              <a:rPr lang="ru-RU" dirty="0" smtClean="0"/>
              <a:t> </a:t>
            </a:r>
            <a:r>
              <a:rPr lang="ru-RU" dirty="0" err="1" smtClean="0"/>
              <a:t>підприємств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</a:t>
            </a:r>
            <a:r>
              <a:rPr lang="ru-RU" dirty="0" err="1" smtClean="0"/>
              <a:t>шкідливими</a:t>
            </a:r>
            <a:r>
              <a:rPr lang="ru-RU" dirty="0" smtClean="0"/>
              <a:t> </a:t>
            </a:r>
            <a:r>
              <a:rPr lang="ru-RU" dirty="0" err="1" smtClean="0"/>
              <a:t>відходами</a:t>
            </a:r>
            <a:r>
              <a:rPr lang="ru-RU" dirty="0" smtClean="0"/>
              <a:t> </a:t>
            </a:r>
            <a:r>
              <a:rPr lang="ru-RU" dirty="0" err="1" smtClean="0"/>
              <a:t>виробництва</a:t>
            </a:r>
            <a:r>
              <a:rPr lang="ru-RU" dirty="0" smtClean="0"/>
              <a:t>, </a:t>
            </a:r>
            <a:r>
              <a:rPr lang="ru-RU" dirty="0" err="1" smtClean="0"/>
              <a:t>здійсненню</a:t>
            </a:r>
            <a:r>
              <a:rPr lang="ru-RU" dirty="0" smtClean="0"/>
              <a:t> </a:t>
            </a:r>
            <a:r>
              <a:rPr lang="ru-RU" dirty="0" err="1" smtClean="0"/>
              <a:t>транспортних</a:t>
            </a:r>
            <a:r>
              <a:rPr lang="ru-RU" dirty="0" smtClean="0"/>
              <a:t> </a:t>
            </a:r>
            <a:r>
              <a:rPr lang="ru-RU" dirty="0" err="1" smtClean="0"/>
              <a:t>проектів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порушують</a:t>
            </a:r>
            <a:r>
              <a:rPr lang="ru-RU" dirty="0" smtClean="0"/>
              <a:t> </a:t>
            </a:r>
            <a:r>
              <a:rPr lang="ru-RU" dirty="0" err="1" smtClean="0"/>
              <a:t>сформовану</a:t>
            </a:r>
            <a:r>
              <a:rPr lang="ru-RU" dirty="0" smtClean="0"/>
              <a:t> </a:t>
            </a:r>
            <a:r>
              <a:rPr lang="ru-RU" dirty="0" err="1" smtClean="0"/>
              <a:t>екосистему</a:t>
            </a:r>
            <a:r>
              <a:rPr lang="ru-RU" dirty="0" smtClean="0"/>
              <a:t>, </a:t>
            </a:r>
            <a:r>
              <a:rPr lang="ru-RU" dirty="0" err="1" smtClean="0"/>
              <a:t>захищають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залишилися</a:t>
            </a:r>
            <a:r>
              <a:rPr lang="ru-RU" dirty="0" smtClean="0"/>
              <a:t>. Правда,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виступи</a:t>
            </a:r>
            <a:r>
              <a:rPr lang="ru-RU" dirty="0" smtClean="0"/>
              <a:t> "</a:t>
            </a:r>
            <a:r>
              <a:rPr lang="ru-RU" dirty="0" err="1" smtClean="0"/>
              <a:t>зелених</a:t>
            </a:r>
            <a:r>
              <a:rPr lang="ru-RU" dirty="0" smtClean="0"/>
              <a:t>", </a:t>
            </a:r>
            <a:r>
              <a:rPr lang="ru-RU" dirty="0" err="1" smtClean="0"/>
              <a:t>спрямовані</a:t>
            </a:r>
            <a:r>
              <a:rPr lang="ru-RU" dirty="0" smtClean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,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біотехнологій</a:t>
            </a:r>
            <a:r>
              <a:rPr lang="ru-RU" dirty="0" smtClean="0"/>
              <a:t>, </a:t>
            </a:r>
            <a:r>
              <a:rPr lang="ru-RU" dirty="0" err="1" smtClean="0"/>
              <a:t>викликають</a:t>
            </a:r>
            <a:r>
              <a:rPr lang="ru-RU" dirty="0" smtClean="0"/>
              <a:t> критику.</a:t>
            </a:r>
          </a:p>
          <a:p>
            <a:pPr algn="ctr"/>
            <a:r>
              <a:rPr lang="ru-RU" dirty="0" err="1" smtClean="0"/>
              <a:t>Зусилля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захисту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 </a:t>
            </a:r>
            <a:r>
              <a:rPr lang="ru-RU" dirty="0" err="1" smtClean="0"/>
              <a:t>вимагаються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кожного </a:t>
            </a:r>
            <a:r>
              <a:rPr lang="ru-RU" dirty="0" err="1" smtClean="0"/>
              <a:t>з</a:t>
            </a:r>
            <a:r>
              <a:rPr lang="ru-RU" dirty="0" smtClean="0"/>
              <a:t> нас. 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214290"/>
            <a:ext cx="81307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Сучасна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 </a:t>
            </a:r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екологічна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 </a:t>
            </a:r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ситуація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 у </a:t>
            </a:r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світі</a:t>
            </a:r>
            <a:endParaRPr lang="ru-RU" sz="3600" b="1" i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kbar Cyrillic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928670"/>
            <a:ext cx="86439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екологічною</a:t>
            </a:r>
            <a:r>
              <a:rPr lang="ru-RU" dirty="0" smtClean="0"/>
              <a:t> </a:t>
            </a:r>
            <a:r>
              <a:rPr lang="ru-RU" dirty="0" err="1" smtClean="0"/>
              <a:t>ситуацією</a:t>
            </a:r>
            <a:r>
              <a:rPr lang="ru-RU" dirty="0" smtClean="0"/>
              <a:t> </a:t>
            </a:r>
            <a:r>
              <a:rPr lang="ru-RU" dirty="0" err="1" smtClean="0"/>
              <a:t>розуміють</a:t>
            </a:r>
            <a:r>
              <a:rPr lang="ru-RU" dirty="0" smtClean="0"/>
              <a:t> стан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факторів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емоціональну</a:t>
            </a:r>
            <a:r>
              <a:rPr lang="ru-RU" dirty="0" smtClean="0"/>
              <a:t>, </a:t>
            </a:r>
            <a:r>
              <a:rPr lang="ru-RU" dirty="0" err="1" smtClean="0"/>
              <a:t>кількісну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якісну</a:t>
            </a:r>
            <a:r>
              <a:rPr lang="ru-RU" dirty="0" smtClean="0"/>
              <a:t> </a:t>
            </a:r>
            <a:r>
              <a:rPr lang="ru-RU" dirty="0" err="1" smtClean="0"/>
              <a:t>оцінку</a:t>
            </a:r>
            <a:r>
              <a:rPr lang="ru-RU" dirty="0" smtClean="0"/>
              <a:t>. З </a:t>
            </a:r>
            <a:r>
              <a:rPr lang="ru-RU" dirty="0" err="1" smtClean="0"/>
              <a:t>позиції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, </a:t>
            </a:r>
            <a:r>
              <a:rPr lang="ru-RU" dirty="0" err="1" smtClean="0"/>
              <a:t>розуміння</a:t>
            </a:r>
            <a:r>
              <a:rPr lang="ru-RU" dirty="0" smtClean="0"/>
              <a:t>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ситуації</a:t>
            </a:r>
            <a:r>
              <a:rPr lang="ru-RU" dirty="0" smtClean="0"/>
              <a:t>, яка </a:t>
            </a:r>
            <a:r>
              <a:rPr lang="ru-RU" dirty="0" err="1" smtClean="0"/>
              <a:t>потребує</a:t>
            </a:r>
            <a:r>
              <a:rPr lang="ru-RU" dirty="0" smtClean="0"/>
              <a:t> </a:t>
            </a:r>
            <a:r>
              <a:rPr lang="ru-RU" dirty="0" err="1" smtClean="0"/>
              <a:t>покращення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запобігання</a:t>
            </a:r>
            <a:r>
              <a:rPr lang="ru-RU" dirty="0" smtClean="0"/>
              <a:t>, </a:t>
            </a:r>
            <a:r>
              <a:rPr lang="ru-RU" dirty="0" err="1" smtClean="0"/>
              <a:t>зветься</a:t>
            </a:r>
            <a:r>
              <a:rPr lang="ru-RU" dirty="0" smtClean="0"/>
              <a:t> </a:t>
            </a:r>
            <a:r>
              <a:rPr lang="ru-RU" dirty="0" err="1" smtClean="0"/>
              <a:t>екологічною</a:t>
            </a:r>
            <a:r>
              <a:rPr lang="ru-RU" dirty="0" smtClean="0"/>
              <a:t> проблемою.</a:t>
            </a:r>
            <a:endParaRPr lang="uk-UA" dirty="0"/>
          </a:p>
        </p:txBody>
      </p:sp>
      <p:pic>
        <p:nvPicPr>
          <p:cNvPr id="41986" name="Picture 2" descr="http://www.bakhmat.org/wp-content/uploads/2014/04/ekologiy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428868"/>
            <a:ext cx="3810000" cy="3810000"/>
          </a:xfrm>
          <a:prstGeom prst="rect">
            <a:avLst/>
          </a:prstGeom>
          <a:noFill/>
        </p:spPr>
      </p:pic>
      <p:pic>
        <p:nvPicPr>
          <p:cNvPr id="41988" name="Picture 4" descr="http://3.bp.blogspot.com/-l4obKIRIIgI/TWTFLCrOF-I/AAAAAAAAAAM/Gj58JDIC-zs/s1600/005_ekologiya-400x26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857496"/>
            <a:ext cx="4082170" cy="27146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Сучасна</a:t>
            </a:r>
            <a:r>
              <a:rPr lang="ru-RU" dirty="0" smtClean="0"/>
              <a:t> </a:t>
            </a:r>
            <a:r>
              <a:rPr lang="ru-RU" dirty="0" err="1" smtClean="0"/>
              <a:t>екологічна</a:t>
            </a:r>
            <a:r>
              <a:rPr lang="ru-RU" dirty="0" smtClean="0"/>
              <a:t> </a:t>
            </a:r>
            <a:r>
              <a:rPr lang="ru-RU" dirty="0" err="1" smtClean="0"/>
              <a:t>ситуація</a:t>
            </a:r>
            <a:r>
              <a:rPr lang="ru-RU" dirty="0" smtClean="0"/>
              <a:t> у </a:t>
            </a:r>
            <a:r>
              <a:rPr lang="ru-RU" dirty="0" err="1" smtClean="0"/>
              <a:t>світі</a:t>
            </a:r>
            <a:r>
              <a:rPr lang="ru-RU" dirty="0" smtClean="0"/>
              <a:t>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якою</a:t>
            </a:r>
            <a:r>
              <a:rPr lang="ru-RU" dirty="0" smtClean="0"/>
              <a:t> </a:t>
            </a:r>
            <a:r>
              <a:rPr lang="ru-RU" dirty="0" err="1" smtClean="0"/>
              <a:t>пов'язані</a:t>
            </a:r>
            <a:r>
              <a:rPr lang="ru-RU" dirty="0" smtClean="0"/>
              <a:t> </a:t>
            </a:r>
            <a:r>
              <a:rPr lang="ru-RU" dirty="0" err="1" smtClean="0"/>
              <a:t>проблеми</a:t>
            </a:r>
            <a:r>
              <a:rPr lang="ru-RU" dirty="0" smtClean="0"/>
              <a:t> </a:t>
            </a:r>
            <a:r>
              <a:rPr lang="ru-RU" dirty="0" err="1" smtClean="0"/>
              <a:t>охорони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відтворення</a:t>
            </a:r>
            <a:r>
              <a:rPr lang="ru-RU" dirty="0" smtClean="0"/>
              <a:t> </a:t>
            </a:r>
            <a:r>
              <a:rPr lang="ru-RU" dirty="0" err="1" smtClean="0"/>
              <a:t>біологічних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, </a:t>
            </a:r>
            <a:r>
              <a:rPr lang="ru-RU" dirty="0" err="1" smtClean="0"/>
              <a:t>склалася</a:t>
            </a:r>
            <a:r>
              <a:rPr lang="ru-RU" dirty="0" smtClean="0"/>
              <a:t> як </a:t>
            </a:r>
            <a:r>
              <a:rPr lang="ru-RU" dirty="0" err="1" smtClean="0"/>
              <a:t>наслідок</a:t>
            </a:r>
            <a:r>
              <a:rPr lang="ru-RU" dirty="0" smtClean="0"/>
              <a:t> </a:t>
            </a:r>
            <a:r>
              <a:rPr lang="ru-RU" dirty="0" err="1" smtClean="0"/>
              <a:t>дії</a:t>
            </a:r>
            <a:r>
              <a:rPr lang="ru-RU" dirty="0" smtClean="0"/>
              <a:t> таких </a:t>
            </a:r>
            <a:r>
              <a:rPr lang="ru-RU" dirty="0" err="1" smtClean="0"/>
              <a:t>факторів</a:t>
            </a:r>
            <a:r>
              <a:rPr lang="ru-RU" dirty="0" smtClean="0"/>
              <a:t>: </a:t>
            </a:r>
            <a:r>
              <a:rPr lang="ru-RU" dirty="0" err="1" smtClean="0"/>
              <a:t>ускладнення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кількісного</a:t>
            </a:r>
            <a:r>
              <a:rPr lang="ru-RU" dirty="0" smtClean="0"/>
              <a:t> </a:t>
            </a:r>
            <a:r>
              <a:rPr lang="ru-RU" dirty="0" err="1" smtClean="0"/>
              <a:t>зростання</a:t>
            </a:r>
            <a:r>
              <a:rPr lang="ru-RU" dirty="0" smtClean="0"/>
              <a:t> </a:t>
            </a:r>
            <a:r>
              <a:rPr lang="ru-RU" dirty="0" err="1" smtClean="0"/>
              <a:t>антропосистеми</a:t>
            </a:r>
            <a:r>
              <a:rPr lang="ru-RU" dirty="0" smtClean="0"/>
              <a:t>; </a:t>
            </a:r>
            <a:r>
              <a:rPr lang="ru-RU" dirty="0" err="1" smtClean="0"/>
              <a:t>досягнутого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сільського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; </a:t>
            </a:r>
            <a:r>
              <a:rPr lang="ru-RU" dirty="0" err="1" smtClean="0"/>
              <a:t>недостатньої</a:t>
            </a:r>
            <a:r>
              <a:rPr lang="ru-RU" dirty="0" smtClean="0"/>
              <a:t> </a:t>
            </a:r>
            <a:r>
              <a:rPr lang="ru-RU" dirty="0" err="1" smtClean="0"/>
              <a:t>уваги</a:t>
            </a:r>
            <a:r>
              <a:rPr lang="ru-RU" dirty="0" smtClean="0"/>
              <a:t> </a:t>
            </a:r>
            <a:r>
              <a:rPr lang="ru-RU" dirty="0" err="1" smtClean="0"/>
              <a:t>збоку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урядів</a:t>
            </a:r>
            <a:r>
              <a:rPr lang="ru-RU" dirty="0" smtClean="0"/>
              <a:t> та </a:t>
            </a:r>
            <a:r>
              <a:rPr lang="ru-RU" dirty="0" err="1" smtClean="0"/>
              <a:t>парламентів</a:t>
            </a:r>
            <a:r>
              <a:rPr lang="ru-RU" dirty="0" smtClean="0"/>
              <a:t> до </a:t>
            </a:r>
            <a:r>
              <a:rPr lang="ru-RU" dirty="0" err="1" smtClean="0"/>
              <a:t>екологічних</a:t>
            </a:r>
            <a:r>
              <a:rPr lang="ru-RU" dirty="0" smtClean="0"/>
              <a:t> проблем; </a:t>
            </a:r>
            <a:r>
              <a:rPr lang="ru-RU" dirty="0" err="1" smtClean="0"/>
              <a:t>слабкого</a:t>
            </a:r>
            <a:r>
              <a:rPr lang="ru-RU" dirty="0" smtClean="0"/>
              <a:t> контролю за станом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; </a:t>
            </a:r>
            <a:r>
              <a:rPr lang="ru-RU" dirty="0" err="1" smtClean="0"/>
              <a:t>неповноти</a:t>
            </a:r>
            <a:r>
              <a:rPr lang="ru-RU" dirty="0" smtClean="0"/>
              <a:t> </a:t>
            </a:r>
            <a:r>
              <a:rPr lang="ru-RU" dirty="0" err="1" smtClean="0"/>
              <a:t>наукового</a:t>
            </a:r>
            <a:r>
              <a:rPr lang="ru-RU" dirty="0" smtClean="0"/>
              <a:t> </a:t>
            </a:r>
            <a:r>
              <a:rPr lang="ru-RU" dirty="0" err="1" smtClean="0"/>
              <a:t>пізнання</a:t>
            </a:r>
            <a:r>
              <a:rPr lang="ru-RU" dirty="0" smtClean="0"/>
              <a:t>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розподілу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на </a:t>
            </a:r>
            <a:r>
              <a:rPr lang="ru-RU" dirty="0" err="1" smtClean="0"/>
              <a:t>Землі</a:t>
            </a:r>
            <a:r>
              <a:rPr lang="ru-RU" dirty="0" smtClean="0"/>
              <a:t>;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необізнаності</a:t>
            </a:r>
            <a:r>
              <a:rPr lang="ru-RU" dirty="0" smtClean="0"/>
              <a:t> </a:t>
            </a:r>
            <a:r>
              <a:rPr lang="ru-RU" dirty="0" err="1" smtClean="0"/>
              <a:t>більшості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40962" name="Picture 2" descr="http://ukurier.gov.ua/media/images/2011-3/3508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2643182"/>
            <a:ext cx="3750495" cy="2500330"/>
          </a:xfrm>
          <a:prstGeom prst="rect">
            <a:avLst/>
          </a:prstGeom>
          <a:noFill/>
        </p:spPr>
      </p:pic>
      <p:pic>
        <p:nvPicPr>
          <p:cNvPr id="40964" name="Picture 4" descr="http://lugaveles.ucoz.ru/_nw/0/1426706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500438"/>
            <a:ext cx="4156358" cy="28574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07262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Наприкінці</a:t>
            </a:r>
            <a:r>
              <a:rPr lang="ru-RU" dirty="0" smtClean="0"/>
              <a:t> </a:t>
            </a:r>
            <a:r>
              <a:rPr lang="en-US" dirty="0" smtClean="0"/>
              <a:t>XX </a:t>
            </a:r>
            <a:r>
              <a:rPr lang="ru-RU" dirty="0" err="1" smtClean="0"/>
              <a:t>століття</a:t>
            </a:r>
            <a:r>
              <a:rPr lang="ru-RU" dirty="0" smtClean="0"/>
              <a:t> </a:t>
            </a:r>
            <a:r>
              <a:rPr lang="ru-RU" dirty="0" err="1" smtClean="0"/>
              <a:t>людство</a:t>
            </a:r>
            <a:r>
              <a:rPr lang="ru-RU" dirty="0" smtClean="0"/>
              <a:t> почало </a:t>
            </a:r>
            <a:r>
              <a:rPr lang="ru-RU" dirty="0" err="1" smtClean="0"/>
              <a:t>відчувати</a:t>
            </a:r>
            <a:r>
              <a:rPr lang="ru-RU" dirty="0" smtClean="0"/>
              <a:t> </a:t>
            </a:r>
            <a:r>
              <a:rPr lang="ru-RU" dirty="0" err="1" smtClean="0"/>
              <a:t>наближення</a:t>
            </a:r>
            <a:r>
              <a:rPr lang="ru-RU" dirty="0" smtClean="0"/>
              <a:t>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кризи</a:t>
            </a:r>
            <a:r>
              <a:rPr lang="ru-RU" dirty="0" smtClean="0"/>
              <a:t>. </a:t>
            </a:r>
            <a:r>
              <a:rPr lang="ru-RU" dirty="0" err="1" smtClean="0"/>
              <a:t>Екологічна</a:t>
            </a:r>
            <a:r>
              <a:rPr lang="ru-RU" dirty="0" smtClean="0"/>
              <a:t> криза </a:t>
            </a:r>
            <a:r>
              <a:rPr lang="ru-RU" dirty="0" err="1" smtClean="0"/>
              <a:t>кінця</a:t>
            </a:r>
            <a:r>
              <a:rPr lang="ru-RU" dirty="0" smtClean="0"/>
              <a:t> </a:t>
            </a:r>
            <a:r>
              <a:rPr lang="en-US" dirty="0" smtClean="0"/>
              <a:t>XX </a:t>
            </a:r>
            <a:r>
              <a:rPr lang="ru-RU" dirty="0" err="1" smtClean="0"/>
              <a:t>століття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якісно</a:t>
            </a:r>
            <a:r>
              <a:rPr lang="ru-RU" dirty="0" smtClean="0"/>
              <a:t> </a:t>
            </a:r>
            <a:r>
              <a:rPr lang="ru-RU" dirty="0" err="1" smtClean="0"/>
              <a:t>іншу</a:t>
            </a:r>
            <a:r>
              <a:rPr lang="ru-RU" dirty="0" smtClean="0"/>
              <a:t> природу </a:t>
            </a:r>
            <a:r>
              <a:rPr lang="ru-RU" dirty="0" err="1" smtClean="0"/>
              <a:t>порівняно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усіма</a:t>
            </a:r>
            <a:r>
              <a:rPr lang="ru-RU" dirty="0" smtClean="0"/>
              <a:t> </a:t>
            </a:r>
            <a:r>
              <a:rPr lang="ru-RU" dirty="0" err="1" smtClean="0"/>
              <a:t>попередніми</a:t>
            </a:r>
            <a:r>
              <a:rPr lang="ru-RU" dirty="0" smtClean="0"/>
              <a:t> кризами. </a:t>
            </a:r>
            <a:r>
              <a:rPr lang="ru-RU" dirty="0" err="1" smtClean="0"/>
              <a:t>Це</a:t>
            </a:r>
            <a:r>
              <a:rPr lang="ru-RU" dirty="0" smtClean="0"/>
              <a:t> перша криза,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охопила</a:t>
            </a:r>
            <a:r>
              <a:rPr lang="ru-RU" dirty="0" smtClean="0"/>
              <a:t> </a:t>
            </a:r>
            <a:r>
              <a:rPr lang="ru-RU" dirty="0" err="1" smtClean="0"/>
              <a:t>усю</a:t>
            </a:r>
            <a:r>
              <a:rPr lang="ru-RU" dirty="0" smtClean="0"/>
              <a:t> планету та </a:t>
            </a:r>
            <a:r>
              <a:rPr lang="ru-RU" dirty="0" err="1" smtClean="0"/>
              <a:t>цілком</a:t>
            </a:r>
            <a:r>
              <a:rPr lang="ru-RU" dirty="0" smtClean="0"/>
              <a:t> </a:t>
            </a:r>
            <a:r>
              <a:rPr lang="ru-RU" dirty="0" err="1" smtClean="0"/>
              <a:t>зумовлена</a:t>
            </a:r>
            <a:r>
              <a:rPr lang="ru-RU" dirty="0" smtClean="0"/>
              <a:t> не </a:t>
            </a:r>
            <a:r>
              <a:rPr lang="ru-RU" dirty="0" err="1" smtClean="0"/>
              <a:t>природними</a:t>
            </a:r>
            <a:r>
              <a:rPr lang="ru-RU" dirty="0" smtClean="0"/>
              <a:t>, а </a:t>
            </a:r>
            <a:r>
              <a:rPr lang="ru-RU" dirty="0" err="1" smtClean="0"/>
              <a:t>техніко</a:t>
            </a:r>
            <a:r>
              <a:rPr lang="ru-RU" dirty="0" smtClean="0"/>
              <a:t>—</a:t>
            </a:r>
            <a:r>
              <a:rPr lang="ru-RU" dirty="0" err="1" smtClean="0"/>
              <a:t>виробничими</a:t>
            </a:r>
            <a:r>
              <a:rPr lang="ru-RU" dirty="0" smtClean="0"/>
              <a:t> причинами. </a:t>
            </a:r>
            <a:r>
              <a:rPr lang="ru-RU" dirty="0" err="1" smtClean="0"/>
              <a:t>Темпи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</a:t>
            </a:r>
            <a:r>
              <a:rPr lang="ru-RU" dirty="0" err="1" smtClean="0"/>
              <a:t>параметрів</a:t>
            </a:r>
            <a:r>
              <a:rPr lang="ru-RU" dirty="0" smtClean="0"/>
              <a:t> </a:t>
            </a:r>
            <a:r>
              <a:rPr lang="ru-RU" dirty="0" err="1" smtClean="0"/>
              <a:t>біосфери</a:t>
            </a:r>
            <a:r>
              <a:rPr lang="ru-RU" dirty="0" smtClean="0"/>
              <a:t>, причиною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ця</a:t>
            </a:r>
            <a:r>
              <a:rPr lang="ru-RU" dirty="0" smtClean="0"/>
              <a:t> </a:t>
            </a:r>
            <a:r>
              <a:rPr lang="ru-RU" dirty="0" err="1" smtClean="0"/>
              <a:t>екологічна</a:t>
            </a:r>
            <a:r>
              <a:rPr lang="ru-RU" dirty="0" smtClean="0"/>
              <a:t> криза, </a:t>
            </a:r>
            <a:r>
              <a:rPr lang="ru-RU" dirty="0" err="1" smtClean="0"/>
              <a:t>виявилися</a:t>
            </a:r>
            <a:r>
              <a:rPr lang="ru-RU" dirty="0" smtClean="0"/>
              <a:t> в </a:t>
            </a:r>
            <a:r>
              <a:rPr lang="ru-RU" dirty="0" err="1" smtClean="0"/>
              <a:t>сотні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тисячі</a:t>
            </a:r>
            <a:r>
              <a:rPr lang="ru-RU" dirty="0" smtClean="0"/>
              <a:t> </a:t>
            </a:r>
            <a:r>
              <a:rPr lang="ru-RU" dirty="0" err="1" smtClean="0"/>
              <a:t>разів</a:t>
            </a:r>
            <a:r>
              <a:rPr lang="ru-RU" dirty="0" smtClean="0"/>
              <a:t> </a:t>
            </a:r>
            <a:r>
              <a:rPr lang="ru-RU" dirty="0" err="1" smtClean="0"/>
              <a:t>більшими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</a:t>
            </a:r>
            <a:r>
              <a:rPr lang="ru-RU" dirty="0" err="1" smtClean="0"/>
              <a:t>темпи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природної</a:t>
            </a:r>
            <a:r>
              <a:rPr lang="ru-RU" dirty="0" smtClean="0"/>
              <a:t> </a:t>
            </a:r>
            <a:r>
              <a:rPr lang="ru-RU" dirty="0" err="1" smtClean="0"/>
              <a:t>еволюції</a:t>
            </a:r>
            <a:r>
              <a:rPr lang="ru-RU" dirty="0" smtClean="0"/>
              <a:t>. </a:t>
            </a:r>
            <a:r>
              <a:rPr lang="ru-RU" dirty="0" err="1" smtClean="0"/>
              <a:t>Почалася</a:t>
            </a:r>
            <a:r>
              <a:rPr lang="ru-RU" dirty="0" smtClean="0"/>
              <a:t> </a:t>
            </a:r>
            <a:r>
              <a:rPr lang="ru-RU" dirty="0" err="1" smtClean="0"/>
              <a:t>загальна</a:t>
            </a:r>
            <a:r>
              <a:rPr lang="ru-RU" dirty="0" smtClean="0"/>
              <a:t>, глобальна </a:t>
            </a:r>
            <a:r>
              <a:rPr lang="ru-RU" dirty="0" err="1" smtClean="0"/>
              <a:t>деградація</a:t>
            </a:r>
            <a:r>
              <a:rPr lang="ru-RU" dirty="0" smtClean="0"/>
              <a:t> природного </a:t>
            </a:r>
            <a:r>
              <a:rPr lang="ru-RU" dirty="0" err="1" smtClean="0"/>
              <a:t>середовища</a:t>
            </a:r>
            <a:r>
              <a:rPr lang="ru-RU" dirty="0" smtClean="0"/>
              <a:t>. </a:t>
            </a:r>
            <a:r>
              <a:rPr lang="ru-RU" dirty="0" err="1" smtClean="0"/>
              <a:t>Чималу</a:t>
            </a:r>
            <a:r>
              <a:rPr lang="ru-RU" dirty="0" smtClean="0"/>
              <a:t> роль в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кризи</a:t>
            </a:r>
            <a:r>
              <a:rPr lang="ru-RU" dirty="0" smtClean="0"/>
              <a:t> </a:t>
            </a:r>
            <a:r>
              <a:rPr lang="ru-RU" dirty="0" err="1" smtClean="0"/>
              <a:t>відіграє</a:t>
            </a:r>
            <a:r>
              <a:rPr lang="ru-RU" dirty="0" smtClean="0"/>
              <a:t> </a:t>
            </a:r>
            <a:r>
              <a:rPr lang="ru-RU" dirty="0" err="1" smtClean="0"/>
              <a:t>складний</a:t>
            </a:r>
            <a:r>
              <a:rPr lang="ru-RU" dirty="0" smtClean="0"/>
              <a:t> </a:t>
            </a:r>
            <a:r>
              <a:rPr lang="ru-RU" dirty="0" err="1" smtClean="0"/>
              <a:t>соціальний</a:t>
            </a:r>
            <a:r>
              <a:rPr lang="ru-RU" dirty="0" smtClean="0"/>
              <a:t> фон,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розколом</a:t>
            </a:r>
            <a:r>
              <a:rPr lang="ru-RU" dirty="0" smtClean="0"/>
              <a:t> </a:t>
            </a:r>
            <a:r>
              <a:rPr lang="ru-RU" dirty="0" err="1" smtClean="0"/>
              <a:t>людського</a:t>
            </a:r>
            <a:r>
              <a:rPr lang="ru-RU" dirty="0" smtClean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 на </a:t>
            </a:r>
            <a:r>
              <a:rPr lang="ru-RU" dirty="0" err="1" smtClean="0"/>
              <a:t>конкуруючі</a:t>
            </a:r>
            <a:r>
              <a:rPr lang="ru-RU" dirty="0" smtClean="0"/>
              <a:t> блоки: </a:t>
            </a:r>
            <a:r>
              <a:rPr lang="ru-RU" dirty="0" err="1" smtClean="0"/>
              <a:t>Захід</a:t>
            </a:r>
            <a:r>
              <a:rPr lang="ru-RU" dirty="0" smtClean="0"/>
              <a:t> - </a:t>
            </a:r>
            <a:r>
              <a:rPr lang="ru-RU" dirty="0" err="1" smtClean="0"/>
              <a:t>Схід</a:t>
            </a:r>
            <a:r>
              <a:rPr lang="ru-RU" dirty="0" smtClean="0"/>
              <a:t>, </a:t>
            </a:r>
            <a:r>
              <a:rPr lang="ru-RU" dirty="0" err="1" smtClean="0"/>
              <a:t>країни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розвиваються</a:t>
            </a:r>
            <a:r>
              <a:rPr lang="ru-RU" dirty="0" smtClean="0"/>
              <a:t> - </a:t>
            </a:r>
            <a:r>
              <a:rPr lang="ru-RU" dirty="0" err="1" smtClean="0"/>
              <a:t>економічно</a:t>
            </a:r>
            <a:r>
              <a:rPr lang="ru-RU" dirty="0" smtClean="0"/>
              <a:t> </a:t>
            </a:r>
            <a:r>
              <a:rPr lang="ru-RU" dirty="0" err="1" smtClean="0"/>
              <a:t>розвинуті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, </a:t>
            </a:r>
            <a:r>
              <a:rPr lang="ru-RU" dirty="0" err="1" smtClean="0"/>
              <a:t>сільське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- </a:t>
            </a:r>
            <a:r>
              <a:rPr lang="ru-RU" dirty="0" err="1" smtClean="0"/>
              <a:t>міське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. </a:t>
            </a:r>
            <a:r>
              <a:rPr lang="ru-RU" dirty="0" err="1" smtClean="0"/>
              <a:t>Соціально</a:t>
            </a:r>
            <a:r>
              <a:rPr lang="ru-RU" dirty="0" smtClean="0"/>
              <a:t> - </a:t>
            </a:r>
            <a:r>
              <a:rPr lang="ru-RU" dirty="0" err="1" smtClean="0"/>
              <a:t>економічні</a:t>
            </a:r>
            <a:r>
              <a:rPr lang="ru-RU" dirty="0" smtClean="0"/>
              <a:t> </a:t>
            </a:r>
            <a:r>
              <a:rPr lang="ru-RU" dirty="0" err="1" smtClean="0"/>
              <a:t>умови</a:t>
            </a:r>
            <a:r>
              <a:rPr lang="ru-RU" dirty="0" smtClean="0"/>
              <a:t> в </a:t>
            </a:r>
            <a:r>
              <a:rPr lang="ru-RU" dirty="0" err="1" smtClean="0"/>
              <a:t>цих</a:t>
            </a:r>
            <a:r>
              <a:rPr lang="ru-RU" dirty="0" smtClean="0"/>
              <a:t> блоках не </a:t>
            </a:r>
            <a:r>
              <a:rPr lang="ru-RU" dirty="0" err="1" smtClean="0"/>
              <a:t>однакові</a:t>
            </a:r>
            <a:r>
              <a:rPr lang="ru-RU" dirty="0" smtClean="0"/>
              <a:t>. Так, за </a:t>
            </a:r>
            <a:r>
              <a:rPr lang="ru-RU" dirty="0" err="1" smtClean="0"/>
              <a:t>даними</a:t>
            </a:r>
            <a:r>
              <a:rPr lang="ru-RU" dirty="0" smtClean="0"/>
              <a:t> ООН у 1998 </a:t>
            </a:r>
            <a:r>
              <a:rPr lang="ru-RU" dirty="0" err="1" smtClean="0"/>
              <a:t>році</a:t>
            </a:r>
            <a:r>
              <a:rPr lang="ru-RU" dirty="0" smtClean="0"/>
              <a:t> в </a:t>
            </a:r>
            <a:r>
              <a:rPr lang="ru-RU" dirty="0" err="1" smtClean="0"/>
              <a:t>розвинутих</a:t>
            </a:r>
            <a:r>
              <a:rPr lang="ru-RU" dirty="0" smtClean="0"/>
              <a:t> </a:t>
            </a:r>
            <a:r>
              <a:rPr lang="ru-RU" dirty="0" err="1" smtClean="0"/>
              <a:t>країнах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 </a:t>
            </a:r>
            <a:r>
              <a:rPr lang="ru-RU" dirty="0" err="1" smtClean="0"/>
              <a:t>середній</a:t>
            </a:r>
            <a:r>
              <a:rPr lang="ru-RU" dirty="0" smtClean="0"/>
              <a:t> </a:t>
            </a:r>
            <a:r>
              <a:rPr lang="ru-RU" dirty="0" err="1" smtClean="0"/>
              <a:t>прибуток</a:t>
            </a:r>
            <a:r>
              <a:rPr lang="ru-RU" dirty="0" smtClean="0"/>
              <a:t> </a:t>
            </a:r>
            <a:r>
              <a:rPr lang="ru-RU" dirty="0" err="1" smtClean="0"/>
              <a:t>однієї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складав</a:t>
            </a:r>
            <a:r>
              <a:rPr lang="ru-RU" dirty="0" smtClean="0"/>
              <a:t> 11 тис. </a:t>
            </a:r>
            <a:r>
              <a:rPr lang="ru-RU" dirty="0" err="1" smtClean="0"/>
              <a:t>доларів</a:t>
            </a:r>
            <a:r>
              <a:rPr lang="ru-RU" dirty="0" smtClean="0"/>
              <a:t> США на </a:t>
            </a:r>
            <a:r>
              <a:rPr lang="ru-RU" dirty="0" err="1" smtClean="0"/>
              <a:t>рік</a:t>
            </a:r>
            <a:r>
              <a:rPr lang="ru-RU" dirty="0" smtClean="0"/>
              <a:t>, </a:t>
            </a:r>
            <a:r>
              <a:rPr lang="ru-RU" dirty="0" err="1" smtClean="0"/>
              <a:t>тоді</a:t>
            </a:r>
            <a:r>
              <a:rPr lang="ru-RU" dirty="0" smtClean="0"/>
              <a:t> як в </a:t>
            </a:r>
            <a:r>
              <a:rPr lang="ru-RU" dirty="0" err="1" smtClean="0"/>
              <a:t>країнах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розвивалися</a:t>
            </a:r>
            <a:r>
              <a:rPr lang="ru-RU" dirty="0" smtClean="0"/>
              <a:t>, проживало 1 млрд. 125 млн. людей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середнім</a:t>
            </a:r>
            <a:r>
              <a:rPr lang="ru-RU" dirty="0" smtClean="0"/>
              <a:t> </a:t>
            </a:r>
            <a:r>
              <a:rPr lang="ru-RU" dirty="0" err="1" smtClean="0"/>
              <a:t>прибутком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370 </a:t>
            </a:r>
            <a:r>
              <a:rPr lang="ru-RU" dirty="0" err="1" smtClean="0"/>
              <a:t>доларів</a:t>
            </a:r>
            <a:r>
              <a:rPr lang="ru-RU" dirty="0" smtClean="0"/>
              <a:t> на </a:t>
            </a:r>
            <a:r>
              <a:rPr lang="ru-RU" dirty="0" err="1" smtClean="0"/>
              <a:t>рік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39938" name="Picture 2" descr="http://image.tsn.ua/media/images2/585xX/Mar2010/9a405cfd1a_2074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4143380"/>
            <a:ext cx="3071834" cy="2457467"/>
          </a:xfrm>
          <a:prstGeom prst="rect">
            <a:avLst/>
          </a:prstGeom>
          <a:noFill/>
        </p:spPr>
      </p:pic>
      <p:pic>
        <p:nvPicPr>
          <p:cNvPr id="39940" name="Picture 4" descr="https://encrypted-tbn1.gstatic.com/images?q=tbn:ANd9GcTn-ymGexE1-MX4ZHiJ_kTRu5VWfciwrcLdtwSQDRwB659sFk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429132"/>
            <a:ext cx="4320548" cy="19288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0"/>
            <a:ext cx="5500726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Економічна</a:t>
            </a:r>
            <a:r>
              <a:rPr lang="ru-RU" dirty="0" smtClean="0"/>
              <a:t> та </a:t>
            </a:r>
            <a:r>
              <a:rPr lang="ru-RU" dirty="0" err="1" smtClean="0"/>
              <a:t>соціальна</a:t>
            </a:r>
            <a:r>
              <a:rPr lang="ru-RU" dirty="0" smtClean="0"/>
              <a:t> </a:t>
            </a:r>
            <a:r>
              <a:rPr lang="ru-RU" dirty="0" err="1" smtClean="0"/>
              <a:t>нерівність</a:t>
            </a:r>
            <a:r>
              <a:rPr lang="ru-RU" dirty="0" smtClean="0"/>
              <a:t> </a:t>
            </a:r>
            <a:r>
              <a:rPr lang="ru-RU" dirty="0" err="1" smtClean="0"/>
              <a:t>породжує</a:t>
            </a:r>
            <a:r>
              <a:rPr lang="ru-RU" dirty="0" smtClean="0"/>
              <a:t> </a:t>
            </a:r>
            <a:r>
              <a:rPr lang="ru-RU" dirty="0" err="1" smtClean="0"/>
              <a:t>прагнення</a:t>
            </a:r>
            <a:r>
              <a:rPr lang="ru-RU" dirty="0" smtClean="0"/>
              <a:t> </a:t>
            </a:r>
            <a:r>
              <a:rPr lang="ru-RU" dirty="0" err="1" smtClean="0"/>
              <a:t>досягти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високого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за будь яку </a:t>
            </a:r>
            <a:r>
              <a:rPr lang="ru-RU" dirty="0" err="1" smtClean="0"/>
              <a:t>ціну</a:t>
            </a:r>
            <a:r>
              <a:rPr lang="ru-RU" dirty="0" smtClean="0"/>
              <a:t>, </a:t>
            </a:r>
            <a:r>
              <a:rPr lang="ru-RU" dirty="0" err="1" smtClean="0"/>
              <a:t>національний</a:t>
            </a:r>
            <a:r>
              <a:rPr lang="ru-RU" dirty="0" smtClean="0"/>
              <a:t> сепаратизм </a:t>
            </a:r>
            <a:r>
              <a:rPr lang="ru-RU" dirty="0" err="1" smtClean="0"/>
              <a:t>веде</a:t>
            </a:r>
            <a:r>
              <a:rPr lang="ru-RU" dirty="0" smtClean="0"/>
              <a:t> до </a:t>
            </a:r>
            <a:r>
              <a:rPr lang="ru-RU" dirty="0" err="1" smtClean="0"/>
              <a:t>ігнорування</a:t>
            </a:r>
            <a:r>
              <a:rPr lang="ru-RU" dirty="0" smtClean="0"/>
              <a:t> </a:t>
            </a:r>
            <a:r>
              <a:rPr lang="ru-RU" dirty="0" err="1" smtClean="0"/>
              <a:t>глобальних</a:t>
            </a:r>
            <a:r>
              <a:rPr lang="ru-RU" dirty="0" smtClean="0"/>
              <a:t> </a:t>
            </a:r>
            <a:r>
              <a:rPr lang="ru-RU" dirty="0" err="1" smtClean="0"/>
              <a:t>екологічних</a:t>
            </a:r>
            <a:r>
              <a:rPr lang="ru-RU" dirty="0" smtClean="0"/>
              <a:t> проблем. </a:t>
            </a:r>
            <a:r>
              <a:rPr lang="ru-RU" dirty="0" err="1" smtClean="0"/>
              <a:t>Ті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живуть</a:t>
            </a:r>
            <a:r>
              <a:rPr lang="ru-RU" dirty="0" smtClean="0"/>
              <a:t> на </a:t>
            </a:r>
            <a:r>
              <a:rPr lang="ru-RU" dirty="0" err="1" smtClean="0"/>
              <a:t>селі</a:t>
            </a:r>
            <a:r>
              <a:rPr lang="ru-RU" dirty="0" smtClean="0"/>
              <a:t> не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сприймати</a:t>
            </a:r>
            <a:r>
              <a:rPr lang="ru-RU" dirty="0" smtClean="0"/>
              <a:t> </a:t>
            </a:r>
            <a:r>
              <a:rPr lang="ru-RU" dirty="0" err="1" smtClean="0"/>
              <a:t>гостроту</a:t>
            </a:r>
            <a:r>
              <a:rPr lang="ru-RU" dirty="0" smtClean="0"/>
              <a:t> </a:t>
            </a:r>
            <a:r>
              <a:rPr lang="ru-RU" dirty="0" err="1" smtClean="0"/>
              <a:t>екологічних</a:t>
            </a:r>
            <a:r>
              <a:rPr lang="ru-RU" dirty="0" smtClean="0"/>
              <a:t> проблем великих </a:t>
            </a:r>
            <a:r>
              <a:rPr lang="ru-RU" dirty="0" err="1" smtClean="0"/>
              <a:t>міст</a:t>
            </a:r>
            <a:r>
              <a:rPr lang="ru-RU" dirty="0" smtClean="0"/>
              <a:t>. Як </a:t>
            </a:r>
            <a:r>
              <a:rPr lang="ru-RU" dirty="0" err="1" smtClean="0"/>
              <a:t>елементи</a:t>
            </a:r>
            <a:r>
              <a:rPr lang="ru-RU" dirty="0" smtClean="0"/>
              <a:t> </a:t>
            </a:r>
            <a:r>
              <a:rPr lang="ru-RU" dirty="0" err="1" smtClean="0"/>
              <a:t>тиску</a:t>
            </a:r>
            <a:r>
              <a:rPr lang="ru-RU" dirty="0" smtClean="0"/>
              <a:t> </a:t>
            </a:r>
            <a:r>
              <a:rPr lang="ru-RU" dirty="0" err="1" smtClean="0"/>
              <a:t>цивілізації</a:t>
            </a:r>
            <a:r>
              <a:rPr lang="ru-RU" dirty="0" smtClean="0"/>
              <a:t> на </a:t>
            </a:r>
            <a:r>
              <a:rPr lang="ru-RU" dirty="0" err="1" smtClean="0"/>
              <a:t>природне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, </a:t>
            </a:r>
            <a:r>
              <a:rPr lang="ru-RU" dirty="0" err="1" smtClean="0"/>
              <a:t>виступають</a:t>
            </a:r>
            <a:r>
              <a:rPr lang="ru-RU" dirty="0" smtClean="0"/>
              <a:t> </a:t>
            </a:r>
            <a:r>
              <a:rPr lang="ru-RU" dirty="0" err="1" smtClean="0"/>
              <a:t>багатовідходні</a:t>
            </a:r>
            <a:r>
              <a:rPr lang="ru-RU" dirty="0" smtClean="0"/>
              <a:t> та </a:t>
            </a:r>
            <a:r>
              <a:rPr lang="ru-RU" dirty="0" err="1" smtClean="0"/>
              <a:t>високовитратні</a:t>
            </a:r>
            <a:r>
              <a:rPr lang="ru-RU" dirty="0" smtClean="0"/>
              <a:t> </a:t>
            </a:r>
            <a:r>
              <a:rPr lang="ru-RU" dirty="0" err="1" smtClean="0"/>
              <a:t>технології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застосовуються</a:t>
            </a:r>
            <a:r>
              <a:rPr lang="ru-RU" dirty="0" smtClean="0"/>
              <a:t> у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та </a:t>
            </a:r>
            <a:r>
              <a:rPr lang="ru-RU" dirty="0" err="1" smtClean="0"/>
              <a:t>сільському</a:t>
            </a:r>
            <a:r>
              <a:rPr lang="ru-RU" dirty="0" smtClean="0"/>
              <a:t> </a:t>
            </a:r>
            <a:r>
              <a:rPr lang="ru-RU" dirty="0" err="1" smtClean="0"/>
              <a:t>господарстві</a:t>
            </a:r>
            <a:r>
              <a:rPr lang="ru-RU" dirty="0" smtClean="0"/>
              <a:t>; </a:t>
            </a:r>
            <a:r>
              <a:rPr lang="ru-RU" dirty="0" err="1" smtClean="0"/>
              <a:t>автомобільний</a:t>
            </a:r>
            <a:r>
              <a:rPr lang="ru-RU" dirty="0" smtClean="0"/>
              <a:t> транспорт та </a:t>
            </a:r>
            <a:r>
              <a:rPr lang="ru-RU" dirty="0" err="1" smtClean="0"/>
              <a:t>урбанізація</a:t>
            </a:r>
            <a:r>
              <a:rPr lang="ru-RU" dirty="0" smtClean="0"/>
              <a:t>. </a:t>
            </a:r>
            <a:r>
              <a:rPr lang="ru-RU" dirty="0" err="1" smtClean="0"/>
              <a:t>Чималу</a:t>
            </a:r>
            <a:r>
              <a:rPr lang="ru-RU" dirty="0" smtClean="0"/>
              <a:t> роль в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кризи</a:t>
            </a:r>
            <a:r>
              <a:rPr lang="ru-RU" dirty="0" smtClean="0"/>
              <a:t> </a:t>
            </a:r>
            <a:r>
              <a:rPr lang="ru-RU" dirty="0" err="1" smtClean="0"/>
              <a:t>відіграє</a:t>
            </a:r>
            <a:r>
              <a:rPr lang="ru-RU" dirty="0" smtClean="0"/>
              <a:t> гонка </a:t>
            </a:r>
            <a:r>
              <a:rPr lang="ru-RU" dirty="0" err="1" smtClean="0"/>
              <a:t>озброєння</a:t>
            </a:r>
            <a:r>
              <a:rPr lang="ru-RU" dirty="0" smtClean="0"/>
              <a:t>. </a:t>
            </a:r>
            <a:r>
              <a:rPr lang="ru-RU" dirty="0" err="1" smtClean="0"/>
              <a:t>Майже</a:t>
            </a:r>
            <a:r>
              <a:rPr lang="ru-RU" dirty="0" smtClean="0"/>
              <a:t> </a:t>
            </a:r>
            <a:r>
              <a:rPr lang="ru-RU" dirty="0" err="1" smtClean="0"/>
              <a:t>неконтрольовані</a:t>
            </a:r>
            <a:r>
              <a:rPr lang="ru-RU" dirty="0" smtClean="0"/>
              <a:t> </a:t>
            </a:r>
            <a:r>
              <a:rPr lang="ru-RU" dirty="0" err="1" smtClean="0"/>
              <a:t>громадськістю</a:t>
            </a:r>
            <a:r>
              <a:rPr lang="ru-RU" dirty="0" smtClean="0"/>
              <a:t> </a:t>
            </a:r>
            <a:r>
              <a:rPr lang="ru-RU" dirty="0" err="1" smtClean="0"/>
              <a:t>військово-промислові</a:t>
            </a:r>
            <a:r>
              <a:rPr lang="ru-RU" dirty="0" smtClean="0"/>
              <a:t> </a:t>
            </a:r>
            <a:r>
              <a:rPr lang="ru-RU" dirty="0" err="1" smtClean="0"/>
              <a:t>комплекси</a:t>
            </a:r>
            <a:r>
              <a:rPr lang="ru-RU" dirty="0" smtClean="0"/>
              <a:t> </a:t>
            </a:r>
            <a:r>
              <a:rPr lang="ru-RU" dirty="0" err="1" smtClean="0"/>
              <a:t>розвинутих</a:t>
            </a:r>
            <a:r>
              <a:rPr lang="ru-RU" dirty="0" smtClean="0"/>
              <a:t> </a:t>
            </a:r>
            <a:r>
              <a:rPr lang="ru-RU" dirty="0" err="1" smtClean="0"/>
              <a:t>країн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найбільшими</a:t>
            </a:r>
            <a:r>
              <a:rPr lang="ru-RU" dirty="0" smtClean="0"/>
              <a:t> </a:t>
            </a:r>
            <a:r>
              <a:rPr lang="ru-RU" dirty="0" err="1" smtClean="0"/>
              <a:t>споживачами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 та </a:t>
            </a:r>
            <a:r>
              <a:rPr lang="ru-RU" dirty="0" err="1" smtClean="0"/>
              <a:t>енергії</a:t>
            </a:r>
            <a:r>
              <a:rPr lang="ru-RU" dirty="0" smtClean="0"/>
              <a:t>. </a:t>
            </a:r>
            <a:r>
              <a:rPr lang="ru-RU" dirty="0" err="1" smtClean="0"/>
              <a:t>Відомий</a:t>
            </a:r>
            <a:r>
              <a:rPr lang="ru-RU" dirty="0" smtClean="0"/>
              <a:t> </a:t>
            </a:r>
            <a:r>
              <a:rPr lang="ru-RU" dirty="0" err="1" smtClean="0"/>
              <a:t>канадський</a:t>
            </a:r>
            <a:r>
              <a:rPr lang="ru-RU" dirty="0" smtClean="0"/>
              <a:t> </a:t>
            </a:r>
            <a:r>
              <a:rPr lang="ru-RU" dirty="0" err="1" smtClean="0"/>
              <a:t>соціолог</a:t>
            </a:r>
            <a:r>
              <a:rPr lang="ru-RU" dirty="0" smtClean="0"/>
              <a:t> </a:t>
            </a:r>
            <a:r>
              <a:rPr lang="ru-RU" dirty="0" err="1" smtClean="0"/>
              <a:t>Мюррей</a:t>
            </a:r>
            <a:r>
              <a:rPr lang="ru-RU" dirty="0" smtClean="0"/>
              <a:t> </a:t>
            </a:r>
            <a:r>
              <a:rPr lang="ru-RU" dirty="0" err="1" smtClean="0"/>
              <a:t>Бучин</a:t>
            </a:r>
            <a:r>
              <a:rPr lang="ru-RU" dirty="0" smtClean="0"/>
              <a:t> (1979) головною причиною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кризи</a:t>
            </a:r>
            <a:r>
              <a:rPr lang="ru-RU" dirty="0" smtClean="0"/>
              <a:t> </a:t>
            </a:r>
            <a:r>
              <a:rPr lang="ru-RU" dirty="0" err="1" smtClean="0"/>
              <a:t>вважав</a:t>
            </a:r>
            <a:r>
              <a:rPr lang="ru-RU" dirty="0" smtClean="0"/>
              <a:t> тип </a:t>
            </a:r>
            <a:r>
              <a:rPr lang="ru-RU" dirty="0" err="1" smtClean="0"/>
              <a:t>організації</a:t>
            </a:r>
            <a:r>
              <a:rPr lang="ru-RU" dirty="0" smtClean="0"/>
              <a:t> </a:t>
            </a:r>
            <a:r>
              <a:rPr lang="ru-RU" dirty="0" err="1" smtClean="0"/>
              <a:t>людського</a:t>
            </a:r>
            <a:r>
              <a:rPr lang="ru-RU" dirty="0" smtClean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. На думку </a:t>
            </a:r>
            <a:r>
              <a:rPr lang="ru-RU" dirty="0" err="1" smtClean="0"/>
              <a:t>чеського</a:t>
            </a:r>
            <a:r>
              <a:rPr lang="ru-RU" dirty="0" smtClean="0"/>
              <a:t> </a:t>
            </a:r>
            <a:r>
              <a:rPr lang="ru-RU" dirty="0" err="1" smtClean="0"/>
              <a:t>вченого</a:t>
            </a:r>
            <a:r>
              <a:rPr lang="ru-RU" dirty="0" smtClean="0"/>
              <a:t> </a:t>
            </a:r>
            <a:r>
              <a:rPr lang="ru-RU" dirty="0" err="1" smtClean="0"/>
              <a:t>Р.Конярського</a:t>
            </a:r>
            <a:r>
              <a:rPr lang="ru-RU" dirty="0" smtClean="0"/>
              <a:t> (1989), </a:t>
            </a:r>
            <a:r>
              <a:rPr lang="ru-RU" dirty="0" err="1" smtClean="0"/>
              <a:t>екологічна</a:t>
            </a:r>
            <a:r>
              <a:rPr lang="ru-RU" dirty="0" smtClean="0"/>
              <a:t> криза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криза</a:t>
            </a:r>
            <a:r>
              <a:rPr lang="ru-RU" dirty="0" smtClean="0"/>
              <a:t> </a:t>
            </a:r>
            <a:r>
              <a:rPr lang="ru-RU" dirty="0" err="1" smtClean="0"/>
              <a:t>філософії</a:t>
            </a:r>
            <a:r>
              <a:rPr lang="ru-RU" dirty="0" smtClean="0"/>
              <a:t>, </a:t>
            </a:r>
            <a:r>
              <a:rPr lang="ru-RU" dirty="0" err="1" smtClean="0"/>
              <a:t>криза</a:t>
            </a:r>
            <a:r>
              <a:rPr lang="ru-RU" dirty="0" smtClean="0"/>
              <a:t> </a:t>
            </a:r>
            <a:r>
              <a:rPr lang="ru-RU" dirty="0" err="1" smtClean="0"/>
              <a:t>духовності</a:t>
            </a:r>
            <a:r>
              <a:rPr lang="ru-RU" dirty="0" smtClean="0"/>
              <a:t>. </a:t>
            </a:r>
            <a:r>
              <a:rPr lang="ru-RU" dirty="0" err="1" smtClean="0"/>
              <a:t>Деградація</a:t>
            </a:r>
            <a:r>
              <a:rPr lang="ru-RU" dirty="0" smtClean="0"/>
              <a:t> природного </a:t>
            </a:r>
            <a:r>
              <a:rPr lang="ru-RU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результатом не просто, та не </a:t>
            </a:r>
            <a:r>
              <a:rPr lang="ru-RU" dirty="0" err="1" smtClean="0"/>
              <a:t>тільки</a:t>
            </a:r>
            <a:r>
              <a:rPr lang="ru-RU" dirty="0" smtClean="0"/>
              <a:t> техногенного </a:t>
            </a:r>
            <a:r>
              <a:rPr lang="ru-RU" dirty="0" err="1" smtClean="0"/>
              <a:t>тиску</a:t>
            </a:r>
            <a:r>
              <a:rPr lang="ru-RU" dirty="0" smtClean="0"/>
              <a:t> на </a:t>
            </a:r>
            <a:r>
              <a:rPr lang="ru-RU" dirty="0" err="1" smtClean="0"/>
              <a:t>нього</a:t>
            </a:r>
            <a:r>
              <a:rPr lang="ru-RU" dirty="0" smtClean="0"/>
              <a:t>, а </a:t>
            </a:r>
            <a:r>
              <a:rPr lang="ru-RU" dirty="0" err="1" smtClean="0"/>
              <a:t>наслідком</a:t>
            </a:r>
            <a:r>
              <a:rPr lang="ru-RU" dirty="0" smtClean="0"/>
              <a:t> </a:t>
            </a:r>
            <a:r>
              <a:rPr lang="ru-RU" dirty="0" err="1" smtClean="0"/>
              <a:t>зубожіння</a:t>
            </a:r>
            <a:r>
              <a:rPr lang="ru-RU" dirty="0" smtClean="0"/>
              <a:t> </a:t>
            </a:r>
            <a:r>
              <a:rPr lang="ru-RU" dirty="0" err="1" smtClean="0"/>
              <a:t>моральності</a:t>
            </a:r>
            <a:r>
              <a:rPr lang="ru-RU" dirty="0" smtClean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, </a:t>
            </a:r>
            <a:r>
              <a:rPr lang="ru-RU" dirty="0" err="1" smtClean="0"/>
              <a:t>сліпоти</a:t>
            </a:r>
            <a:r>
              <a:rPr lang="ru-RU" dirty="0" smtClean="0"/>
              <a:t>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майбутніх</a:t>
            </a:r>
            <a:r>
              <a:rPr lang="ru-RU" dirty="0" smtClean="0"/>
              <a:t> </a:t>
            </a:r>
            <a:r>
              <a:rPr lang="ru-RU" dirty="0" err="1" smtClean="0"/>
              <a:t>наслідків</a:t>
            </a:r>
            <a:r>
              <a:rPr lang="ru-RU" dirty="0" smtClean="0"/>
              <a:t> </a:t>
            </a:r>
            <a:r>
              <a:rPr lang="ru-RU" dirty="0" err="1" smtClean="0"/>
              <a:t>прийнятого</a:t>
            </a:r>
            <a:r>
              <a:rPr lang="ru-RU" dirty="0" smtClean="0"/>
              <a:t> стилю </a:t>
            </a:r>
            <a:r>
              <a:rPr lang="ru-RU" dirty="0" err="1" smtClean="0"/>
              <a:t>життя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38914" name="Picture 2" descr="http://www.ulrmc.org.ua/projects/CM/CM_02_121/CM_02_12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428604"/>
            <a:ext cx="3286116" cy="2490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http://zdravo.by/userstuff/201/images/Ecolog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643314"/>
            <a:ext cx="2942563" cy="2352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0"/>
            <a:ext cx="4572000" cy="67403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 err="1" smtClean="0"/>
              <a:t>Чималий</a:t>
            </a:r>
            <a:r>
              <a:rPr lang="ru-RU" dirty="0" smtClean="0"/>
              <a:t> </a:t>
            </a:r>
            <a:r>
              <a:rPr lang="ru-RU" dirty="0" err="1" smtClean="0"/>
              <a:t>внесок</a:t>
            </a:r>
            <a:r>
              <a:rPr lang="ru-RU" dirty="0" smtClean="0"/>
              <a:t> у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кризових</a:t>
            </a:r>
            <a:r>
              <a:rPr lang="ru-RU" dirty="0" smtClean="0"/>
              <a:t> </a:t>
            </a:r>
            <a:r>
              <a:rPr lang="ru-RU" dirty="0" err="1" smtClean="0"/>
              <a:t>явищ</a:t>
            </a:r>
            <a:r>
              <a:rPr lang="ru-RU" dirty="0" smtClean="0"/>
              <a:t> </a:t>
            </a:r>
            <a:r>
              <a:rPr lang="ru-RU" dirty="0" err="1" smtClean="0"/>
              <a:t>додає</a:t>
            </a:r>
            <a:r>
              <a:rPr lang="ru-RU" dirty="0" smtClean="0"/>
              <a:t> </a:t>
            </a:r>
            <a:r>
              <a:rPr lang="ru-RU" dirty="0" err="1" smtClean="0"/>
              <a:t>існуюче</a:t>
            </a:r>
            <a:r>
              <a:rPr lang="ru-RU" dirty="0" smtClean="0"/>
              <a:t> </a:t>
            </a:r>
            <a:r>
              <a:rPr lang="ru-RU" dirty="0" err="1" smtClean="0"/>
              <a:t>протиріччя</a:t>
            </a:r>
            <a:r>
              <a:rPr lang="ru-RU" dirty="0" smtClean="0"/>
              <a:t> </a:t>
            </a:r>
            <a:r>
              <a:rPr lang="ru-RU" dirty="0" err="1" smtClean="0"/>
              <a:t>особистих</a:t>
            </a:r>
            <a:r>
              <a:rPr lang="ru-RU" dirty="0" smtClean="0"/>
              <a:t> та </a:t>
            </a:r>
            <a:r>
              <a:rPr lang="ru-RU" dirty="0" err="1" smtClean="0"/>
              <a:t>суспільних</a:t>
            </a:r>
            <a:r>
              <a:rPr lang="ru-RU" dirty="0" smtClean="0"/>
              <a:t> </a:t>
            </a:r>
            <a:r>
              <a:rPr lang="ru-RU" dirty="0" err="1" smtClean="0"/>
              <a:t>інтересів</a:t>
            </a:r>
            <a:r>
              <a:rPr lang="ru-RU" dirty="0" smtClean="0"/>
              <a:t>, </a:t>
            </a:r>
            <a:r>
              <a:rPr lang="ru-RU" dirty="0" err="1" smtClean="0"/>
              <a:t>переважання</a:t>
            </a:r>
            <a:r>
              <a:rPr lang="ru-RU" dirty="0" smtClean="0"/>
              <a:t> </a:t>
            </a:r>
            <a:r>
              <a:rPr lang="ru-RU" dirty="0" err="1" smtClean="0"/>
              <a:t>регіонального</a:t>
            </a:r>
            <a:r>
              <a:rPr lang="ru-RU" dirty="0" smtClean="0"/>
              <a:t> </a:t>
            </a:r>
            <a:r>
              <a:rPr lang="ru-RU" dirty="0" err="1" smtClean="0"/>
              <a:t>мислення</a:t>
            </a:r>
            <a:r>
              <a:rPr lang="ru-RU" dirty="0" smtClean="0"/>
              <a:t> над </a:t>
            </a:r>
            <a:r>
              <a:rPr lang="ru-RU" dirty="0" err="1" smtClean="0"/>
              <a:t>глобальним</a:t>
            </a:r>
            <a:r>
              <a:rPr lang="ru-RU" dirty="0" smtClean="0"/>
              <a:t>. </a:t>
            </a:r>
            <a:r>
              <a:rPr lang="ru-RU" dirty="0" err="1" smtClean="0"/>
              <a:t>Техногенний</a:t>
            </a:r>
            <a:r>
              <a:rPr lang="ru-RU" dirty="0" smtClean="0"/>
              <a:t> тип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цивілізації</a:t>
            </a:r>
            <a:r>
              <a:rPr lang="ru-RU" dirty="0" smtClean="0"/>
              <a:t> в </a:t>
            </a:r>
            <a:r>
              <a:rPr lang="ru-RU" dirty="0" err="1" smtClean="0"/>
              <a:t>умовах</a:t>
            </a:r>
            <a:r>
              <a:rPr lang="ru-RU" dirty="0" smtClean="0"/>
              <a:t> </a:t>
            </a:r>
            <a:r>
              <a:rPr lang="ru-RU" dirty="0" err="1" smtClean="0"/>
              <a:t>швидкого</a:t>
            </a:r>
            <a:r>
              <a:rPr lang="ru-RU" dirty="0" smtClean="0"/>
              <a:t> росту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вимагає</a:t>
            </a:r>
            <a:r>
              <a:rPr lang="ru-RU" dirty="0" smtClean="0"/>
              <a:t> </a:t>
            </a:r>
            <a:r>
              <a:rPr lang="ru-RU" dirty="0" err="1" smtClean="0"/>
              <a:t>залучення</a:t>
            </a:r>
            <a:r>
              <a:rPr lang="ru-RU" dirty="0" smtClean="0"/>
              <a:t> до </a:t>
            </a:r>
            <a:r>
              <a:rPr lang="ru-RU" dirty="0" err="1" smtClean="0"/>
              <a:t>виробничих</a:t>
            </a:r>
            <a:r>
              <a:rPr lang="ru-RU" dirty="0" smtClean="0"/>
              <a:t> </a:t>
            </a:r>
            <a:r>
              <a:rPr lang="ru-RU" dirty="0" err="1" smtClean="0"/>
              <a:t>процесів</a:t>
            </a:r>
            <a:r>
              <a:rPr lang="ru-RU" dirty="0" smtClean="0"/>
              <a:t> все </a:t>
            </a:r>
            <a:r>
              <a:rPr lang="ru-RU" dirty="0" err="1" smtClean="0"/>
              <a:t>більшої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. Так, </a:t>
            </a:r>
            <a:r>
              <a:rPr lang="ru-RU" dirty="0" err="1" smtClean="0"/>
              <a:t>тільки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1958 р. до 1986 р. у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використано</a:t>
            </a:r>
            <a:r>
              <a:rPr lang="ru-RU" dirty="0" smtClean="0"/>
              <a:t> 117 млрд. тонн </a:t>
            </a:r>
            <a:r>
              <a:rPr lang="ru-RU" dirty="0" err="1" smtClean="0"/>
              <a:t>викопного</a:t>
            </a:r>
            <a:r>
              <a:rPr lang="ru-RU" dirty="0" smtClean="0"/>
              <a:t> </a:t>
            </a:r>
            <a:r>
              <a:rPr lang="ru-RU" dirty="0" err="1" smtClean="0"/>
              <a:t>палива</a:t>
            </a:r>
            <a:r>
              <a:rPr lang="ru-RU" dirty="0" smtClean="0"/>
              <a:t>, яке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невідновним</a:t>
            </a:r>
            <a:r>
              <a:rPr lang="ru-RU" dirty="0" smtClean="0"/>
              <a:t> ресурсом. Для </a:t>
            </a:r>
            <a:r>
              <a:rPr lang="ru-RU" dirty="0" err="1" smtClean="0"/>
              <a:t>видобування</a:t>
            </a:r>
            <a:r>
              <a:rPr lang="ru-RU" dirty="0" smtClean="0"/>
              <a:t> </a:t>
            </a:r>
            <a:r>
              <a:rPr lang="ru-RU" dirty="0" err="1" smtClean="0"/>
              <a:t>викопного</a:t>
            </a:r>
            <a:r>
              <a:rPr lang="ru-RU" dirty="0" smtClean="0"/>
              <a:t> </a:t>
            </a:r>
            <a:r>
              <a:rPr lang="ru-RU" dirty="0" err="1" smtClean="0"/>
              <a:t>палива</a:t>
            </a:r>
            <a:r>
              <a:rPr lang="ru-RU" dirty="0" smtClean="0"/>
              <a:t> та руд </a:t>
            </a:r>
            <a:r>
              <a:rPr lang="ru-RU" dirty="0" err="1" smtClean="0"/>
              <a:t>здійснюються</a:t>
            </a:r>
            <a:r>
              <a:rPr lang="ru-RU" dirty="0" smtClean="0"/>
              <a:t> </a:t>
            </a:r>
            <a:r>
              <a:rPr lang="ru-RU" dirty="0" err="1" smtClean="0"/>
              <a:t>великомасштабні</a:t>
            </a:r>
            <a:r>
              <a:rPr lang="ru-RU" dirty="0" smtClean="0"/>
              <a:t> </a:t>
            </a:r>
            <a:r>
              <a:rPr lang="ru-RU" dirty="0" err="1" smtClean="0"/>
              <a:t>втручання</a:t>
            </a:r>
            <a:r>
              <a:rPr lang="ru-RU" dirty="0" smtClean="0"/>
              <a:t> в геосферу </a:t>
            </a:r>
            <a:r>
              <a:rPr lang="ru-RU" dirty="0" err="1" smtClean="0"/>
              <a:t>планети</a:t>
            </a:r>
            <a:r>
              <a:rPr lang="ru-RU" dirty="0" smtClean="0"/>
              <a:t>. В одному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колишньому</a:t>
            </a:r>
            <a:r>
              <a:rPr lang="ru-RU" dirty="0" smtClean="0"/>
              <a:t> </a:t>
            </a:r>
            <a:r>
              <a:rPr lang="ru-RU" dirty="0" err="1" smtClean="0"/>
              <a:t>Радянському</a:t>
            </a:r>
            <a:r>
              <a:rPr lang="ru-RU" dirty="0" smtClean="0"/>
              <a:t> </a:t>
            </a:r>
            <a:r>
              <a:rPr lang="ru-RU" dirty="0" err="1" smtClean="0"/>
              <a:t>Союзі</a:t>
            </a:r>
            <a:r>
              <a:rPr lang="ru-RU" dirty="0" smtClean="0"/>
              <a:t> в </a:t>
            </a:r>
            <a:r>
              <a:rPr lang="ru-RU" dirty="0" err="1" smtClean="0"/>
              <a:t>рік</a:t>
            </a:r>
            <a:r>
              <a:rPr lang="ru-RU" dirty="0" smtClean="0"/>
              <a:t> </a:t>
            </a:r>
            <a:r>
              <a:rPr lang="ru-RU" dirty="0" err="1" smtClean="0"/>
              <a:t>видобувалося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1 млрд. тонн </a:t>
            </a:r>
            <a:r>
              <a:rPr lang="ru-RU" dirty="0" err="1" smtClean="0"/>
              <a:t>гірської</a:t>
            </a:r>
            <a:r>
              <a:rPr lang="ru-RU" dirty="0" smtClean="0"/>
              <a:t> породи, </a:t>
            </a:r>
            <a:r>
              <a:rPr lang="ru-RU" dirty="0" err="1" smtClean="0"/>
              <a:t>корисна</a:t>
            </a:r>
            <a:r>
              <a:rPr lang="ru-RU" dirty="0" smtClean="0"/>
              <a:t>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якої</a:t>
            </a:r>
            <a:r>
              <a:rPr lang="ru-RU" dirty="0" smtClean="0"/>
              <a:t> </a:t>
            </a:r>
            <a:r>
              <a:rPr lang="ru-RU" dirty="0" err="1" smtClean="0"/>
              <a:t>складала</a:t>
            </a:r>
            <a:r>
              <a:rPr lang="ru-RU" dirty="0" smtClean="0"/>
              <a:t> </a:t>
            </a:r>
            <a:r>
              <a:rPr lang="ru-RU" dirty="0" err="1" smtClean="0"/>
              <a:t>менш</a:t>
            </a:r>
            <a:r>
              <a:rPr lang="ru-RU" dirty="0" smtClean="0"/>
              <a:t> </a:t>
            </a:r>
            <a:r>
              <a:rPr lang="ru-RU" dirty="0" err="1" smtClean="0"/>
              <a:t>ніж</a:t>
            </a:r>
            <a:r>
              <a:rPr lang="ru-RU" dirty="0" smtClean="0"/>
              <a:t> 20%. </a:t>
            </a:r>
            <a:r>
              <a:rPr lang="ru-RU" dirty="0" err="1" smtClean="0"/>
              <a:t>Відбуваються</a:t>
            </a:r>
            <a:r>
              <a:rPr lang="ru-RU" dirty="0" smtClean="0"/>
              <a:t>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процеси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в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країнах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порушуються</a:t>
            </a:r>
            <a:r>
              <a:rPr lang="ru-RU" dirty="0" smtClean="0"/>
              <a:t> </a:t>
            </a:r>
            <a:r>
              <a:rPr lang="ru-RU" dirty="0" err="1" smtClean="0"/>
              <a:t>геологічні</a:t>
            </a:r>
            <a:r>
              <a:rPr lang="ru-RU" dirty="0" smtClean="0"/>
              <a:t> </a:t>
            </a:r>
            <a:r>
              <a:rPr lang="ru-RU" dirty="0" err="1" smtClean="0"/>
              <a:t>структури</a:t>
            </a:r>
            <a:r>
              <a:rPr lang="ru-RU" dirty="0" smtClean="0"/>
              <a:t> </a:t>
            </a:r>
            <a:r>
              <a:rPr lang="ru-RU" dirty="0" err="1" smtClean="0"/>
              <a:t>масивів</a:t>
            </a:r>
            <a:r>
              <a:rPr lang="ru-RU" dirty="0" smtClean="0"/>
              <a:t> </a:t>
            </a:r>
            <a:r>
              <a:rPr lang="ru-RU" dirty="0" err="1" smtClean="0"/>
              <a:t>гірських</a:t>
            </a:r>
            <a:r>
              <a:rPr lang="ru-RU" dirty="0" smtClean="0"/>
              <a:t> </a:t>
            </a:r>
            <a:r>
              <a:rPr lang="ru-RU" dirty="0" err="1" smtClean="0"/>
              <a:t>порід</a:t>
            </a:r>
            <a:r>
              <a:rPr lang="ru-RU" dirty="0" smtClean="0"/>
              <a:t>, </a:t>
            </a:r>
            <a:r>
              <a:rPr lang="ru-RU" dirty="0" err="1" smtClean="0"/>
              <a:t>виникають</a:t>
            </a:r>
            <a:r>
              <a:rPr lang="ru-RU" dirty="0" smtClean="0"/>
              <a:t> </a:t>
            </a:r>
            <a:r>
              <a:rPr lang="ru-RU" dirty="0" err="1" smtClean="0"/>
              <a:t>кар'єрно-відвальні</a:t>
            </a:r>
            <a:r>
              <a:rPr lang="ru-RU" dirty="0" smtClean="0"/>
              <a:t> </a:t>
            </a:r>
            <a:r>
              <a:rPr lang="ru-RU" dirty="0" err="1" smtClean="0"/>
              <a:t>комплекси</a:t>
            </a:r>
            <a:r>
              <a:rPr lang="ru-RU" dirty="0" smtClean="0"/>
              <a:t>, </a:t>
            </a:r>
            <a:r>
              <a:rPr lang="ru-RU" dirty="0" err="1" smtClean="0"/>
              <a:t>сховища</a:t>
            </a:r>
            <a:r>
              <a:rPr lang="ru-RU" dirty="0" smtClean="0"/>
              <a:t> </a:t>
            </a:r>
            <a:r>
              <a:rPr lang="ru-RU" dirty="0" err="1" smtClean="0"/>
              <a:t>шламів</a:t>
            </a:r>
            <a:r>
              <a:rPr lang="ru-RU" dirty="0" smtClean="0"/>
              <a:t>, </a:t>
            </a:r>
            <a:r>
              <a:rPr lang="ru-RU" dirty="0" err="1" smtClean="0"/>
              <a:t>рови</a:t>
            </a:r>
            <a:r>
              <a:rPr lang="ru-RU" dirty="0" smtClean="0"/>
              <a:t>. </a:t>
            </a:r>
            <a:r>
              <a:rPr lang="ru-RU" dirty="0" err="1" smtClean="0"/>
              <a:t>Змінюється</a:t>
            </a:r>
            <a:r>
              <a:rPr lang="ru-RU" dirty="0" smtClean="0"/>
              <a:t> ландшафт </a:t>
            </a:r>
            <a:r>
              <a:rPr lang="ru-RU" dirty="0" err="1" smtClean="0"/>
              <a:t>величезних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37890" name="Picture 2" descr="http://novynar.img.com.ua/img/forall/a/1726/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28"/>
            <a:ext cx="4082169" cy="2857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6" descr="http://gryko.in.ua/wp-content/uploads/2011/03/kimberlit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643314"/>
            <a:ext cx="4160993" cy="273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зареєстровано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ніж</a:t>
            </a:r>
            <a:r>
              <a:rPr lang="ru-RU" dirty="0" smtClean="0"/>
              <a:t> 9 млн. </a:t>
            </a:r>
            <a:r>
              <a:rPr lang="ru-RU" dirty="0" err="1" smtClean="0"/>
              <a:t>видів</a:t>
            </a:r>
            <a:r>
              <a:rPr lang="ru-RU" dirty="0" smtClean="0"/>
              <a:t> штучно </a:t>
            </a:r>
            <a:r>
              <a:rPr lang="ru-RU" dirty="0" err="1" smtClean="0"/>
              <a:t>отриманих</a:t>
            </a:r>
            <a:r>
              <a:rPr lang="ru-RU" dirty="0" smtClean="0"/>
              <a:t> </a:t>
            </a:r>
            <a:r>
              <a:rPr lang="ru-RU" dirty="0" err="1" smtClean="0"/>
              <a:t>хімічних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. </a:t>
            </a:r>
            <a:r>
              <a:rPr lang="ru-RU" dirty="0" err="1" smtClean="0"/>
              <a:t>Близько</a:t>
            </a:r>
            <a:r>
              <a:rPr lang="ru-RU" dirty="0" smtClean="0"/>
              <a:t> 300 </a:t>
            </a:r>
            <a:r>
              <a:rPr lang="ru-RU" dirty="0" err="1" smtClean="0"/>
              <a:t>тисяч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надходить</a:t>
            </a:r>
            <a:r>
              <a:rPr lang="ru-RU" dirty="0" smtClean="0"/>
              <a:t> у продаж. </a:t>
            </a:r>
            <a:r>
              <a:rPr lang="ru-RU" dirty="0" err="1" smtClean="0"/>
              <a:t>Величезні</a:t>
            </a:r>
            <a:r>
              <a:rPr lang="ru-RU" dirty="0" smtClean="0"/>
              <a:t> </a:t>
            </a:r>
            <a:r>
              <a:rPr lang="ru-RU" dirty="0" err="1" smtClean="0"/>
              <a:t>масштаби</a:t>
            </a:r>
            <a:r>
              <a:rPr lang="ru-RU" dirty="0" smtClean="0"/>
              <a:t> </a:t>
            </a:r>
            <a:r>
              <a:rPr lang="ru-RU" dirty="0" err="1" smtClean="0"/>
              <a:t>отримав</a:t>
            </a:r>
            <a:r>
              <a:rPr lang="ru-RU" dirty="0" smtClean="0"/>
              <a:t> </a:t>
            </a:r>
            <a:r>
              <a:rPr lang="ru-RU" dirty="0" err="1" smtClean="0"/>
              <a:t>штучний</a:t>
            </a:r>
            <a:r>
              <a:rPr lang="ru-RU" dirty="0" smtClean="0"/>
              <a:t> синтез </a:t>
            </a:r>
            <a:r>
              <a:rPr lang="ru-RU" dirty="0" err="1" smtClean="0"/>
              <a:t>органічних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: у 1950 </a:t>
            </a:r>
            <a:r>
              <a:rPr lang="ru-RU" dirty="0" err="1" smtClean="0"/>
              <a:t>році</a:t>
            </a:r>
            <a:r>
              <a:rPr lang="ru-RU" dirty="0" smtClean="0"/>
              <a:t> </a:t>
            </a:r>
            <a:r>
              <a:rPr lang="ru-RU" dirty="0" err="1" smtClean="0"/>
              <a:t>світова</a:t>
            </a:r>
            <a:r>
              <a:rPr lang="ru-RU" dirty="0" smtClean="0"/>
              <a:t> </a:t>
            </a:r>
            <a:r>
              <a:rPr lang="ru-RU" dirty="0" err="1" smtClean="0"/>
              <a:t>промисловість</a:t>
            </a:r>
            <a:r>
              <a:rPr lang="ru-RU" dirty="0" smtClean="0"/>
              <a:t> </a:t>
            </a:r>
            <a:r>
              <a:rPr lang="ru-RU" dirty="0" err="1" smtClean="0"/>
              <a:t>виробляла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7 млн. тонн, а у 1985 </a:t>
            </a:r>
            <a:r>
              <a:rPr lang="ru-RU" dirty="0" err="1" smtClean="0"/>
              <a:t>році</a:t>
            </a:r>
            <a:r>
              <a:rPr lang="ru-RU" dirty="0" smtClean="0"/>
              <a:t> - </a:t>
            </a:r>
            <a:r>
              <a:rPr lang="ru-RU" dirty="0" err="1" smtClean="0"/>
              <a:t>вже</a:t>
            </a:r>
            <a:r>
              <a:rPr lang="ru-RU" dirty="0" smtClean="0"/>
              <a:t> 250 млн. тонн. </a:t>
            </a:r>
            <a:r>
              <a:rPr lang="ru-RU" dirty="0" err="1" smtClean="0"/>
              <a:t>Асортимент</a:t>
            </a:r>
            <a:r>
              <a:rPr lang="ru-RU" dirty="0" smtClean="0"/>
              <a:t> </a:t>
            </a:r>
            <a:r>
              <a:rPr lang="ru-RU" dirty="0" err="1" smtClean="0"/>
              <a:t>штучних</a:t>
            </a:r>
            <a:r>
              <a:rPr lang="ru-RU" dirty="0" smtClean="0"/>
              <a:t> </a:t>
            </a:r>
            <a:r>
              <a:rPr lang="ru-RU" dirty="0" err="1" smtClean="0"/>
              <a:t>органічних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перевищує</a:t>
            </a:r>
            <a:r>
              <a:rPr lang="ru-RU" dirty="0" smtClean="0"/>
              <a:t> 2 млн. назв.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них </a:t>
            </a:r>
            <a:r>
              <a:rPr lang="ru-RU" dirty="0" err="1" smtClean="0"/>
              <a:t>токсичні</a:t>
            </a:r>
            <a:r>
              <a:rPr lang="ru-RU" dirty="0" smtClean="0"/>
              <a:t> для </a:t>
            </a:r>
            <a:r>
              <a:rPr lang="ru-RU" dirty="0" err="1" smtClean="0"/>
              <a:t>живих</a:t>
            </a:r>
            <a:r>
              <a:rPr lang="ru-RU" dirty="0" smtClean="0"/>
              <a:t> </a:t>
            </a:r>
            <a:r>
              <a:rPr lang="ru-RU" dirty="0" err="1" smtClean="0"/>
              <a:t>організмів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гранично</a:t>
            </a:r>
            <a:r>
              <a:rPr lang="ru-RU" dirty="0" smtClean="0"/>
              <a:t> </a:t>
            </a:r>
            <a:r>
              <a:rPr lang="ru-RU" dirty="0" err="1" smtClean="0"/>
              <a:t>допустимі</a:t>
            </a:r>
            <a:r>
              <a:rPr lang="ru-RU" dirty="0" smtClean="0"/>
              <a:t> </a:t>
            </a:r>
            <a:r>
              <a:rPr lang="ru-RU" dirty="0" err="1" smtClean="0"/>
              <a:t>концентрації</a:t>
            </a:r>
            <a:r>
              <a:rPr lang="ru-RU" dirty="0" smtClean="0"/>
              <a:t> (ГДК) </a:t>
            </a:r>
            <a:r>
              <a:rPr lang="ru-RU" dirty="0" err="1" smtClean="0"/>
              <a:t>розроблені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для 4,5 тис. </a:t>
            </a:r>
            <a:r>
              <a:rPr lang="ru-RU" dirty="0" err="1" smtClean="0"/>
              <a:t>з</a:t>
            </a:r>
            <a:r>
              <a:rPr lang="ru-RU" dirty="0" smtClean="0"/>
              <a:t> них, ГДК для </a:t>
            </a:r>
            <a:r>
              <a:rPr lang="ru-RU" dirty="0" err="1" smtClean="0"/>
              <a:t>речовин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токсичні</a:t>
            </a:r>
            <a:r>
              <a:rPr lang="ru-RU" dirty="0" smtClean="0"/>
              <a:t> </a:t>
            </a:r>
            <a:r>
              <a:rPr lang="ru-RU" dirty="0" err="1" smtClean="0"/>
              <a:t>для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 та </a:t>
            </a:r>
            <a:r>
              <a:rPr lang="ru-RU" dirty="0" err="1" smtClean="0"/>
              <a:t>тварин</a:t>
            </a:r>
            <a:r>
              <a:rPr lang="ru-RU" dirty="0" smtClean="0"/>
              <a:t>, не </a:t>
            </a:r>
            <a:r>
              <a:rPr lang="ru-RU" dirty="0" err="1" smtClean="0"/>
              <a:t>розробляються</a:t>
            </a:r>
            <a:r>
              <a:rPr lang="ru-RU" dirty="0" smtClean="0"/>
              <a:t> </a:t>
            </a:r>
            <a:r>
              <a:rPr lang="ru-RU" dirty="0" err="1" smtClean="0"/>
              <a:t>взагалі</a:t>
            </a:r>
            <a:r>
              <a:rPr lang="ru-RU" dirty="0" smtClean="0"/>
              <a:t>. Для </a:t>
            </a:r>
            <a:r>
              <a:rPr lang="ru-RU" dirty="0" err="1" smtClean="0"/>
              <a:t>більшості</a:t>
            </a:r>
            <a:r>
              <a:rPr lang="ru-RU" dirty="0" smtClean="0"/>
              <a:t> </a:t>
            </a:r>
            <a:r>
              <a:rPr lang="ru-RU" dirty="0" err="1" smtClean="0"/>
              <a:t>забруднюючих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відсутні</a:t>
            </a:r>
            <a:r>
              <a:rPr lang="ru-RU" dirty="0" smtClean="0"/>
              <a:t> </a:t>
            </a:r>
            <a:r>
              <a:rPr lang="ru-RU" dirty="0" err="1" smtClean="0"/>
              <a:t>методи</a:t>
            </a:r>
            <a:r>
              <a:rPr lang="ru-RU" dirty="0" smtClean="0"/>
              <a:t> </a:t>
            </a:r>
            <a:r>
              <a:rPr lang="ru-RU" dirty="0" err="1" smtClean="0"/>
              <a:t>реєстрації</a:t>
            </a:r>
            <a:r>
              <a:rPr lang="ru-RU" dirty="0" smtClean="0"/>
              <a:t> </a:t>
            </a:r>
            <a:r>
              <a:rPr lang="ru-RU" dirty="0" err="1" smtClean="0"/>
              <a:t>їхньої</a:t>
            </a:r>
            <a:r>
              <a:rPr lang="ru-RU" dirty="0" smtClean="0"/>
              <a:t> </a:t>
            </a:r>
            <a:r>
              <a:rPr lang="ru-RU" dirty="0" err="1" smtClean="0"/>
              <a:t>наявності</a:t>
            </a:r>
            <a:r>
              <a:rPr lang="ru-RU" dirty="0" smtClean="0"/>
              <a:t> в природному </a:t>
            </a:r>
            <a:r>
              <a:rPr lang="ru-RU" dirty="0" err="1" smtClean="0"/>
              <a:t>середовищі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36866" name="Picture 2" descr="http://zakarpattya.net.ua/postimages/zmi/2012/7/90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000372"/>
            <a:ext cx="4071966" cy="3092535"/>
          </a:xfrm>
          <a:prstGeom prst="rect">
            <a:avLst/>
          </a:prstGeom>
          <a:noFill/>
        </p:spPr>
      </p:pic>
      <p:pic>
        <p:nvPicPr>
          <p:cNvPr id="36868" name="Picture 4" descr="http://vkurse.ua/i/2010-11/vyvezut-pesticid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24361" y="3143248"/>
            <a:ext cx="4114829" cy="2571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Широкомасштабне</a:t>
            </a:r>
            <a:r>
              <a:rPr lang="ru-RU" dirty="0" smtClean="0"/>
              <a:t> </a:t>
            </a:r>
            <a:r>
              <a:rPr lang="ru-RU" dirty="0" err="1" smtClean="0"/>
              <a:t>споживання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 та </a:t>
            </a:r>
            <a:r>
              <a:rPr lang="ru-RU" dirty="0" err="1" smtClean="0"/>
              <a:t>матеріалів</a:t>
            </a:r>
            <a:r>
              <a:rPr lang="ru-RU" dirty="0" smtClean="0"/>
              <a:t> </a:t>
            </a:r>
            <a:r>
              <a:rPr lang="ru-RU" dirty="0" err="1" smtClean="0"/>
              <a:t>веде</a:t>
            </a:r>
            <a:r>
              <a:rPr lang="ru-RU" dirty="0" smtClean="0"/>
              <a:t> до </a:t>
            </a:r>
            <a:r>
              <a:rPr lang="ru-RU" dirty="0" err="1" smtClean="0"/>
              <a:t>зростання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. У </a:t>
            </a:r>
            <a:r>
              <a:rPr lang="ru-RU" dirty="0" err="1" smtClean="0"/>
              <a:t>середньому</a:t>
            </a:r>
            <a:r>
              <a:rPr lang="ru-RU" dirty="0" smtClean="0"/>
              <a:t> в </a:t>
            </a:r>
            <a:r>
              <a:rPr lang="ru-RU" dirty="0" err="1" smtClean="0"/>
              <a:t>промисловості</a:t>
            </a:r>
            <a:r>
              <a:rPr lang="ru-RU" dirty="0" smtClean="0"/>
              <a:t> </a:t>
            </a:r>
            <a:r>
              <a:rPr lang="ru-RU" dirty="0" err="1" smtClean="0"/>
              <a:t>тільки</a:t>
            </a:r>
            <a:r>
              <a:rPr lang="ru-RU" dirty="0" smtClean="0"/>
              <a:t> 1 — 1,5% </a:t>
            </a:r>
            <a:r>
              <a:rPr lang="ru-RU" dirty="0" err="1" smtClean="0"/>
              <a:t>споживаних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 </a:t>
            </a:r>
            <a:r>
              <a:rPr lang="ru-RU" dirty="0" err="1" smtClean="0"/>
              <a:t>включається</a:t>
            </a:r>
            <a:r>
              <a:rPr lang="ru-RU" dirty="0" smtClean="0"/>
              <a:t> в </a:t>
            </a:r>
            <a:r>
              <a:rPr lang="ru-RU" dirty="0" err="1" smtClean="0"/>
              <a:t>кінцевий</a:t>
            </a:r>
            <a:r>
              <a:rPr lang="ru-RU" dirty="0" smtClean="0"/>
              <a:t> </a:t>
            </a:r>
            <a:r>
              <a:rPr lang="ru-RU" dirty="0" err="1" smtClean="0"/>
              <a:t>корисний</a:t>
            </a:r>
            <a:r>
              <a:rPr lang="ru-RU" dirty="0" smtClean="0"/>
              <a:t> продукт. </a:t>
            </a:r>
            <a:r>
              <a:rPr lang="ru-RU" dirty="0" err="1" smtClean="0"/>
              <a:t>Решта</a:t>
            </a:r>
            <a:r>
              <a:rPr lang="ru-RU" dirty="0" smtClean="0"/>
              <a:t> —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відходи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забруднюють</a:t>
            </a:r>
            <a:r>
              <a:rPr lang="ru-RU" dirty="0" smtClean="0"/>
              <a:t> </a:t>
            </a:r>
            <a:r>
              <a:rPr lang="ru-RU" dirty="0" err="1" smtClean="0"/>
              <a:t>природне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. </a:t>
            </a:r>
            <a:r>
              <a:rPr lang="ru-RU" dirty="0" err="1" smtClean="0"/>
              <a:t>Загальний</a:t>
            </a:r>
            <a:r>
              <a:rPr lang="ru-RU" dirty="0" smtClean="0"/>
              <a:t> </a:t>
            </a:r>
            <a:r>
              <a:rPr lang="ru-RU" dirty="0" err="1" smtClean="0"/>
              <a:t>їхній</a:t>
            </a:r>
            <a:r>
              <a:rPr lang="ru-RU" dirty="0" smtClean="0"/>
              <a:t> </a:t>
            </a:r>
            <a:r>
              <a:rPr lang="ru-RU" dirty="0" err="1" smtClean="0"/>
              <a:t>об'єм</a:t>
            </a:r>
            <a:r>
              <a:rPr lang="ru-RU" dirty="0" smtClean="0"/>
              <a:t> в </a:t>
            </a:r>
            <a:r>
              <a:rPr lang="ru-RU" dirty="0" err="1" smtClean="0"/>
              <a:t>світі</a:t>
            </a:r>
            <a:r>
              <a:rPr lang="ru-RU" dirty="0" smtClean="0"/>
              <a:t> </a:t>
            </a:r>
            <a:r>
              <a:rPr lang="ru-RU" dirty="0" err="1" smtClean="0"/>
              <a:t>оцінюється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600 млн. тонн на </a:t>
            </a:r>
            <a:r>
              <a:rPr lang="ru-RU" dirty="0" err="1" smtClean="0"/>
              <a:t>рік</a:t>
            </a:r>
            <a:r>
              <a:rPr lang="ru-RU" dirty="0" smtClean="0"/>
              <a:t>. </a:t>
            </a:r>
            <a:r>
              <a:rPr lang="ru-RU" dirty="0" err="1" smtClean="0"/>
              <a:t>Багатовідходним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сільське</a:t>
            </a:r>
            <a:r>
              <a:rPr lang="ru-RU" dirty="0" smtClean="0"/>
              <a:t> </a:t>
            </a:r>
            <a:r>
              <a:rPr lang="ru-RU" dirty="0" err="1" smtClean="0"/>
              <a:t>господарство</a:t>
            </a:r>
            <a:r>
              <a:rPr lang="ru-RU" dirty="0" smtClean="0"/>
              <a:t> та </a:t>
            </a:r>
            <a:r>
              <a:rPr lang="ru-RU" dirty="0" err="1" smtClean="0"/>
              <a:t>промисловість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35842" name="Picture 2" descr="http://i.obozrevatel.ua/9/1156961/1298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14290"/>
            <a:ext cx="4286250" cy="285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://image.tsn.ua/media/images2/original/Jun2009/59ff25a2f7_1366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3214686"/>
            <a:ext cx="5072098" cy="33813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0"/>
            <a:ext cx="85011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Забруднення</a:t>
            </a:r>
            <a:r>
              <a:rPr lang="ru-RU" sz="2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природного </a:t>
            </a:r>
            <a:r>
              <a:rPr lang="ru-RU" sz="20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середовища</a:t>
            </a:r>
            <a:r>
              <a:rPr lang="ru-RU" sz="2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промислового</a:t>
            </a:r>
            <a:r>
              <a:rPr lang="ru-RU" sz="2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та </a:t>
            </a:r>
            <a:r>
              <a:rPr lang="ru-RU" sz="20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сільського</a:t>
            </a:r>
            <a:r>
              <a:rPr lang="ru-RU" sz="20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20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виробництва</a:t>
            </a:r>
            <a:endParaRPr lang="uk-UA" sz="2000" b="1" i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142984"/>
            <a:ext cx="87154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Будь-які</a:t>
            </a:r>
            <a:r>
              <a:rPr lang="ru-RU" dirty="0" smtClean="0"/>
              <a:t> </a:t>
            </a:r>
            <a:r>
              <a:rPr lang="ru-RU" dirty="0" err="1" smtClean="0"/>
              <a:t>форми</a:t>
            </a:r>
            <a:r>
              <a:rPr lang="ru-RU" dirty="0" smtClean="0"/>
              <a:t> </a:t>
            </a:r>
            <a:r>
              <a:rPr lang="ru-RU" dirty="0" err="1" smtClean="0"/>
              <a:t>ведення</a:t>
            </a:r>
            <a:r>
              <a:rPr lang="ru-RU" dirty="0" smtClean="0"/>
              <a:t> </a:t>
            </a:r>
            <a:r>
              <a:rPr lang="ru-RU" dirty="0" err="1" smtClean="0"/>
              <a:t>сільського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 </a:t>
            </a:r>
            <a:r>
              <a:rPr lang="ru-RU" dirty="0" err="1" smtClean="0"/>
              <a:t>вносять</a:t>
            </a:r>
            <a:r>
              <a:rPr lang="ru-RU" dirty="0" smtClean="0"/>
              <a:t> </a:t>
            </a:r>
            <a:r>
              <a:rPr lang="ru-RU" dirty="0" err="1" smtClean="0"/>
              <a:t>небажані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до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. Але в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інтенсифікації</a:t>
            </a:r>
            <a:r>
              <a:rPr lang="ru-RU" dirty="0" smtClean="0"/>
              <a:t> </a:t>
            </a:r>
            <a:r>
              <a:rPr lang="ru-RU" dirty="0" err="1" smtClean="0"/>
              <a:t>відходність</a:t>
            </a:r>
            <a:r>
              <a:rPr lang="ru-RU" dirty="0" smtClean="0"/>
              <a:t> </a:t>
            </a:r>
            <a:r>
              <a:rPr lang="ru-RU" dirty="0" err="1" smtClean="0"/>
              <a:t>сільського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 та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виснажуюча</a:t>
            </a:r>
            <a:r>
              <a:rPr lang="ru-RU" dirty="0" smtClean="0"/>
              <a:t> </a:t>
            </a:r>
            <a:r>
              <a:rPr lang="ru-RU" dirty="0" err="1" smtClean="0"/>
              <a:t>дія</a:t>
            </a:r>
            <a:r>
              <a:rPr lang="ru-RU" dirty="0" smtClean="0"/>
              <a:t> на </a:t>
            </a:r>
            <a:r>
              <a:rPr lang="ru-RU" dirty="0" err="1" smtClean="0"/>
              <a:t>природне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 </a:t>
            </a:r>
            <a:r>
              <a:rPr lang="ru-RU" dirty="0" err="1" smtClean="0"/>
              <a:t>багаторазово</a:t>
            </a:r>
            <a:r>
              <a:rPr lang="ru-RU" dirty="0" smtClean="0"/>
              <a:t> </a:t>
            </a:r>
            <a:r>
              <a:rPr lang="ru-RU" dirty="0" err="1" smtClean="0"/>
              <a:t>зросла</a:t>
            </a:r>
            <a:r>
              <a:rPr lang="ru-RU" dirty="0" smtClean="0"/>
              <a:t>. </a:t>
            </a:r>
            <a:r>
              <a:rPr lang="ru-RU" dirty="0" err="1" smtClean="0"/>
              <a:t>Інтенсифікація</a:t>
            </a:r>
            <a:r>
              <a:rPr lang="ru-RU" dirty="0" smtClean="0"/>
              <a:t> </a:t>
            </a:r>
            <a:r>
              <a:rPr lang="ru-RU" dirty="0" err="1" smtClean="0"/>
              <a:t>сільського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 </a:t>
            </a:r>
            <a:r>
              <a:rPr lang="ru-RU" dirty="0" err="1" smtClean="0"/>
              <a:t>викликала</a:t>
            </a:r>
            <a:r>
              <a:rPr lang="ru-RU" dirty="0" smtClean="0"/>
              <a:t> </a:t>
            </a:r>
            <a:r>
              <a:rPr lang="ru-RU" dirty="0" err="1" smtClean="0"/>
              <a:t>цілу</a:t>
            </a:r>
            <a:r>
              <a:rPr lang="ru-RU" dirty="0" smtClean="0"/>
              <a:t> низку </a:t>
            </a:r>
            <a:r>
              <a:rPr lang="ru-RU" dirty="0" err="1" smtClean="0"/>
              <a:t>небажаних</a:t>
            </a:r>
            <a:r>
              <a:rPr lang="ru-RU" dirty="0" smtClean="0"/>
              <a:t> </a:t>
            </a:r>
            <a:r>
              <a:rPr lang="ru-RU" dirty="0" err="1" smtClean="0"/>
              <a:t>наслідків</a:t>
            </a:r>
            <a:r>
              <a:rPr lang="ru-RU" dirty="0" smtClean="0"/>
              <a:t>. </a:t>
            </a:r>
            <a:r>
              <a:rPr lang="ru-RU" dirty="0" err="1" smtClean="0"/>
              <a:t>Головні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них </a:t>
            </a:r>
            <a:r>
              <a:rPr lang="ru-RU" dirty="0" err="1" smtClean="0"/>
              <a:t>такі</a:t>
            </a:r>
            <a:r>
              <a:rPr lang="ru-RU" dirty="0" smtClean="0"/>
              <a:t>: </a:t>
            </a:r>
            <a:r>
              <a:rPr lang="ru-RU" dirty="0" err="1" smtClean="0"/>
              <a:t>деградація</a:t>
            </a:r>
            <a:r>
              <a:rPr lang="ru-RU" dirty="0" smtClean="0"/>
              <a:t> </a:t>
            </a:r>
            <a:r>
              <a:rPr lang="ru-RU" dirty="0" err="1" smtClean="0"/>
              <a:t>грунтів</a:t>
            </a:r>
            <a:r>
              <a:rPr lang="ru-RU" dirty="0" smtClean="0"/>
              <a:t>, </a:t>
            </a:r>
            <a:r>
              <a:rPr lang="ru-RU" dirty="0" err="1" smtClean="0"/>
              <a:t>забруднення</a:t>
            </a:r>
            <a:r>
              <a:rPr lang="ru-RU" dirty="0" smtClean="0"/>
              <a:t> природного </a:t>
            </a:r>
            <a:r>
              <a:rPr lang="ru-RU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 err="1" smtClean="0"/>
              <a:t>залишковою</a:t>
            </a:r>
            <a:r>
              <a:rPr lang="ru-RU" dirty="0" smtClean="0"/>
              <a:t> </a:t>
            </a:r>
            <a:r>
              <a:rPr lang="ru-RU" dirty="0" err="1" smtClean="0"/>
              <a:t>кількістю</a:t>
            </a:r>
            <a:r>
              <a:rPr lang="ru-RU" dirty="0" smtClean="0"/>
              <a:t> </a:t>
            </a:r>
            <a:r>
              <a:rPr lang="ru-RU" dirty="0" err="1" smtClean="0"/>
              <a:t>мінеральних</a:t>
            </a:r>
            <a:r>
              <a:rPr lang="ru-RU" dirty="0" smtClean="0"/>
              <a:t> добрив та </a:t>
            </a:r>
            <a:r>
              <a:rPr lang="ru-RU" dirty="0" err="1" smtClean="0"/>
              <a:t>пестицидів</a:t>
            </a:r>
            <a:r>
              <a:rPr lang="ru-RU" dirty="0" smtClean="0"/>
              <a:t>, </a:t>
            </a:r>
            <a:r>
              <a:rPr lang="ru-RU" dirty="0" err="1" smtClean="0"/>
              <a:t>несприятливі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</a:t>
            </a:r>
            <a:r>
              <a:rPr lang="ru-RU" dirty="0" err="1" smtClean="0"/>
              <a:t>гідрологічного</a:t>
            </a:r>
            <a:r>
              <a:rPr lang="ru-RU" dirty="0" smtClean="0"/>
              <a:t> режиму та </a:t>
            </a:r>
            <a:r>
              <a:rPr lang="ru-RU" dirty="0" err="1" smtClean="0"/>
              <a:t>пов'язані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ними </a:t>
            </a:r>
            <a:r>
              <a:rPr lang="ru-RU" dirty="0" err="1" smtClean="0"/>
              <a:t>процеси</a:t>
            </a:r>
            <a:r>
              <a:rPr lang="ru-RU" dirty="0" smtClean="0"/>
              <a:t> </a:t>
            </a:r>
            <a:r>
              <a:rPr lang="ru-RU" dirty="0" err="1" smtClean="0"/>
              <a:t>запустелювання</a:t>
            </a:r>
            <a:r>
              <a:rPr lang="ru-RU" dirty="0" smtClean="0"/>
              <a:t> та </a:t>
            </a:r>
            <a:r>
              <a:rPr lang="ru-RU" dirty="0" err="1" smtClean="0"/>
              <a:t>заболочення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Деградація</a:t>
            </a:r>
            <a:r>
              <a:rPr lang="ru-RU" dirty="0" smtClean="0"/>
              <a:t> грунту </a:t>
            </a:r>
            <a:r>
              <a:rPr lang="ru-RU" dirty="0" err="1" smtClean="0"/>
              <a:t>проявляється</a:t>
            </a:r>
            <a:r>
              <a:rPr lang="ru-RU" dirty="0" smtClean="0"/>
              <a:t> у "</a:t>
            </a:r>
            <a:r>
              <a:rPr lang="ru-RU" dirty="0" err="1" smtClean="0"/>
              <a:t>виорюванні</a:t>
            </a:r>
            <a:r>
              <a:rPr lang="ru-RU" dirty="0" smtClean="0"/>
              <a:t>" на </a:t>
            </a:r>
            <a:r>
              <a:rPr lang="ru-RU" dirty="0" err="1" smtClean="0"/>
              <a:t>ріллі</a:t>
            </a:r>
            <a:r>
              <a:rPr lang="ru-RU" dirty="0" smtClean="0"/>
              <a:t>, де </a:t>
            </a:r>
            <a:r>
              <a:rPr lang="ru-RU" dirty="0" err="1" smtClean="0"/>
              <a:t>спеціалізовані</a:t>
            </a:r>
            <a:r>
              <a:rPr lang="ru-RU" dirty="0" smtClean="0"/>
              <a:t> </a:t>
            </a:r>
            <a:r>
              <a:rPr lang="ru-RU" dirty="0" err="1" smtClean="0"/>
              <a:t>сівозміни</a:t>
            </a:r>
            <a:r>
              <a:rPr lang="ru-RU" dirty="0" smtClean="0"/>
              <a:t> </a:t>
            </a:r>
            <a:r>
              <a:rPr lang="ru-RU" dirty="0" err="1" smtClean="0"/>
              <a:t>різко</a:t>
            </a:r>
            <a:r>
              <a:rPr lang="ru-RU" dirty="0" smtClean="0"/>
              <a:t> </a:t>
            </a:r>
            <a:r>
              <a:rPr lang="ru-RU" dirty="0" err="1" smtClean="0"/>
              <a:t>посилили</a:t>
            </a:r>
            <a:r>
              <a:rPr lang="ru-RU" dirty="0" smtClean="0"/>
              <a:t> </a:t>
            </a:r>
            <a:r>
              <a:rPr lang="ru-RU" dirty="0" err="1" smtClean="0"/>
              <a:t>ерозійні</a:t>
            </a:r>
            <a:r>
              <a:rPr lang="ru-RU" dirty="0" smtClean="0"/>
              <a:t> </a:t>
            </a:r>
            <a:r>
              <a:rPr lang="ru-RU" dirty="0" err="1" smtClean="0"/>
              <a:t>процеси</a:t>
            </a:r>
            <a:r>
              <a:rPr lang="ru-RU" dirty="0" smtClean="0"/>
              <a:t> та </a:t>
            </a:r>
            <a:r>
              <a:rPr lang="ru-RU" dirty="0" err="1" smtClean="0"/>
              <a:t>знизили</a:t>
            </a:r>
            <a:r>
              <a:rPr lang="ru-RU" dirty="0" smtClean="0"/>
              <a:t> </a:t>
            </a:r>
            <a:r>
              <a:rPr lang="ru-RU" dirty="0" err="1" smtClean="0"/>
              <a:t>родючість</a:t>
            </a:r>
            <a:r>
              <a:rPr lang="ru-RU" dirty="0" smtClean="0"/>
              <a:t> грунту, </a:t>
            </a:r>
            <a:r>
              <a:rPr lang="ru-RU" dirty="0" err="1" smtClean="0"/>
              <a:t>постійно</a:t>
            </a:r>
            <a:r>
              <a:rPr lang="ru-RU" dirty="0" smtClean="0"/>
              <a:t> </a:t>
            </a:r>
            <a:r>
              <a:rPr lang="ru-RU" dirty="0" err="1" smtClean="0"/>
              <a:t>збільшуючи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потребу в </a:t>
            </a:r>
            <a:r>
              <a:rPr lang="ru-RU" dirty="0" err="1" smtClean="0"/>
              <a:t>добривах</a:t>
            </a:r>
            <a:r>
              <a:rPr lang="ru-RU" dirty="0" smtClean="0"/>
              <a:t>; </a:t>
            </a:r>
            <a:r>
              <a:rPr lang="ru-RU" dirty="0" err="1" smtClean="0"/>
              <a:t>перевипасі</a:t>
            </a:r>
            <a:r>
              <a:rPr lang="ru-RU" dirty="0" smtClean="0"/>
              <a:t> на </a:t>
            </a:r>
            <a:r>
              <a:rPr lang="ru-RU" dirty="0" err="1" smtClean="0"/>
              <a:t>пасовищах</a:t>
            </a:r>
            <a:r>
              <a:rPr lang="ru-RU" dirty="0" smtClean="0"/>
              <a:t>, </a:t>
            </a:r>
            <a:r>
              <a:rPr lang="ru-RU" dirty="0" err="1" smtClean="0"/>
              <a:t>наслідком</a:t>
            </a:r>
            <a:r>
              <a:rPr lang="ru-RU" dirty="0" smtClean="0"/>
              <a:t> </a:t>
            </a:r>
            <a:r>
              <a:rPr lang="ru-RU" dirty="0" err="1" smtClean="0"/>
              <a:t>чого</a:t>
            </a:r>
            <a:r>
              <a:rPr lang="ru-RU" dirty="0" smtClean="0"/>
              <a:t> стала </a:t>
            </a:r>
            <a:r>
              <a:rPr lang="ru-RU" dirty="0" err="1" smtClean="0"/>
              <a:t>їх</a:t>
            </a:r>
            <a:r>
              <a:rPr lang="ru-RU" dirty="0" smtClean="0"/>
              <a:t> сильна </a:t>
            </a:r>
            <a:r>
              <a:rPr lang="ru-RU" dirty="0" err="1" smtClean="0"/>
              <a:t>деградація</a:t>
            </a:r>
            <a:r>
              <a:rPr lang="ru-RU" dirty="0" smtClean="0"/>
              <a:t>; </a:t>
            </a:r>
            <a:r>
              <a:rPr lang="ru-RU" dirty="0" err="1" smtClean="0"/>
              <a:t>ущільнення</a:t>
            </a:r>
            <a:r>
              <a:rPr lang="ru-RU" dirty="0" smtClean="0"/>
              <a:t> грунту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дією</a:t>
            </a:r>
            <a:r>
              <a:rPr lang="ru-RU" dirty="0" smtClean="0"/>
              <a:t> </a:t>
            </a:r>
            <a:r>
              <a:rPr lang="ru-RU" dirty="0" err="1" smtClean="0"/>
              <a:t>важких</a:t>
            </a:r>
            <a:r>
              <a:rPr lang="ru-RU" dirty="0" smtClean="0"/>
              <a:t> с/г машин.</a:t>
            </a:r>
          </a:p>
          <a:p>
            <a:r>
              <a:rPr lang="ru-RU" dirty="0" err="1" smtClean="0"/>
              <a:t>Інтенсифікація</a:t>
            </a:r>
            <a:r>
              <a:rPr lang="ru-RU" dirty="0" smtClean="0"/>
              <a:t> </a:t>
            </a:r>
            <a:r>
              <a:rPr lang="ru-RU" dirty="0" err="1" smtClean="0"/>
              <a:t>різко</a:t>
            </a:r>
            <a:r>
              <a:rPr lang="ru-RU" dirty="0" smtClean="0"/>
              <a:t> </a:t>
            </a:r>
            <a:r>
              <a:rPr lang="ru-RU" dirty="0" err="1" smtClean="0"/>
              <a:t>посилила</a:t>
            </a:r>
            <a:r>
              <a:rPr lang="ru-RU" dirty="0" smtClean="0"/>
              <a:t> </a:t>
            </a:r>
            <a:r>
              <a:rPr lang="ru-RU" dirty="0" err="1" smtClean="0"/>
              <a:t>відходність</a:t>
            </a:r>
            <a:r>
              <a:rPr lang="ru-RU" dirty="0" smtClean="0"/>
              <a:t> </a:t>
            </a:r>
            <a:r>
              <a:rPr lang="ru-RU" dirty="0" err="1" smtClean="0"/>
              <a:t>сільського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. </a:t>
            </a:r>
            <a:r>
              <a:rPr lang="ru-RU" dirty="0" err="1" smtClean="0"/>
              <a:t>Природне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 </a:t>
            </a:r>
            <a:r>
              <a:rPr lang="ru-RU" dirty="0" err="1" smtClean="0"/>
              <a:t>забруднюють</a:t>
            </a:r>
            <a:r>
              <a:rPr lang="ru-RU" dirty="0" smtClean="0"/>
              <a:t> 3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: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залишкова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добрив;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залишкова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пестицидів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гній</a:t>
            </a:r>
            <a:r>
              <a:rPr lang="ru-RU" dirty="0" smtClean="0"/>
              <a:t> та </a:t>
            </a:r>
            <a:r>
              <a:rPr lang="ru-RU" dirty="0" err="1" smtClean="0"/>
              <a:t>рідкі</a:t>
            </a:r>
            <a:r>
              <a:rPr lang="ru-RU" dirty="0" smtClean="0"/>
              <a:t> стоки </a:t>
            </a:r>
            <a:r>
              <a:rPr lang="ru-RU" dirty="0" err="1" smtClean="0"/>
              <a:t>тваринництва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врожаєм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ланів</a:t>
            </a:r>
            <a:r>
              <a:rPr lang="ru-RU" dirty="0" smtClean="0"/>
              <a:t> </a:t>
            </a:r>
            <a:r>
              <a:rPr lang="ru-RU" dirty="0" err="1" smtClean="0"/>
              <a:t>щорічно</a:t>
            </a:r>
            <a:r>
              <a:rPr lang="ru-RU" dirty="0" smtClean="0"/>
              <a:t> </a:t>
            </a:r>
            <a:r>
              <a:rPr lang="ru-RU" dirty="0" err="1" smtClean="0"/>
              <a:t>виносяться</a:t>
            </a:r>
            <a:r>
              <a:rPr lang="ru-RU" dirty="0" smtClean="0"/>
              <a:t> </a:t>
            </a:r>
            <a:r>
              <a:rPr lang="ru-RU" dirty="0" err="1" smtClean="0"/>
              <a:t>біогенні</a:t>
            </a:r>
            <a:r>
              <a:rPr lang="ru-RU" dirty="0" smtClean="0"/>
              <a:t> </a:t>
            </a:r>
            <a:r>
              <a:rPr lang="ru-RU" dirty="0" err="1" smtClean="0"/>
              <a:t>елементи</a:t>
            </a:r>
            <a:r>
              <a:rPr lang="ru-RU" dirty="0" smtClean="0"/>
              <a:t>. </a:t>
            </a:r>
            <a:r>
              <a:rPr lang="ru-RU" dirty="0" err="1" smtClean="0"/>
              <a:t>Постійно</a:t>
            </a:r>
            <a:r>
              <a:rPr lang="ru-RU" dirty="0" smtClean="0"/>
              <a:t> </a:t>
            </a:r>
            <a:r>
              <a:rPr lang="ru-RU" dirty="0" err="1" smtClean="0"/>
              <a:t>зменшується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гумусу в грунтах, </a:t>
            </a:r>
            <a:r>
              <a:rPr lang="ru-RU" dirty="0" err="1" smtClean="0"/>
              <a:t>падає</a:t>
            </a:r>
            <a:r>
              <a:rPr lang="ru-RU" dirty="0" smtClean="0"/>
              <a:t> </a:t>
            </a:r>
            <a:r>
              <a:rPr lang="ru-RU" dirty="0" err="1" smtClean="0"/>
              <a:t>родючість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. У </a:t>
            </a:r>
            <a:r>
              <a:rPr lang="ru-RU" dirty="0" err="1" smtClean="0"/>
              <a:t>сучасному</a:t>
            </a:r>
            <a:r>
              <a:rPr lang="ru-RU" dirty="0" smtClean="0"/>
              <a:t> </a:t>
            </a:r>
            <a:r>
              <a:rPr lang="ru-RU" dirty="0" err="1" smtClean="0"/>
              <a:t>землеробстві</a:t>
            </a:r>
            <a:r>
              <a:rPr lang="ru-RU" dirty="0" smtClean="0"/>
              <a:t>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дефіцит</a:t>
            </a:r>
            <a:r>
              <a:rPr lang="ru-RU" dirty="0" smtClean="0"/>
              <a:t> </a:t>
            </a:r>
            <a:r>
              <a:rPr lang="ru-RU" dirty="0" err="1" smtClean="0"/>
              <a:t>покривають</a:t>
            </a:r>
            <a:r>
              <a:rPr lang="ru-RU" dirty="0" smtClean="0"/>
              <a:t> </a:t>
            </a:r>
            <a:r>
              <a:rPr lang="ru-RU" dirty="0" err="1" smtClean="0"/>
              <a:t>головним</a:t>
            </a:r>
            <a:r>
              <a:rPr lang="ru-RU" dirty="0" smtClean="0"/>
              <a:t> чином за </a:t>
            </a:r>
            <a:r>
              <a:rPr lang="ru-RU" dirty="0" err="1" smtClean="0"/>
              <a:t>рахунок</a:t>
            </a:r>
            <a:r>
              <a:rPr lang="ru-RU" dirty="0" smtClean="0"/>
              <a:t> </a:t>
            </a:r>
            <a:r>
              <a:rPr lang="ru-RU" dirty="0" err="1" smtClean="0"/>
              <a:t>синтетичних</a:t>
            </a:r>
            <a:r>
              <a:rPr lang="ru-RU" dirty="0" smtClean="0"/>
              <a:t> </a:t>
            </a:r>
            <a:r>
              <a:rPr lang="ru-RU" dirty="0" err="1" smtClean="0"/>
              <a:t>мінеральних</a:t>
            </a:r>
            <a:r>
              <a:rPr lang="ru-RU" dirty="0" smtClean="0"/>
              <a:t> добрив. Але вони не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засвоюватися</a:t>
            </a:r>
            <a:r>
              <a:rPr lang="ru-RU" dirty="0" smtClean="0"/>
              <a:t> </a:t>
            </a:r>
            <a:r>
              <a:rPr lang="ru-RU" dirty="0" err="1" smtClean="0"/>
              <a:t>рослинами</a:t>
            </a:r>
            <a:r>
              <a:rPr lang="ru-RU" dirty="0" smtClean="0"/>
              <a:t>. </a:t>
            </a:r>
            <a:r>
              <a:rPr lang="ru-RU" dirty="0" err="1" smtClean="0"/>
              <a:t>Частина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залишається</a:t>
            </a:r>
            <a:r>
              <a:rPr lang="ru-RU" dirty="0" smtClean="0"/>
              <a:t> в </a:t>
            </a:r>
            <a:r>
              <a:rPr lang="ru-RU" dirty="0" err="1" smtClean="0"/>
              <a:t>грунті</a:t>
            </a:r>
            <a:r>
              <a:rPr lang="ru-RU" dirty="0" smtClean="0"/>
              <a:t> та </a:t>
            </a:r>
            <a:r>
              <a:rPr lang="ru-RU" dirty="0" err="1" smtClean="0"/>
              <a:t>проникає</a:t>
            </a:r>
            <a:r>
              <a:rPr lang="ru-RU" dirty="0" smtClean="0"/>
              <a:t> до </a:t>
            </a:r>
            <a:r>
              <a:rPr lang="ru-RU" dirty="0" err="1" smtClean="0"/>
              <a:t>ґрунтових</a:t>
            </a:r>
            <a:r>
              <a:rPr lang="ru-RU" dirty="0" smtClean="0"/>
              <a:t> вод,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зі</a:t>
            </a:r>
            <a:r>
              <a:rPr lang="ru-RU" dirty="0" smtClean="0"/>
              <a:t> стоками </a:t>
            </a:r>
            <a:r>
              <a:rPr lang="ru-RU" dirty="0" err="1" smtClean="0"/>
              <a:t>надходить</a:t>
            </a:r>
            <a:r>
              <a:rPr lang="ru-RU" dirty="0" smtClean="0"/>
              <a:t> до </a:t>
            </a:r>
            <a:r>
              <a:rPr lang="ru-RU" dirty="0" err="1" smtClean="0"/>
              <a:t>водойм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при </a:t>
            </a:r>
            <a:r>
              <a:rPr lang="ru-RU" dirty="0" err="1" smtClean="0"/>
              <a:t>вітровій</a:t>
            </a:r>
            <a:r>
              <a:rPr lang="ru-RU" dirty="0" smtClean="0"/>
              <a:t> </a:t>
            </a:r>
            <a:r>
              <a:rPr lang="ru-RU" dirty="0" err="1" smtClean="0"/>
              <a:t>ерозії</a:t>
            </a:r>
            <a:r>
              <a:rPr lang="ru-RU" dirty="0" smtClean="0"/>
              <a:t> </a:t>
            </a:r>
            <a:r>
              <a:rPr lang="ru-RU" dirty="0" err="1" smtClean="0"/>
              <a:t>розноситься</a:t>
            </a:r>
            <a:r>
              <a:rPr lang="ru-RU" dirty="0" smtClean="0"/>
              <a:t> по великих </a:t>
            </a:r>
            <a:r>
              <a:rPr lang="ru-RU" dirty="0" err="1" smtClean="0"/>
              <a:t>територіях</a:t>
            </a:r>
            <a:r>
              <a:rPr lang="ru-RU" dirty="0" smtClean="0"/>
              <a:t>.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втрати</a:t>
            </a:r>
            <a:r>
              <a:rPr lang="ru-RU" dirty="0" smtClean="0"/>
              <a:t> </a:t>
            </a:r>
            <a:r>
              <a:rPr lang="ru-RU" dirty="0" err="1" smtClean="0"/>
              <a:t>міндобрив</a:t>
            </a:r>
            <a:r>
              <a:rPr lang="ru-RU" dirty="0" smtClean="0"/>
              <a:t> </a:t>
            </a:r>
            <a:r>
              <a:rPr lang="ru-RU" dirty="0" err="1" smtClean="0"/>
              <a:t>відбуваються</a:t>
            </a:r>
            <a:r>
              <a:rPr lang="ru-RU" dirty="0" smtClean="0"/>
              <a:t> на </a:t>
            </a:r>
            <a:r>
              <a:rPr lang="ru-RU" dirty="0" err="1" smtClean="0"/>
              <a:t>етапі</a:t>
            </a:r>
            <a:r>
              <a:rPr lang="ru-RU" dirty="0" smtClean="0"/>
              <a:t> "завод-поле", </a:t>
            </a:r>
            <a:r>
              <a:rPr lang="ru-RU" dirty="0" err="1" smtClean="0"/>
              <a:t>досягаючи</a:t>
            </a:r>
            <a:r>
              <a:rPr lang="ru-RU" dirty="0" smtClean="0"/>
              <a:t> 15-20%. При </a:t>
            </a:r>
            <a:r>
              <a:rPr lang="ru-RU" dirty="0" err="1" smtClean="0"/>
              <a:t>зберіганні</a:t>
            </a:r>
            <a:r>
              <a:rPr lang="ru-RU" dirty="0" smtClean="0"/>
              <a:t> поза </a:t>
            </a:r>
            <a:r>
              <a:rPr lang="ru-RU" dirty="0" err="1" smtClean="0"/>
              <a:t>приміщенням</a:t>
            </a:r>
            <a:r>
              <a:rPr lang="ru-RU" dirty="0" smtClean="0"/>
              <a:t> 11,1% добрив </a:t>
            </a:r>
            <a:r>
              <a:rPr lang="ru-RU" dirty="0" err="1" smtClean="0"/>
              <a:t>втрачається</a:t>
            </a:r>
            <a:r>
              <a:rPr lang="ru-RU" dirty="0" smtClean="0"/>
              <a:t>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витоку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рваних</a:t>
            </a:r>
            <a:r>
              <a:rPr lang="ru-RU" dirty="0" smtClean="0"/>
              <a:t> </a:t>
            </a:r>
            <a:r>
              <a:rPr lang="ru-RU" dirty="0" err="1" smtClean="0"/>
              <a:t>мішків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перемішування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землею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407194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Але, </a:t>
            </a:r>
            <a:r>
              <a:rPr lang="ru-RU" dirty="0" err="1" smtClean="0"/>
              <a:t>мабуть</a:t>
            </a:r>
            <a:r>
              <a:rPr lang="ru-RU" dirty="0" smtClean="0"/>
              <a:t>, </a:t>
            </a:r>
            <a:r>
              <a:rPr lang="ru-RU" dirty="0" err="1" smtClean="0"/>
              <a:t>найбільшу</a:t>
            </a:r>
            <a:r>
              <a:rPr lang="ru-RU" dirty="0" smtClean="0"/>
              <a:t> </a:t>
            </a:r>
            <a:r>
              <a:rPr lang="ru-RU" dirty="0" err="1" smtClean="0"/>
              <a:t>екологічну</a:t>
            </a:r>
            <a:r>
              <a:rPr lang="ru-RU" dirty="0" smtClean="0"/>
              <a:t> </a:t>
            </a:r>
            <a:r>
              <a:rPr lang="ru-RU" dirty="0" err="1" smtClean="0"/>
              <a:t>небезпеку</a:t>
            </a:r>
            <a:r>
              <a:rPr lang="ru-RU" dirty="0" smtClean="0"/>
              <a:t> становить </a:t>
            </a:r>
            <a:r>
              <a:rPr lang="ru-RU" dirty="0" err="1" smtClean="0"/>
              <a:t>забруднення</a:t>
            </a:r>
            <a:r>
              <a:rPr lang="ru-RU" dirty="0" smtClean="0"/>
              <a:t> природного </a:t>
            </a:r>
            <a:r>
              <a:rPr lang="ru-RU" dirty="0" err="1" smtClean="0"/>
              <a:t>середовища</a:t>
            </a:r>
            <a:r>
              <a:rPr lang="ru-RU" dirty="0" smtClean="0"/>
              <a:t> </a:t>
            </a:r>
            <a:r>
              <a:rPr lang="ru-RU" dirty="0" err="1" smtClean="0"/>
              <a:t>залишковою</a:t>
            </a:r>
            <a:r>
              <a:rPr lang="ru-RU" dirty="0" smtClean="0"/>
              <a:t> </a:t>
            </a:r>
            <a:r>
              <a:rPr lang="ru-RU" dirty="0" err="1" smtClean="0"/>
              <a:t>кількістю</a:t>
            </a:r>
            <a:r>
              <a:rPr lang="ru-RU" dirty="0" smtClean="0"/>
              <a:t> </a:t>
            </a:r>
            <a:r>
              <a:rPr lang="ru-RU" dirty="0" err="1" smtClean="0"/>
              <a:t>пестицидів</a:t>
            </a:r>
            <a:r>
              <a:rPr lang="ru-RU" dirty="0" smtClean="0"/>
              <a:t>. </a:t>
            </a:r>
            <a:r>
              <a:rPr lang="ru-RU" dirty="0" err="1" smtClean="0"/>
              <a:t>Пестициди</a:t>
            </a:r>
            <a:r>
              <a:rPr lang="ru-RU" dirty="0" smtClean="0"/>
              <a:t> </a:t>
            </a:r>
            <a:r>
              <a:rPr lang="ru-RU" dirty="0" err="1" smtClean="0"/>
              <a:t>небезпечні</a:t>
            </a:r>
            <a:r>
              <a:rPr lang="ru-RU" dirty="0" smtClean="0"/>
              <a:t> не </a:t>
            </a:r>
            <a:r>
              <a:rPr lang="ru-RU" dirty="0" err="1" smtClean="0"/>
              <a:t>лише</a:t>
            </a:r>
            <a:r>
              <a:rPr lang="ru-RU" dirty="0" smtClean="0"/>
              <a:t> </a:t>
            </a:r>
            <a:r>
              <a:rPr lang="ru-RU" dirty="0" err="1" smtClean="0"/>
              <a:t>самі</a:t>
            </a:r>
            <a:r>
              <a:rPr lang="ru-RU" dirty="0" smtClean="0"/>
              <a:t> по </a:t>
            </a:r>
            <a:r>
              <a:rPr lang="ru-RU" dirty="0" err="1" smtClean="0"/>
              <a:t>собі</a:t>
            </a:r>
            <a:r>
              <a:rPr lang="ru-RU" dirty="0" smtClean="0"/>
              <a:t>, в </a:t>
            </a:r>
            <a:r>
              <a:rPr lang="ru-RU" dirty="0" err="1" smtClean="0"/>
              <a:t>грунті</a:t>
            </a:r>
            <a:r>
              <a:rPr lang="ru-RU" dirty="0" smtClean="0"/>
              <a:t> вони </a:t>
            </a:r>
            <a:r>
              <a:rPr lang="ru-RU" dirty="0" err="1" smtClean="0"/>
              <a:t>піддаються</a:t>
            </a:r>
            <a:r>
              <a:rPr lang="ru-RU" dirty="0" smtClean="0"/>
              <a:t> </a:t>
            </a:r>
            <a:r>
              <a:rPr lang="ru-RU" dirty="0" err="1" smtClean="0"/>
              <a:t>розкладанню</a:t>
            </a:r>
            <a:r>
              <a:rPr lang="ru-RU" dirty="0" smtClean="0"/>
              <a:t> та </a:t>
            </a:r>
            <a:r>
              <a:rPr lang="ru-RU" dirty="0" err="1" smtClean="0"/>
              <a:t>трансформації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продукти</a:t>
            </a:r>
            <a:r>
              <a:rPr lang="ru-RU" dirty="0" smtClean="0"/>
              <a:t> таких </a:t>
            </a:r>
            <a:r>
              <a:rPr lang="ru-RU" dirty="0" err="1" smtClean="0"/>
              <a:t>перетворень</a:t>
            </a:r>
            <a:r>
              <a:rPr lang="ru-RU" dirty="0" smtClean="0"/>
              <a:t> </a:t>
            </a:r>
            <a:r>
              <a:rPr lang="ru-RU" dirty="0" err="1" smtClean="0"/>
              <a:t>виявляються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шкідливішими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33794" name="Picture 2" descr="http://ecology19.org.ua/img/c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642918"/>
            <a:ext cx="3716610" cy="2581278"/>
          </a:xfrm>
          <a:prstGeom prst="rect">
            <a:avLst/>
          </a:prstGeom>
          <a:noFill/>
        </p:spPr>
      </p:pic>
      <p:pic>
        <p:nvPicPr>
          <p:cNvPr id="33796" name="Picture 4" descr="http://vkurse.ua/i/2008-01/plyus-ili-minus-khimizac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4714884"/>
            <a:ext cx="3143272" cy="19645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84296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Екологія</a:t>
            </a:r>
            <a:r>
              <a:rPr lang="ru-RU" dirty="0" smtClean="0"/>
              <a:t> (</a:t>
            </a:r>
            <a:r>
              <a:rPr lang="ru-RU" dirty="0" err="1" smtClean="0"/>
              <a:t>від</a:t>
            </a:r>
            <a:r>
              <a:rPr lang="ru-RU" dirty="0" smtClean="0"/>
              <a:t> </a:t>
            </a:r>
            <a:r>
              <a:rPr lang="ru-RU" dirty="0" err="1" smtClean="0"/>
              <a:t>дав.-гр</a:t>
            </a:r>
            <a:r>
              <a:rPr lang="ru-RU" dirty="0" smtClean="0"/>
              <a:t>. </a:t>
            </a:r>
            <a:r>
              <a:rPr lang="el-GR" i="1" dirty="0" smtClean="0"/>
              <a:t>οἶκος</a:t>
            </a:r>
            <a:r>
              <a:rPr lang="el-GR" dirty="0" smtClean="0"/>
              <a:t> — </a:t>
            </a:r>
            <a:r>
              <a:rPr lang="ru-RU" dirty="0" err="1" smtClean="0"/>
              <a:t>житло</a:t>
            </a:r>
            <a:r>
              <a:rPr lang="ru-RU" dirty="0" smtClean="0"/>
              <a:t>, </a:t>
            </a:r>
            <a:r>
              <a:rPr lang="ru-RU" dirty="0" err="1" smtClean="0"/>
              <a:t>оселище</a:t>
            </a:r>
            <a:r>
              <a:rPr lang="ru-RU" dirty="0" smtClean="0"/>
              <a:t>, </a:t>
            </a:r>
            <a:r>
              <a:rPr lang="ru-RU" dirty="0" err="1" smtClean="0"/>
              <a:t>будинок</a:t>
            </a:r>
            <a:r>
              <a:rPr lang="ru-RU" dirty="0" smtClean="0"/>
              <a:t>, </a:t>
            </a:r>
            <a:r>
              <a:rPr lang="ru-RU" dirty="0" err="1" smtClean="0"/>
              <a:t>майно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el-GR" i="1" dirty="0" smtClean="0"/>
              <a:t>λόγος</a:t>
            </a:r>
            <a:r>
              <a:rPr lang="el-GR" dirty="0" smtClean="0"/>
              <a:t> — </a:t>
            </a:r>
            <a:r>
              <a:rPr lang="ru-RU" dirty="0" err="1" smtClean="0"/>
              <a:t>поняття</a:t>
            </a:r>
            <a:r>
              <a:rPr lang="ru-RU" dirty="0" smtClean="0"/>
              <a:t>, </a:t>
            </a:r>
            <a:r>
              <a:rPr lang="ru-RU" dirty="0" err="1" smtClean="0"/>
              <a:t>вчення</a:t>
            </a:r>
            <a:r>
              <a:rPr lang="ru-RU" dirty="0" smtClean="0"/>
              <a:t>, наука) — </a:t>
            </a:r>
            <a:r>
              <a:rPr lang="ru-RU" dirty="0" err="1" smtClean="0"/>
              <a:t>наука</a:t>
            </a:r>
            <a:r>
              <a:rPr lang="ru-RU" dirty="0" smtClean="0"/>
              <a:t> про </a:t>
            </a:r>
            <a:r>
              <a:rPr lang="ru-RU" dirty="0" err="1" smtClean="0"/>
              <a:t>взаємодії</a:t>
            </a:r>
            <a:r>
              <a:rPr lang="ru-RU" dirty="0" smtClean="0"/>
              <a:t> </a:t>
            </a:r>
            <a:r>
              <a:rPr lang="ru-RU" dirty="0" err="1" smtClean="0"/>
              <a:t>живих</a:t>
            </a:r>
            <a:r>
              <a:rPr lang="ru-RU" dirty="0" smtClean="0"/>
              <a:t> </a:t>
            </a:r>
            <a:r>
              <a:rPr lang="ru-RU" dirty="0" err="1" smtClean="0"/>
              <a:t>організмів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спільнот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собою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навколишнім</a:t>
            </a:r>
            <a:r>
              <a:rPr lang="ru-RU" dirty="0" smtClean="0"/>
              <a:t> </a:t>
            </a:r>
            <a:r>
              <a:rPr lang="ru-RU" dirty="0" err="1" smtClean="0"/>
              <a:t>середовищем</a:t>
            </a:r>
            <a:r>
              <a:rPr lang="ru-RU" dirty="0" smtClean="0"/>
              <a:t>. </a:t>
            </a:r>
            <a:r>
              <a:rPr lang="ru-RU" dirty="0" err="1" smtClean="0"/>
              <a:t>Термін</a:t>
            </a:r>
            <a:r>
              <a:rPr lang="ru-RU" dirty="0" smtClean="0"/>
              <a:t> </a:t>
            </a:r>
            <a:r>
              <a:rPr lang="ru-RU" dirty="0" err="1" smtClean="0"/>
              <a:t>вперше</a:t>
            </a:r>
            <a:r>
              <a:rPr lang="ru-RU" dirty="0" smtClean="0"/>
              <a:t> </a:t>
            </a:r>
            <a:r>
              <a:rPr lang="ru-RU" dirty="0" err="1" smtClean="0"/>
              <a:t>запропонував</a:t>
            </a:r>
            <a:r>
              <a:rPr lang="ru-RU" dirty="0" smtClean="0"/>
              <a:t> </a:t>
            </a:r>
            <a:r>
              <a:rPr lang="ru-RU" dirty="0" err="1" smtClean="0"/>
              <a:t>німецький</a:t>
            </a:r>
            <a:r>
              <a:rPr lang="ru-RU" dirty="0" smtClean="0"/>
              <a:t> </a:t>
            </a:r>
            <a:r>
              <a:rPr lang="ru-RU" dirty="0" err="1" smtClean="0"/>
              <a:t>біолог</a:t>
            </a:r>
            <a:r>
              <a:rPr lang="ru-RU" dirty="0" smtClean="0"/>
              <a:t> </a:t>
            </a:r>
            <a:r>
              <a:rPr lang="ru-RU" dirty="0" err="1" smtClean="0"/>
              <a:t>Ернст</a:t>
            </a:r>
            <a:r>
              <a:rPr lang="ru-RU" dirty="0" smtClean="0"/>
              <a:t> Геккель в 1866 р. в </a:t>
            </a:r>
            <a:r>
              <a:rPr lang="ru-RU" dirty="0" err="1" smtClean="0"/>
              <a:t>книзі</a:t>
            </a:r>
            <a:r>
              <a:rPr lang="ru-RU" dirty="0" smtClean="0"/>
              <a:t> «</a:t>
            </a:r>
            <a:r>
              <a:rPr lang="ru-RU" dirty="0" err="1" smtClean="0"/>
              <a:t>Загальна</a:t>
            </a:r>
            <a:r>
              <a:rPr lang="ru-RU" dirty="0" smtClean="0"/>
              <a:t> </a:t>
            </a:r>
            <a:r>
              <a:rPr lang="ru-RU" dirty="0" err="1" smtClean="0"/>
              <a:t>морфологія</a:t>
            </a:r>
            <a:r>
              <a:rPr lang="ru-RU" dirty="0" smtClean="0"/>
              <a:t> </a:t>
            </a:r>
            <a:r>
              <a:rPr lang="ru-RU" dirty="0" err="1" smtClean="0"/>
              <a:t>організмів</a:t>
            </a:r>
            <a:r>
              <a:rPr lang="ru-RU" dirty="0" smtClean="0"/>
              <a:t>» («</a:t>
            </a:r>
            <a:r>
              <a:rPr lang="en-US" dirty="0" err="1" smtClean="0"/>
              <a:t>Generelle</a:t>
            </a:r>
            <a:r>
              <a:rPr lang="en-US" dirty="0" smtClean="0"/>
              <a:t> </a:t>
            </a:r>
            <a:r>
              <a:rPr lang="en-US" dirty="0" err="1" smtClean="0"/>
              <a:t>Morphologie</a:t>
            </a:r>
            <a:r>
              <a:rPr lang="en-US" dirty="0" smtClean="0"/>
              <a:t> </a:t>
            </a:r>
            <a:r>
              <a:rPr lang="en-US" dirty="0" err="1" smtClean="0"/>
              <a:t>der</a:t>
            </a:r>
            <a:r>
              <a:rPr lang="en-US" dirty="0" smtClean="0"/>
              <a:t> </a:t>
            </a:r>
            <a:r>
              <a:rPr lang="en-US" dirty="0" err="1" smtClean="0"/>
              <a:t>Organismen</a:t>
            </a:r>
            <a:r>
              <a:rPr lang="en-US" dirty="0" smtClean="0"/>
              <a:t>»).</a:t>
            </a:r>
          </a:p>
          <a:p>
            <a:r>
              <a:rPr lang="ru-RU" dirty="0" err="1" smtClean="0"/>
              <a:t>Екологія</a:t>
            </a:r>
            <a:r>
              <a:rPr lang="ru-RU" dirty="0" smtClean="0"/>
              <a:t> </a:t>
            </a:r>
            <a:r>
              <a:rPr lang="ru-RU" dirty="0" err="1" smtClean="0"/>
              <a:t>вивчає</a:t>
            </a:r>
            <a:r>
              <a:rPr lang="ru-RU" dirty="0" smtClean="0"/>
              <a:t> </a:t>
            </a:r>
            <a:r>
              <a:rPr lang="ru-RU" dirty="0" err="1" smtClean="0"/>
              <a:t>взаємовідносини</a:t>
            </a:r>
            <a:r>
              <a:rPr lang="ru-RU" dirty="0" smtClean="0"/>
              <a:t> </a:t>
            </a:r>
            <a:r>
              <a:rPr lang="ru-RU" dirty="0" err="1" smtClean="0"/>
              <a:t>організмів</a:t>
            </a:r>
            <a:r>
              <a:rPr lang="ru-RU" dirty="0" smtClean="0"/>
              <a:t> </a:t>
            </a:r>
            <a:r>
              <a:rPr lang="ru-RU" dirty="0" err="1" smtClean="0"/>
              <a:t>із</a:t>
            </a:r>
            <a:r>
              <a:rPr lang="ru-RU" dirty="0" smtClean="0"/>
              <a:t> </a:t>
            </a:r>
            <a:r>
              <a:rPr lang="ru-RU" dirty="0" err="1" smtClean="0"/>
              <a:t>довкіллям</a:t>
            </a:r>
            <a:r>
              <a:rPr lang="ru-RU" dirty="0" smtClean="0"/>
              <a:t>, </a:t>
            </a:r>
            <a:r>
              <a:rPr lang="ru-RU" dirty="0" err="1" smtClean="0"/>
              <a:t>досліджує</a:t>
            </a:r>
            <a:r>
              <a:rPr lang="ru-RU" dirty="0" smtClean="0"/>
              <a:t> </a:t>
            </a:r>
            <a:r>
              <a:rPr lang="ru-RU" dirty="0" err="1" smtClean="0"/>
              <a:t>структурно-функціональну</a:t>
            </a:r>
            <a:r>
              <a:rPr lang="ru-RU" dirty="0" smtClean="0"/>
              <a:t> </a:t>
            </a:r>
            <a:r>
              <a:rPr lang="ru-RU" dirty="0" err="1" smtClean="0"/>
              <a:t>організацію</a:t>
            </a:r>
            <a:r>
              <a:rPr lang="ru-RU" dirty="0" smtClean="0"/>
              <a:t> </a:t>
            </a:r>
            <a:r>
              <a:rPr lang="ru-RU" dirty="0" err="1" smtClean="0"/>
              <a:t>надорганізмових</a:t>
            </a:r>
            <a:r>
              <a:rPr lang="ru-RU" dirty="0" smtClean="0"/>
              <a:t> систем (</a:t>
            </a:r>
            <a:r>
              <a:rPr lang="ru-RU" dirty="0" err="1" smtClean="0"/>
              <a:t>популяцій</a:t>
            </a:r>
            <a:r>
              <a:rPr lang="ru-RU" dirty="0" smtClean="0"/>
              <a:t>, </a:t>
            </a:r>
            <a:r>
              <a:rPr lang="ru-RU" dirty="0" err="1" smtClean="0"/>
              <a:t>угруповань</a:t>
            </a:r>
            <a:r>
              <a:rPr lang="ru-RU" dirty="0" smtClean="0"/>
              <a:t>, </a:t>
            </a:r>
            <a:r>
              <a:rPr lang="ru-RU" dirty="0" err="1" smtClean="0"/>
              <a:t>екосистем</a:t>
            </a:r>
            <a:r>
              <a:rPr lang="ru-RU" dirty="0" smtClean="0"/>
              <a:t>, </a:t>
            </a:r>
            <a:r>
              <a:rPr lang="ru-RU" dirty="0" err="1" smtClean="0"/>
              <a:t>біосфери</a:t>
            </a:r>
            <a:r>
              <a:rPr lang="ru-RU" dirty="0" smtClean="0"/>
              <a:t>), </a:t>
            </a:r>
            <a:r>
              <a:rPr lang="ru-RU" dirty="0" err="1" smtClean="0"/>
              <a:t>виявляє</a:t>
            </a:r>
            <a:r>
              <a:rPr lang="ru-RU" dirty="0" smtClean="0"/>
              <a:t> </a:t>
            </a:r>
            <a:r>
              <a:rPr lang="ru-RU" dirty="0" err="1" smtClean="0"/>
              <a:t>механізми</a:t>
            </a:r>
            <a:r>
              <a:rPr lang="ru-RU" dirty="0" smtClean="0"/>
              <a:t> </a:t>
            </a:r>
            <a:r>
              <a:rPr lang="ru-RU" dirty="0" err="1" smtClean="0"/>
              <a:t>підтримання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 </a:t>
            </a:r>
            <a:r>
              <a:rPr lang="ru-RU" dirty="0" err="1" smtClean="0"/>
              <a:t>стійкості</a:t>
            </a:r>
            <a:r>
              <a:rPr lang="ru-RU" dirty="0" smtClean="0"/>
              <a:t> у </a:t>
            </a:r>
            <a:r>
              <a:rPr lang="ru-RU" dirty="0" err="1" smtClean="0"/>
              <a:t>просторі</a:t>
            </a:r>
            <a:r>
              <a:rPr lang="ru-RU" dirty="0" smtClean="0"/>
              <a:t> </a:t>
            </a:r>
            <a:r>
              <a:rPr lang="ru-RU" dirty="0" err="1" smtClean="0"/>
              <a:t>й</a:t>
            </a:r>
            <a:r>
              <a:rPr lang="ru-RU" dirty="0" smtClean="0"/>
              <a:t> </a:t>
            </a:r>
            <a:r>
              <a:rPr lang="ru-RU" dirty="0" err="1" smtClean="0"/>
              <a:t>часі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3490" name="Picture 2" descr="http://olimp.ippo.kubg.edu.ua/wp-content/uploads/2014/02/50160c4e378bacb1508719ad4c829851a2eefd10_sm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000372"/>
            <a:ext cx="3786214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2" name="Picture 4" descr="http://fb.ru/misc/i/gallery/12749/15684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3000372"/>
            <a:ext cx="4657725" cy="3562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Заходи </a:t>
            </a:r>
            <a:r>
              <a:rPr lang="ru-RU" b="1" dirty="0" err="1" smtClean="0"/>
              <a:t>боротьби</a:t>
            </a:r>
            <a:r>
              <a:rPr lang="ru-RU" b="1" dirty="0" smtClean="0"/>
              <a:t> </a:t>
            </a:r>
            <a:r>
              <a:rPr lang="ru-RU" b="1" dirty="0" err="1" smtClean="0"/>
              <a:t>зі</a:t>
            </a:r>
            <a:r>
              <a:rPr lang="ru-RU" b="1" dirty="0" smtClean="0"/>
              <a:t> </a:t>
            </a:r>
            <a:r>
              <a:rPr lang="ru-RU" b="1" dirty="0" err="1" smtClean="0"/>
              <a:t>шкідливим</a:t>
            </a:r>
            <a:r>
              <a:rPr lang="ru-RU" b="1" dirty="0" smtClean="0"/>
              <a:t> </a:t>
            </a:r>
            <a:r>
              <a:rPr lang="ru-RU" b="1" dirty="0" err="1" smtClean="0"/>
              <a:t>впливом</a:t>
            </a:r>
            <a:r>
              <a:rPr lang="ru-RU" b="1" dirty="0" smtClean="0"/>
              <a:t> на </a:t>
            </a:r>
            <a:r>
              <a:rPr lang="ru-RU" b="1" dirty="0" err="1" smtClean="0"/>
              <a:t>довкілля</a:t>
            </a:r>
            <a:r>
              <a:rPr lang="ru-RU" b="1" dirty="0" smtClean="0"/>
              <a:t>. </a:t>
            </a:r>
            <a:r>
              <a:rPr lang="ru-RU" b="1" dirty="0" err="1" smtClean="0"/>
              <a:t>Утилізація</a:t>
            </a:r>
            <a:r>
              <a:rPr lang="ru-RU" b="1" dirty="0" smtClean="0"/>
              <a:t> </a:t>
            </a:r>
            <a:r>
              <a:rPr lang="ru-RU" b="1" dirty="0" err="1" smtClean="0"/>
              <a:t>відходів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err="1" smtClean="0"/>
              <a:t>Протиерозійні</a:t>
            </a:r>
            <a:r>
              <a:rPr lang="ru-RU" dirty="0" smtClean="0"/>
              <a:t> </a:t>
            </a:r>
            <a:r>
              <a:rPr lang="ru-RU" dirty="0" smtClean="0"/>
              <a:t>заходи. </a:t>
            </a:r>
            <a:r>
              <a:rPr lang="ru-RU" dirty="0" err="1" smtClean="0"/>
              <a:t>Одне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провідних</a:t>
            </a:r>
            <a:r>
              <a:rPr lang="ru-RU" dirty="0" smtClean="0"/>
              <a:t> </a:t>
            </a:r>
            <a:r>
              <a:rPr lang="ru-RU" dirty="0" err="1" smtClean="0"/>
              <a:t>місць</a:t>
            </a:r>
            <a:r>
              <a:rPr lang="ru-RU" dirty="0" smtClean="0"/>
              <a:t> у </a:t>
            </a:r>
            <a:r>
              <a:rPr lang="ru-RU" dirty="0" err="1" smtClean="0"/>
              <a:t>зменшенні</a:t>
            </a:r>
            <a:r>
              <a:rPr lang="ru-RU" dirty="0" smtClean="0"/>
              <a:t> </a:t>
            </a:r>
            <a:r>
              <a:rPr lang="ru-RU" dirty="0" err="1" smtClean="0"/>
              <a:t>водної</a:t>
            </a:r>
            <a:r>
              <a:rPr lang="ru-RU" dirty="0" smtClean="0"/>
              <a:t> та </a:t>
            </a:r>
            <a:r>
              <a:rPr lang="ru-RU" dirty="0" err="1" smtClean="0"/>
              <a:t>вітрової</a:t>
            </a:r>
            <a:r>
              <a:rPr lang="ru-RU" dirty="0" smtClean="0"/>
              <a:t> </a:t>
            </a:r>
            <a:r>
              <a:rPr lang="ru-RU" dirty="0" err="1" smtClean="0"/>
              <a:t>ерозії</a:t>
            </a:r>
            <a:r>
              <a:rPr lang="ru-RU" dirty="0" smtClean="0"/>
              <a:t> </a:t>
            </a:r>
            <a:r>
              <a:rPr lang="ru-RU" dirty="0" err="1" smtClean="0"/>
              <a:t>грунтів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ґрунтозахисні</a:t>
            </a:r>
            <a:r>
              <a:rPr lang="ru-RU" dirty="0" smtClean="0"/>
              <a:t> </a:t>
            </a:r>
            <a:r>
              <a:rPr lang="ru-RU" dirty="0" err="1" smtClean="0"/>
              <a:t>прийоми</a:t>
            </a:r>
            <a:r>
              <a:rPr lang="ru-RU" dirty="0" smtClean="0"/>
              <a:t> </a:t>
            </a:r>
            <a:r>
              <a:rPr lang="ru-RU" dirty="0" err="1" smtClean="0"/>
              <a:t>обробітку</a:t>
            </a:r>
            <a:r>
              <a:rPr lang="ru-RU" dirty="0" smtClean="0"/>
              <a:t> грунту,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умовно</a:t>
            </a:r>
            <a:r>
              <a:rPr lang="ru-RU" dirty="0" smtClean="0"/>
              <a:t> </a:t>
            </a:r>
            <a:r>
              <a:rPr lang="ru-RU" dirty="0" err="1" smtClean="0"/>
              <a:t>поділяються</a:t>
            </a:r>
            <a:r>
              <a:rPr lang="ru-RU" dirty="0" smtClean="0"/>
              <a:t> на 2 </a:t>
            </a:r>
            <a:r>
              <a:rPr lang="ru-RU" dirty="0" err="1" smtClean="0"/>
              <a:t>групи</a:t>
            </a:r>
            <a:r>
              <a:rPr lang="ru-RU" dirty="0" smtClean="0"/>
              <a:t>: </a:t>
            </a:r>
            <a:r>
              <a:rPr lang="ru-RU" dirty="0" err="1" smtClean="0"/>
              <a:t>загальні</a:t>
            </a:r>
            <a:r>
              <a:rPr lang="ru-RU" dirty="0" smtClean="0"/>
              <a:t> та </a:t>
            </a:r>
            <a:r>
              <a:rPr lang="ru-RU" dirty="0" err="1" smtClean="0"/>
              <a:t>спеціальні</a:t>
            </a:r>
            <a:r>
              <a:rPr lang="ru-RU" dirty="0" smtClean="0"/>
              <a:t>. До </a:t>
            </a:r>
            <a:r>
              <a:rPr lang="ru-RU" dirty="0" err="1" smtClean="0"/>
              <a:t>загальних</a:t>
            </a:r>
            <a:r>
              <a:rPr lang="ru-RU" dirty="0" smtClean="0"/>
              <a:t> </a:t>
            </a:r>
            <a:r>
              <a:rPr lang="ru-RU" dirty="0" err="1" smtClean="0"/>
              <a:t>відносяться</a:t>
            </a:r>
            <a:r>
              <a:rPr lang="ru-RU" dirty="0" smtClean="0"/>
              <a:t> </a:t>
            </a:r>
            <a:r>
              <a:rPr lang="ru-RU" dirty="0" err="1" smtClean="0"/>
              <a:t>оранка</a:t>
            </a:r>
            <a:r>
              <a:rPr lang="ru-RU" dirty="0" smtClean="0"/>
              <a:t> </a:t>
            </a:r>
            <a:r>
              <a:rPr lang="ru-RU" dirty="0" err="1" smtClean="0"/>
              <a:t>впоперек</a:t>
            </a:r>
            <a:r>
              <a:rPr lang="ru-RU" dirty="0" smtClean="0"/>
              <a:t> </a:t>
            </a:r>
            <a:r>
              <a:rPr lang="ru-RU" dirty="0" err="1" smtClean="0"/>
              <a:t>схилу</a:t>
            </a:r>
            <a:r>
              <a:rPr lang="ru-RU" dirty="0" smtClean="0"/>
              <a:t>, </a:t>
            </a:r>
            <a:r>
              <a:rPr lang="ru-RU" dirty="0" err="1" smtClean="0"/>
              <a:t>плоскорізний</a:t>
            </a:r>
            <a:r>
              <a:rPr lang="ru-RU" dirty="0" smtClean="0"/>
              <a:t> </a:t>
            </a:r>
            <a:r>
              <a:rPr lang="ru-RU" dirty="0" err="1" smtClean="0"/>
              <a:t>обробіток</a:t>
            </a:r>
            <a:r>
              <a:rPr lang="ru-RU" dirty="0" smtClean="0"/>
              <a:t>, </a:t>
            </a:r>
            <a:r>
              <a:rPr lang="ru-RU" dirty="0" err="1" smtClean="0"/>
              <a:t>чизельний</a:t>
            </a:r>
            <a:r>
              <a:rPr lang="ru-RU" dirty="0" smtClean="0"/>
              <a:t> та </a:t>
            </a:r>
            <a:r>
              <a:rPr lang="ru-RU" dirty="0" err="1" smtClean="0"/>
              <a:t>ін</a:t>
            </a:r>
            <a:r>
              <a:rPr lang="ru-RU" dirty="0" smtClean="0"/>
              <a:t>., а до </a:t>
            </a:r>
            <a:r>
              <a:rPr lang="ru-RU" dirty="0" err="1" smtClean="0"/>
              <a:t>спеціальних</a:t>
            </a:r>
            <a:r>
              <a:rPr lang="ru-RU" dirty="0" smtClean="0"/>
              <a:t> - </a:t>
            </a:r>
            <a:r>
              <a:rPr lang="ru-RU" dirty="0" err="1" smtClean="0"/>
              <a:t>лункування</a:t>
            </a:r>
            <a:r>
              <a:rPr lang="ru-RU" dirty="0" smtClean="0"/>
              <a:t>, </a:t>
            </a:r>
            <a:r>
              <a:rPr lang="ru-RU" dirty="0" err="1" smtClean="0"/>
              <a:t>перервне</a:t>
            </a:r>
            <a:r>
              <a:rPr lang="ru-RU" dirty="0" smtClean="0"/>
              <a:t> </a:t>
            </a:r>
            <a:r>
              <a:rPr lang="ru-RU" dirty="0" err="1" smtClean="0"/>
              <a:t>борознування</a:t>
            </a:r>
            <a:r>
              <a:rPr lang="ru-RU" dirty="0" smtClean="0"/>
              <a:t>,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мікролиманів</a:t>
            </a:r>
            <a:r>
              <a:rPr lang="ru-RU" dirty="0" smtClean="0"/>
              <a:t>, </a:t>
            </a:r>
            <a:r>
              <a:rPr lang="ru-RU" dirty="0" err="1" smtClean="0"/>
              <a:t>обвалування</a:t>
            </a:r>
            <a:r>
              <a:rPr lang="ru-RU" dirty="0" smtClean="0"/>
              <a:t>, </a:t>
            </a:r>
            <a:r>
              <a:rPr lang="ru-RU" dirty="0" err="1" smtClean="0"/>
              <a:t>щілювання</a:t>
            </a:r>
            <a:r>
              <a:rPr lang="ru-RU" dirty="0" smtClean="0"/>
              <a:t>, </a:t>
            </a:r>
            <a:r>
              <a:rPr lang="ru-RU" dirty="0" err="1" smtClean="0"/>
              <a:t>кротування</a:t>
            </a:r>
            <a:r>
              <a:rPr lang="ru-RU" dirty="0" smtClean="0"/>
              <a:t>, </a:t>
            </a:r>
            <a:r>
              <a:rPr lang="ru-RU" dirty="0" err="1" smtClean="0"/>
              <a:t>грунтопоглиблення</a:t>
            </a:r>
            <a:r>
              <a:rPr lang="ru-RU" dirty="0" smtClean="0"/>
              <a:t>, </a:t>
            </a:r>
            <a:r>
              <a:rPr lang="ru-RU" dirty="0" err="1" smtClean="0"/>
              <a:t>глибоке</a:t>
            </a:r>
            <a:r>
              <a:rPr lang="ru-RU" dirty="0" smtClean="0"/>
              <a:t> </a:t>
            </a:r>
            <a:r>
              <a:rPr lang="ru-RU" dirty="0" err="1" smtClean="0"/>
              <a:t>смугове</a:t>
            </a:r>
            <a:r>
              <a:rPr lang="ru-RU" dirty="0" smtClean="0"/>
              <a:t> </a:t>
            </a:r>
            <a:r>
              <a:rPr lang="ru-RU" dirty="0" err="1" smtClean="0"/>
              <a:t>розпушення</a:t>
            </a:r>
            <a:r>
              <a:rPr lang="ru-RU" dirty="0" smtClean="0"/>
              <a:t> та </a:t>
            </a:r>
            <a:r>
              <a:rPr lang="ru-RU" dirty="0" err="1" smtClean="0"/>
              <a:t>ін</a:t>
            </a:r>
            <a:r>
              <a:rPr lang="ru-RU" dirty="0" smtClean="0"/>
              <a:t>.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господарства</a:t>
            </a:r>
            <a:r>
              <a:rPr lang="ru-RU" dirty="0" smtClean="0"/>
              <a:t> </a:t>
            </a:r>
            <a:r>
              <a:rPr lang="ru-RU" dirty="0" err="1" smtClean="0"/>
              <a:t>здійснюють</a:t>
            </a:r>
            <a:r>
              <a:rPr lang="ru-RU" dirty="0" smtClean="0"/>
              <a:t> </a:t>
            </a:r>
            <a:r>
              <a:rPr lang="ru-RU" dirty="0" err="1" smtClean="0"/>
              <a:t>перехід</a:t>
            </a:r>
            <a:r>
              <a:rPr lang="ru-RU" dirty="0" smtClean="0"/>
              <a:t> до </a:t>
            </a:r>
            <a:r>
              <a:rPr lang="ru-RU" dirty="0" err="1" smtClean="0"/>
              <a:t>контурно-меліоративного</a:t>
            </a:r>
            <a:r>
              <a:rPr lang="ru-RU" dirty="0" smtClean="0"/>
              <a:t> </a:t>
            </a:r>
            <a:r>
              <a:rPr lang="ru-RU" dirty="0" err="1" smtClean="0"/>
              <a:t>землеробства</a:t>
            </a:r>
            <a:r>
              <a:rPr lang="ru-RU" dirty="0" smtClean="0"/>
              <a:t>, яке </a:t>
            </a:r>
            <a:r>
              <a:rPr lang="ru-RU" dirty="0" err="1" smtClean="0"/>
              <a:t>спрямоване</a:t>
            </a:r>
            <a:r>
              <a:rPr lang="ru-RU" dirty="0" smtClean="0"/>
              <a:t> на </a:t>
            </a:r>
            <a:r>
              <a:rPr lang="ru-RU" dirty="0" err="1" smtClean="0"/>
              <a:t>усунення</a:t>
            </a:r>
            <a:r>
              <a:rPr lang="ru-RU" dirty="0" smtClean="0"/>
              <a:t> </a:t>
            </a:r>
            <a:r>
              <a:rPr lang="ru-RU" dirty="0" err="1" smtClean="0"/>
              <a:t>порушень</a:t>
            </a:r>
            <a:r>
              <a:rPr lang="ru-RU" dirty="0" smtClean="0"/>
              <a:t> водного режиму </a:t>
            </a:r>
            <a:r>
              <a:rPr lang="ru-RU" dirty="0" err="1" smtClean="0"/>
              <a:t>території</a:t>
            </a:r>
            <a:r>
              <a:rPr lang="ru-RU" dirty="0" smtClean="0"/>
              <a:t> через </a:t>
            </a:r>
            <a:r>
              <a:rPr lang="ru-RU" dirty="0" err="1" smtClean="0"/>
              <a:t>ерозію</a:t>
            </a:r>
            <a:r>
              <a:rPr lang="ru-RU" dirty="0" smtClean="0"/>
              <a:t>. При </a:t>
            </a:r>
            <a:r>
              <a:rPr lang="ru-RU" dirty="0" err="1" smtClean="0"/>
              <a:t>проходженні</a:t>
            </a:r>
            <a:r>
              <a:rPr lang="ru-RU" dirty="0" smtClean="0"/>
              <a:t> через </a:t>
            </a:r>
            <a:r>
              <a:rPr lang="ru-RU" dirty="0" err="1" smtClean="0"/>
              <a:t>захисні</a:t>
            </a:r>
            <a:r>
              <a:rPr lang="ru-RU" dirty="0" smtClean="0"/>
              <a:t> </a:t>
            </a:r>
            <a:r>
              <a:rPr lang="ru-RU" dirty="0" err="1" smtClean="0"/>
              <a:t>смуги</a:t>
            </a:r>
            <a:r>
              <a:rPr lang="ru-RU" dirty="0" smtClean="0"/>
              <a:t> </a:t>
            </a:r>
            <a:r>
              <a:rPr lang="ru-RU" dirty="0" err="1" smtClean="0"/>
              <a:t>лісонасаджень</a:t>
            </a:r>
            <a:r>
              <a:rPr lang="ru-RU" dirty="0" smtClean="0"/>
              <a:t> </a:t>
            </a:r>
            <a:r>
              <a:rPr lang="ru-RU" dirty="0" err="1" smtClean="0"/>
              <a:t>вміст</a:t>
            </a:r>
            <a:r>
              <a:rPr lang="ru-RU" dirty="0" smtClean="0"/>
              <a:t> </a:t>
            </a:r>
            <a:r>
              <a:rPr lang="ru-RU" dirty="0" err="1" smtClean="0"/>
              <a:t>біогенних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у водах </a:t>
            </a:r>
            <a:r>
              <a:rPr lang="ru-RU" dirty="0" err="1" smtClean="0"/>
              <a:t>поверхневого</a:t>
            </a:r>
            <a:r>
              <a:rPr lang="ru-RU" dirty="0" smtClean="0"/>
              <a:t> стоку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ріллі</a:t>
            </a:r>
            <a:r>
              <a:rPr lang="ru-RU" dirty="0" smtClean="0"/>
              <a:t> </a:t>
            </a:r>
            <a:r>
              <a:rPr lang="ru-RU" dirty="0" err="1" smtClean="0"/>
              <a:t>знижується</a:t>
            </a:r>
            <a:r>
              <a:rPr lang="ru-RU" dirty="0" smtClean="0"/>
              <a:t> в </a:t>
            </a:r>
            <a:r>
              <a:rPr lang="ru-RU" dirty="0" err="1" smtClean="0"/>
              <a:t>середньому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4-5 </a:t>
            </a:r>
            <a:r>
              <a:rPr lang="ru-RU" dirty="0" err="1" smtClean="0"/>
              <a:t>разів</a:t>
            </a:r>
            <a:r>
              <a:rPr lang="ru-RU" dirty="0" smtClean="0"/>
              <a:t>. </a:t>
            </a:r>
            <a:r>
              <a:rPr lang="ru-RU" dirty="0" err="1" smtClean="0"/>
              <a:t>Рекомендуються</a:t>
            </a:r>
            <a:r>
              <a:rPr lang="ru-RU" dirty="0" smtClean="0"/>
              <a:t> заходи </a:t>
            </a:r>
            <a:r>
              <a:rPr lang="ru-RU" dirty="0" err="1" smtClean="0"/>
              <a:t>щодо</a:t>
            </a:r>
            <a:r>
              <a:rPr lang="ru-RU" dirty="0" smtClean="0"/>
              <a:t>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протиерозійної</a:t>
            </a:r>
            <a:r>
              <a:rPr lang="ru-RU" dirty="0" smtClean="0"/>
              <a:t> </a:t>
            </a:r>
            <a:r>
              <a:rPr lang="ru-RU" dirty="0" err="1" smtClean="0"/>
              <a:t>стійкості</a:t>
            </a:r>
            <a:r>
              <a:rPr lang="ru-RU" dirty="0" smtClean="0"/>
              <a:t> </a:t>
            </a:r>
            <a:r>
              <a:rPr lang="ru-RU" dirty="0" err="1" smtClean="0"/>
              <a:t>грунтів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полягають</a:t>
            </a:r>
            <a:r>
              <a:rPr lang="ru-RU" dirty="0" smtClean="0"/>
              <a:t> </a:t>
            </a:r>
            <a:r>
              <a:rPr lang="ru-RU" dirty="0" err="1" smtClean="0"/>
              <a:t>головним</a:t>
            </a:r>
            <a:r>
              <a:rPr lang="ru-RU" dirty="0" smtClean="0"/>
              <a:t> чином у </a:t>
            </a:r>
            <a:r>
              <a:rPr lang="ru-RU" dirty="0" err="1" smtClean="0"/>
              <a:t>створенні</a:t>
            </a:r>
            <a:r>
              <a:rPr lang="ru-RU" dirty="0" smtClean="0"/>
              <a:t> оптимального </a:t>
            </a:r>
            <a:r>
              <a:rPr lang="ru-RU" dirty="0" err="1" smtClean="0"/>
              <a:t>розміру</a:t>
            </a:r>
            <a:r>
              <a:rPr lang="ru-RU" dirty="0" smtClean="0"/>
              <a:t> </a:t>
            </a:r>
            <a:r>
              <a:rPr lang="ru-RU" dirty="0" err="1" smtClean="0"/>
              <a:t>водостійких</a:t>
            </a:r>
            <a:r>
              <a:rPr lang="ru-RU" dirty="0" smtClean="0"/>
              <a:t> </a:t>
            </a:r>
            <a:r>
              <a:rPr lang="ru-RU" dirty="0" err="1" smtClean="0"/>
              <a:t>агрегатів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зчеплення</a:t>
            </a:r>
            <a:r>
              <a:rPr lang="ru-RU" dirty="0" smtClean="0"/>
              <a:t>.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досягти</a:t>
            </a:r>
            <a:r>
              <a:rPr lang="ru-RU" dirty="0" smtClean="0"/>
              <a:t> шляхом </a:t>
            </a:r>
            <a:r>
              <a:rPr lang="ru-RU" dirty="0" err="1" smtClean="0"/>
              <a:t>внесення</a:t>
            </a:r>
            <a:r>
              <a:rPr lang="ru-RU" dirty="0" smtClean="0"/>
              <a:t> </a:t>
            </a:r>
            <a:r>
              <a:rPr lang="ru-RU" dirty="0" err="1" smtClean="0"/>
              <a:t>органічних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мінеральних</a:t>
            </a:r>
            <a:r>
              <a:rPr lang="ru-RU" dirty="0" smtClean="0"/>
              <a:t> добрив, </a:t>
            </a:r>
            <a:r>
              <a:rPr lang="ru-RU" dirty="0" err="1" smtClean="0"/>
              <a:t>посівом</a:t>
            </a:r>
            <a:r>
              <a:rPr lang="ru-RU" dirty="0" smtClean="0"/>
              <a:t> </a:t>
            </a:r>
            <a:r>
              <a:rPr lang="ru-RU" dirty="0" err="1" smtClean="0"/>
              <a:t>багаторічних</a:t>
            </a:r>
            <a:r>
              <a:rPr lang="ru-RU" dirty="0" smtClean="0"/>
              <a:t> трав, </a:t>
            </a:r>
            <a:r>
              <a:rPr lang="ru-RU" dirty="0" err="1" smtClean="0"/>
              <a:t>штучним</a:t>
            </a:r>
            <a:r>
              <a:rPr lang="ru-RU" dirty="0" smtClean="0"/>
              <a:t> </a:t>
            </a:r>
            <a:r>
              <a:rPr lang="ru-RU" dirty="0" err="1" smtClean="0"/>
              <a:t>структуруванням</a:t>
            </a:r>
            <a:r>
              <a:rPr lang="ru-RU" dirty="0" smtClean="0"/>
              <a:t> грунту. </a:t>
            </a:r>
            <a:r>
              <a:rPr lang="ru-RU" dirty="0" err="1" smtClean="0"/>
              <a:t>Зменшення</a:t>
            </a:r>
            <a:r>
              <a:rPr lang="ru-RU" dirty="0" smtClean="0"/>
              <a:t> </a:t>
            </a:r>
            <a:r>
              <a:rPr lang="ru-RU" dirty="0" err="1" smtClean="0"/>
              <a:t>іригаційної</a:t>
            </a:r>
            <a:r>
              <a:rPr lang="ru-RU" dirty="0" smtClean="0"/>
              <a:t> </a:t>
            </a:r>
            <a:r>
              <a:rPr lang="ru-RU" dirty="0" err="1" smtClean="0"/>
              <a:t>ерозії</a:t>
            </a:r>
            <a:r>
              <a:rPr lang="ru-RU" dirty="0" smtClean="0"/>
              <a:t> </a:t>
            </a:r>
            <a:r>
              <a:rPr lang="ru-RU" dirty="0" err="1" smtClean="0"/>
              <a:t>грунтів</a:t>
            </a:r>
            <a:r>
              <a:rPr lang="ru-RU" dirty="0" smtClean="0"/>
              <a:t> при </a:t>
            </a:r>
            <a:r>
              <a:rPr lang="ru-RU" dirty="0" err="1" smtClean="0"/>
              <a:t>внесенні</a:t>
            </a:r>
            <a:r>
              <a:rPr lang="ru-RU" dirty="0" smtClean="0"/>
              <a:t> добрив </a:t>
            </a:r>
            <a:r>
              <a:rPr lang="ru-RU" dirty="0" err="1" smtClean="0"/>
              <a:t>здійснюється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потужної</a:t>
            </a:r>
            <a:r>
              <a:rPr lang="ru-RU" dirty="0" smtClean="0"/>
              <a:t> </a:t>
            </a:r>
            <a:r>
              <a:rPr lang="ru-RU" dirty="0" err="1" smtClean="0"/>
              <a:t>вегетативної</a:t>
            </a:r>
            <a:r>
              <a:rPr lang="ru-RU" dirty="0" smtClean="0"/>
              <a:t> </a:t>
            </a:r>
            <a:r>
              <a:rPr lang="ru-RU" dirty="0" err="1" smtClean="0"/>
              <a:t>маси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.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багаторічних</a:t>
            </a:r>
            <a:r>
              <a:rPr lang="ru-RU" dirty="0" smtClean="0"/>
              <a:t> трав </a:t>
            </a:r>
            <a:r>
              <a:rPr lang="ru-RU" dirty="0" err="1" smtClean="0"/>
              <a:t>сприяє</a:t>
            </a:r>
            <a:r>
              <a:rPr lang="ru-RU" dirty="0" smtClean="0"/>
              <a:t> </a:t>
            </a:r>
            <a:r>
              <a:rPr lang="ru-RU" dirty="0" err="1" smtClean="0"/>
              <a:t>зміцненню</a:t>
            </a:r>
            <a:r>
              <a:rPr lang="ru-RU" dirty="0" smtClean="0"/>
              <a:t> грунту </a:t>
            </a:r>
            <a:r>
              <a:rPr lang="ru-RU" dirty="0" err="1" smtClean="0"/>
              <a:t>кореневою</a:t>
            </a:r>
            <a:r>
              <a:rPr lang="ru-RU" dirty="0" smtClean="0"/>
              <a:t> системою, </a:t>
            </a:r>
            <a:r>
              <a:rPr lang="ru-RU" dirty="0" err="1" smtClean="0"/>
              <a:t>збагаченню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азотом, </a:t>
            </a:r>
            <a:r>
              <a:rPr lang="ru-RU" dirty="0" err="1" smtClean="0"/>
              <a:t>сприяє</a:t>
            </a:r>
            <a:r>
              <a:rPr lang="ru-RU" dirty="0" smtClean="0"/>
              <a:t> </a:t>
            </a:r>
            <a:r>
              <a:rPr lang="ru-RU" dirty="0" err="1" smtClean="0"/>
              <a:t>покращенню</a:t>
            </a:r>
            <a:r>
              <a:rPr lang="ru-RU" dirty="0" smtClean="0"/>
              <a:t> </a:t>
            </a:r>
            <a:r>
              <a:rPr lang="ru-RU" dirty="0" err="1" smtClean="0"/>
              <a:t>структури</a:t>
            </a:r>
            <a:r>
              <a:rPr lang="ru-RU" dirty="0" smtClean="0"/>
              <a:t> грунту. </a:t>
            </a:r>
            <a:r>
              <a:rPr lang="ru-RU" dirty="0" err="1" smtClean="0"/>
              <a:t>Крім</a:t>
            </a:r>
            <a:r>
              <a:rPr lang="ru-RU" dirty="0" smtClean="0"/>
              <a:t> того, за </a:t>
            </a:r>
            <a:r>
              <a:rPr lang="ru-RU" dirty="0" err="1" smtClean="0"/>
              <a:t>рахунок</a:t>
            </a:r>
            <a:r>
              <a:rPr lang="ru-RU" dirty="0" smtClean="0"/>
              <a:t> густого травостою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знижується</a:t>
            </a:r>
            <a:r>
              <a:rPr lang="ru-RU" dirty="0" smtClean="0"/>
              <a:t> </a:t>
            </a:r>
            <a:r>
              <a:rPr lang="ru-RU" dirty="0" err="1" smtClean="0"/>
              <a:t>поверхневий</a:t>
            </a:r>
            <a:r>
              <a:rPr lang="ru-RU" dirty="0" smtClean="0"/>
              <a:t> </a:t>
            </a:r>
            <a:r>
              <a:rPr lang="ru-RU" dirty="0" err="1" smtClean="0"/>
              <a:t>стік</a:t>
            </a:r>
            <a:r>
              <a:rPr lang="ru-RU" dirty="0" smtClean="0"/>
              <a:t>. </a:t>
            </a:r>
            <a:r>
              <a:rPr lang="ru-RU" dirty="0" err="1" smtClean="0"/>
              <a:t>Застосування</a:t>
            </a:r>
            <a:r>
              <a:rPr lang="ru-RU" dirty="0" smtClean="0"/>
              <a:t> </a:t>
            </a:r>
            <a:r>
              <a:rPr lang="ru-RU" dirty="0" err="1" smtClean="0"/>
              <a:t>полімерів-структуроутворювачів</a:t>
            </a:r>
            <a:r>
              <a:rPr lang="ru-RU" dirty="0" smtClean="0"/>
              <a:t> - 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радикальний</a:t>
            </a:r>
            <a:r>
              <a:rPr lang="ru-RU" dirty="0" smtClean="0"/>
              <a:t> </a:t>
            </a:r>
            <a:r>
              <a:rPr lang="ru-RU" dirty="0" err="1" smtClean="0"/>
              <a:t>спосіб</a:t>
            </a:r>
            <a:r>
              <a:rPr lang="ru-RU" dirty="0" smtClean="0"/>
              <a:t>. </a:t>
            </a:r>
            <a:r>
              <a:rPr lang="ru-RU" dirty="0" err="1" smtClean="0"/>
              <a:t>Тривалість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дії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до 6 </a:t>
            </a:r>
            <a:r>
              <a:rPr lang="ru-RU" dirty="0" err="1" smtClean="0"/>
              <a:t>років</a:t>
            </a:r>
            <a:r>
              <a:rPr lang="ru-RU" dirty="0" smtClean="0"/>
              <a:t>. </a:t>
            </a:r>
            <a:r>
              <a:rPr lang="ru-RU" dirty="0" err="1" smtClean="0"/>
              <a:t>Структуроутворювачі</a:t>
            </a:r>
            <a:r>
              <a:rPr lang="ru-RU" dirty="0" smtClean="0"/>
              <a:t> </a:t>
            </a:r>
            <a:r>
              <a:rPr lang="ru-RU" dirty="0" err="1" smtClean="0"/>
              <a:t>готуються</a:t>
            </a:r>
            <a:r>
              <a:rPr lang="ru-RU" dirty="0" smtClean="0"/>
              <a:t> на </a:t>
            </a:r>
            <a:r>
              <a:rPr lang="ru-RU" dirty="0" err="1" smtClean="0"/>
              <a:t>основі</a:t>
            </a:r>
            <a:r>
              <a:rPr lang="ru-RU" dirty="0" smtClean="0"/>
              <a:t> </a:t>
            </a:r>
            <a:r>
              <a:rPr lang="ru-RU" dirty="0" err="1" smtClean="0"/>
              <a:t>поліакрилатів</a:t>
            </a:r>
            <a:r>
              <a:rPr lang="ru-RU" dirty="0" smtClean="0"/>
              <a:t>, латексу, </a:t>
            </a:r>
            <a:r>
              <a:rPr lang="ru-RU" dirty="0" err="1" smtClean="0"/>
              <a:t>поліетиленаміду</a:t>
            </a:r>
            <a:r>
              <a:rPr lang="ru-RU" dirty="0" smtClean="0"/>
              <a:t>, </a:t>
            </a:r>
            <a:r>
              <a:rPr lang="ru-RU" dirty="0" err="1" smtClean="0"/>
              <a:t>бітумної</a:t>
            </a:r>
            <a:r>
              <a:rPr lang="ru-RU" dirty="0" smtClean="0"/>
              <a:t> </a:t>
            </a:r>
            <a:r>
              <a:rPr lang="ru-RU" dirty="0" err="1" smtClean="0"/>
              <a:t>емульсії</a:t>
            </a:r>
            <a:r>
              <a:rPr lang="ru-RU" dirty="0" smtClean="0"/>
              <a:t>, </a:t>
            </a:r>
            <a:r>
              <a:rPr lang="ru-RU" dirty="0" err="1" smtClean="0"/>
              <a:t>полівінілацетату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. </a:t>
            </a:r>
            <a:r>
              <a:rPr lang="ru-RU" dirty="0" err="1" smtClean="0"/>
              <a:t>Норми</a:t>
            </a:r>
            <a:r>
              <a:rPr lang="ru-RU" dirty="0" smtClean="0"/>
              <a:t> </a:t>
            </a:r>
            <a:r>
              <a:rPr lang="ru-RU" dirty="0" err="1" smtClean="0"/>
              <a:t>витрати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100 до 400 </a:t>
            </a:r>
            <a:r>
              <a:rPr lang="ru-RU" dirty="0" err="1" smtClean="0"/>
              <a:t>і</a:t>
            </a:r>
            <a:r>
              <a:rPr lang="ru-RU" dirty="0" smtClean="0"/>
              <a:t> 1000 кг/га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33096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Глобальне</a:t>
            </a:r>
            <a:r>
              <a:rPr lang="ru-RU" sz="24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 </a:t>
            </a:r>
            <a:r>
              <a:rPr lang="ru-RU" sz="24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потепління</a:t>
            </a:r>
            <a:endParaRPr lang="ru-RU" sz="2400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142844" y="785794"/>
            <a:ext cx="8786874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err="1" smtClean="0"/>
              <a:t>Глоба́льне</a:t>
            </a:r>
            <a:r>
              <a:rPr lang="ru-RU" dirty="0" smtClean="0"/>
              <a:t> </a:t>
            </a:r>
            <a:r>
              <a:rPr lang="ru-RU" dirty="0" err="1" smtClean="0"/>
              <a:t>потеплі́ння</a:t>
            </a:r>
            <a:r>
              <a:rPr lang="ru-RU" dirty="0" smtClean="0"/>
              <a:t> (англ. </a:t>
            </a:r>
            <a:r>
              <a:rPr lang="ru-RU" dirty="0" err="1" smtClean="0"/>
              <a:t>Global</a:t>
            </a:r>
            <a:r>
              <a:rPr lang="ru-RU" dirty="0" smtClean="0"/>
              <a:t> </a:t>
            </a:r>
            <a:r>
              <a:rPr lang="ru-RU" dirty="0" err="1" smtClean="0"/>
              <a:t>warming</a:t>
            </a:r>
            <a:r>
              <a:rPr lang="ru-RU" dirty="0" smtClean="0"/>
              <a:t>) — </a:t>
            </a:r>
            <a:r>
              <a:rPr lang="ru-RU" dirty="0" err="1" smtClean="0"/>
              <a:t>прогресуюче</a:t>
            </a:r>
            <a:r>
              <a:rPr lang="ru-RU" dirty="0" smtClean="0"/>
              <a:t> </a:t>
            </a:r>
            <a:r>
              <a:rPr lang="ru-RU" dirty="0" err="1" smtClean="0"/>
              <a:t>поступове</a:t>
            </a:r>
            <a:r>
              <a:rPr lang="ru-RU" dirty="0" smtClean="0"/>
              <a:t> </a:t>
            </a:r>
            <a:r>
              <a:rPr lang="ru-RU" dirty="0" err="1" smtClean="0"/>
              <a:t>підвищення</a:t>
            </a:r>
            <a:r>
              <a:rPr lang="ru-RU" dirty="0" smtClean="0"/>
              <a:t> </a:t>
            </a:r>
            <a:r>
              <a:rPr lang="ru-RU" dirty="0" err="1" smtClean="0"/>
              <a:t>температури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пов'язується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 </a:t>
            </a:r>
            <a:r>
              <a:rPr lang="ru-RU" dirty="0" err="1" smtClean="0"/>
              <a:t>парниковим</a:t>
            </a:r>
            <a:r>
              <a:rPr lang="ru-RU" dirty="0" smtClean="0"/>
              <a:t> </a:t>
            </a:r>
            <a:r>
              <a:rPr lang="ru-RU" dirty="0" err="1" smtClean="0"/>
              <a:t>ефектом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призводить</a:t>
            </a:r>
            <a:r>
              <a:rPr lang="ru-RU" dirty="0" smtClean="0"/>
              <a:t> до </a:t>
            </a:r>
            <a:r>
              <a:rPr lang="ru-RU" dirty="0" err="1" smtClean="0"/>
              <a:t>зміни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 у</a:t>
            </a:r>
            <a:r>
              <a:rPr lang="ru-RU" dirty="0" smtClean="0"/>
              <a:t> </a:t>
            </a:r>
            <a:r>
              <a:rPr lang="ru-RU" dirty="0" err="1" smtClean="0"/>
              <a:t>глобальних</a:t>
            </a:r>
            <a:r>
              <a:rPr lang="ru-RU" dirty="0" smtClean="0"/>
              <a:t> масштабах. </a:t>
            </a:r>
            <a:r>
              <a:rPr lang="ru-RU" dirty="0" err="1" smtClean="0"/>
              <a:t>Однак</a:t>
            </a:r>
            <a:r>
              <a:rPr lang="ru-RU" dirty="0" smtClean="0"/>
              <a:t> </a:t>
            </a:r>
            <a:r>
              <a:rPr lang="ru-RU" dirty="0" err="1" smtClean="0"/>
              <a:t>слід</a:t>
            </a:r>
            <a:r>
              <a:rPr lang="ru-RU" dirty="0" smtClean="0"/>
              <a:t> </a:t>
            </a:r>
            <a:r>
              <a:rPr lang="ru-RU" dirty="0" err="1" smtClean="0"/>
              <a:t>зазначити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достеменно</a:t>
            </a:r>
            <a:r>
              <a:rPr lang="ru-RU" dirty="0" smtClean="0"/>
              <a:t> причини глобального </a:t>
            </a:r>
            <a:r>
              <a:rPr lang="ru-RU" dirty="0" err="1" smtClean="0"/>
              <a:t>потепління</a:t>
            </a:r>
            <a:r>
              <a:rPr lang="ru-RU" dirty="0" smtClean="0"/>
              <a:t> </a:t>
            </a:r>
            <a:r>
              <a:rPr lang="ru-RU" dirty="0" err="1" smtClean="0"/>
              <a:t>невідомі</a:t>
            </a:r>
            <a:r>
              <a:rPr lang="ru-RU" dirty="0" smtClean="0"/>
              <a:t>. </a:t>
            </a:r>
            <a:r>
              <a:rPr lang="ru-RU" dirty="0" err="1" smtClean="0"/>
              <a:t>Також</a:t>
            </a:r>
            <a:r>
              <a:rPr lang="ru-RU" dirty="0" smtClean="0"/>
              <a:t> треба </a:t>
            </a:r>
            <a:r>
              <a:rPr lang="ru-RU" dirty="0" err="1" smtClean="0"/>
              <a:t>розуміти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потепління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загальна</a:t>
            </a:r>
            <a:r>
              <a:rPr lang="ru-RU" dirty="0" smtClean="0"/>
              <a:t> </a:t>
            </a:r>
            <a:r>
              <a:rPr lang="ru-RU" dirty="0" err="1" smtClean="0"/>
              <a:t>усереднена</a:t>
            </a:r>
            <a:r>
              <a:rPr lang="ru-RU" dirty="0" smtClean="0"/>
              <a:t> </a:t>
            </a:r>
            <a:r>
              <a:rPr lang="ru-RU" dirty="0" err="1" smtClean="0"/>
              <a:t>тенденція</a:t>
            </a:r>
            <a:r>
              <a:rPr lang="ru-RU" dirty="0" smtClean="0"/>
              <a:t>, </a:t>
            </a:r>
            <a:r>
              <a:rPr lang="ru-RU" dirty="0" err="1" smtClean="0"/>
              <a:t>зміна</a:t>
            </a:r>
            <a:r>
              <a:rPr lang="ru-RU" dirty="0" smtClean="0"/>
              <a:t> температур </a:t>
            </a:r>
            <a:r>
              <a:rPr lang="ru-RU" dirty="0" err="1" smtClean="0"/>
              <a:t>відбувається</a:t>
            </a:r>
            <a:r>
              <a:rPr lang="ru-RU" dirty="0" smtClean="0"/>
              <a:t> </a:t>
            </a:r>
            <a:r>
              <a:rPr lang="ru-RU" dirty="0" err="1" smtClean="0"/>
              <a:t>нерівномірно</a:t>
            </a:r>
            <a:r>
              <a:rPr lang="ru-RU" dirty="0" smtClean="0"/>
              <a:t> в </a:t>
            </a:r>
            <a:r>
              <a:rPr lang="ru-RU" dirty="0" err="1" smtClean="0"/>
              <a:t>залежності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сезону та </a:t>
            </a:r>
            <a:r>
              <a:rPr lang="ru-RU" dirty="0" err="1" smtClean="0"/>
              <a:t>місцевості</a:t>
            </a:r>
            <a:r>
              <a:rPr lang="ru-RU" dirty="0" smtClean="0"/>
              <a:t>, </a:t>
            </a:r>
            <a:r>
              <a:rPr lang="ru-RU" dirty="0" err="1" smtClean="0"/>
              <a:t>більше</a:t>
            </a:r>
            <a:r>
              <a:rPr lang="ru-RU" dirty="0" smtClean="0"/>
              <a:t> того </a:t>
            </a:r>
            <a:r>
              <a:rPr lang="ru-RU" dirty="0" err="1" smtClean="0"/>
              <a:t>місцями</a:t>
            </a:r>
            <a:r>
              <a:rPr lang="ru-RU" dirty="0" smtClean="0"/>
              <a:t> в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сезони</a:t>
            </a:r>
            <a:r>
              <a:rPr lang="ru-RU" dirty="0" smtClean="0"/>
              <a:t> </a:t>
            </a:r>
            <a:r>
              <a:rPr lang="ru-RU" dirty="0" err="1" smtClean="0"/>
              <a:t>клімат</a:t>
            </a:r>
            <a:r>
              <a:rPr lang="ru-RU" dirty="0" smtClean="0"/>
              <a:t> </a:t>
            </a:r>
            <a:r>
              <a:rPr lang="ru-RU" dirty="0" err="1" smtClean="0"/>
              <a:t>навіть</a:t>
            </a:r>
            <a:r>
              <a:rPr lang="ru-RU" dirty="0" smtClean="0"/>
              <a:t> </a:t>
            </a:r>
            <a:r>
              <a:rPr lang="ru-RU" dirty="0" err="1" smtClean="0"/>
              <a:t>стає</a:t>
            </a:r>
            <a:r>
              <a:rPr lang="ru-RU" dirty="0" smtClean="0"/>
              <a:t> </a:t>
            </a:r>
            <a:r>
              <a:rPr lang="ru-RU" dirty="0" err="1" smtClean="0"/>
              <a:t>холоднішим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 у зимовий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зросли</a:t>
            </a:r>
            <a:r>
              <a:rPr lang="ru-RU" dirty="0" smtClean="0"/>
              <a:t>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</a:t>
            </a:r>
            <a:r>
              <a:rPr lang="ru-RU" dirty="0" err="1" smtClean="0"/>
              <a:t>ніж</a:t>
            </a:r>
            <a:r>
              <a:rPr lang="ru-RU" dirty="0" smtClean="0"/>
              <a:t> в </a:t>
            </a:r>
            <a:r>
              <a:rPr lang="ru-RU" dirty="0" err="1" smtClean="0"/>
              <a:t>літній</a:t>
            </a:r>
            <a:r>
              <a:rPr lang="ru-RU" dirty="0" smtClean="0"/>
              <a:t>, а в </a:t>
            </a:r>
            <a:r>
              <a:rPr lang="ru-RU" dirty="0" err="1" smtClean="0"/>
              <a:t>центральній</a:t>
            </a:r>
            <a:r>
              <a:rPr lang="ru-RU" dirty="0" smtClean="0"/>
              <a:t> </a:t>
            </a:r>
            <a:r>
              <a:rPr lang="ru-RU" dirty="0" err="1" smtClean="0"/>
              <a:t>Росії</a:t>
            </a:r>
            <a:r>
              <a:rPr lang="ru-RU" dirty="0" smtClean="0"/>
              <a:t> (</a:t>
            </a:r>
            <a:r>
              <a:rPr lang="ru-RU" dirty="0" err="1" smtClean="0"/>
              <a:t>Московський</a:t>
            </a:r>
            <a:r>
              <a:rPr lang="ru-RU" dirty="0" smtClean="0"/>
              <a:t> </a:t>
            </a:r>
            <a:r>
              <a:rPr lang="ru-RU" dirty="0" err="1" smtClean="0"/>
              <a:t>регіон</a:t>
            </a:r>
            <a:r>
              <a:rPr lang="ru-RU" dirty="0" smtClean="0"/>
              <a:t>) при </a:t>
            </a:r>
            <a:r>
              <a:rPr lang="ru-RU" dirty="0" err="1" smtClean="0"/>
              <a:t>значному</a:t>
            </a:r>
            <a:r>
              <a:rPr lang="ru-RU" dirty="0" smtClean="0"/>
              <a:t> </a:t>
            </a:r>
            <a:r>
              <a:rPr lang="ru-RU" dirty="0" err="1" smtClean="0"/>
              <a:t>потеплінні</a:t>
            </a:r>
            <a:r>
              <a:rPr lang="ru-RU" dirty="0" smtClean="0"/>
              <a:t> </a:t>
            </a:r>
            <a:r>
              <a:rPr lang="ru-RU" dirty="0" err="1" smtClean="0"/>
              <a:t>взимку</a:t>
            </a:r>
            <a:r>
              <a:rPr lang="ru-RU" dirty="0" smtClean="0"/>
              <a:t> </a:t>
            </a:r>
            <a:r>
              <a:rPr lang="ru-RU" dirty="0" err="1" smtClean="0"/>
              <a:t>літні</a:t>
            </a:r>
            <a:r>
              <a:rPr lang="ru-RU" dirty="0" smtClean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 не </a:t>
            </a:r>
            <a:r>
              <a:rPr lang="ru-RU" dirty="0" err="1" smtClean="0"/>
              <a:t>змінилися</a:t>
            </a:r>
            <a:r>
              <a:rPr lang="ru-RU" dirty="0" smtClean="0"/>
              <a:t>, а </a:t>
            </a:r>
            <a:r>
              <a:rPr lang="ru-RU" dirty="0" err="1" smtClean="0"/>
              <a:t>осінні</a:t>
            </a:r>
            <a:r>
              <a:rPr lang="ru-RU" dirty="0" smtClean="0"/>
              <a:t> </a:t>
            </a:r>
            <a:r>
              <a:rPr lang="ru-RU" dirty="0" err="1" smtClean="0"/>
              <a:t>похолоднішали</a:t>
            </a:r>
            <a:r>
              <a:rPr lang="ru-RU" dirty="0" smtClean="0"/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За </a:t>
            </a:r>
            <a:r>
              <a:rPr lang="ru-RU" dirty="0" err="1" smtClean="0"/>
              <a:t>останню</a:t>
            </a:r>
            <a:r>
              <a:rPr lang="ru-RU" dirty="0" smtClean="0"/>
              <a:t> сотню </a:t>
            </a:r>
            <a:r>
              <a:rPr lang="ru-RU" dirty="0" err="1" smtClean="0"/>
              <a:t>років</a:t>
            </a:r>
            <a:r>
              <a:rPr lang="ru-RU" dirty="0" smtClean="0"/>
              <a:t> </a:t>
            </a:r>
            <a:r>
              <a:rPr lang="ru-RU" dirty="0" err="1" smtClean="0"/>
              <a:t>середня</a:t>
            </a:r>
            <a:r>
              <a:rPr lang="ru-RU" dirty="0" smtClean="0"/>
              <a:t> температура </a:t>
            </a:r>
            <a:r>
              <a:rPr lang="ru-RU" dirty="0" err="1" smtClean="0"/>
              <a:t>повітря</a:t>
            </a:r>
            <a:r>
              <a:rPr lang="ru-RU" dirty="0" smtClean="0"/>
              <a:t> над сушею </a:t>
            </a:r>
            <a:r>
              <a:rPr lang="ru-RU" dirty="0" err="1" smtClean="0"/>
              <a:t>зросла</a:t>
            </a:r>
            <a:r>
              <a:rPr lang="ru-RU" dirty="0" smtClean="0"/>
              <a:t>, як </a:t>
            </a:r>
            <a:r>
              <a:rPr lang="ru-RU" dirty="0" err="1" smtClean="0"/>
              <a:t>стверджується</a:t>
            </a:r>
            <a:r>
              <a:rPr lang="ru-RU" dirty="0" smtClean="0"/>
              <a:t>, </a:t>
            </a:r>
            <a:r>
              <a:rPr lang="ru-RU" dirty="0" err="1" smtClean="0"/>
              <a:t>більш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на </a:t>
            </a:r>
            <a:r>
              <a:rPr lang="ru-RU" dirty="0" err="1" smtClean="0"/>
              <a:t>пів</a:t>
            </a:r>
            <a:r>
              <a:rPr lang="ru-RU" dirty="0" smtClean="0"/>
              <a:t> градуса. За </a:t>
            </a:r>
            <a:r>
              <a:rPr lang="ru-RU" dirty="0" err="1" smtClean="0"/>
              <a:t>даними</a:t>
            </a:r>
            <a:r>
              <a:rPr lang="ru-RU" dirty="0" smtClean="0"/>
              <a:t> </a:t>
            </a:r>
            <a:r>
              <a:rPr lang="ru-RU" dirty="0" err="1" smtClean="0"/>
              <a:t>доповіді</a:t>
            </a:r>
            <a:r>
              <a:rPr lang="ru-RU" dirty="0" smtClean="0"/>
              <a:t> </a:t>
            </a:r>
            <a:r>
              <a:rPr lang="ru-RU" dirty="0" err="1" smtClean="0"/>
              <a:t>Міжнародної</a:t>
            </a:r>
            <a:r>
              <a:rPr lang="ru-RU" dirty="0" smtClean="0"/>
              <a:t> </a:t>
            </a:r>
            <a:r>
              <a:rPr lang="ru-RU" dirty="0" err="1" smtClean="0"/>
              <a:t>групи</a:t>
            </a:r>
            <a:r>
              <a:rPr lang="ru-RU" dirty="0" smtClean="0"/>
              <a:t> </a:t>
            </a:r>
            <a:r>
              <a:rPr lang="ru-RU" dirty="0" err="1" smtClean="0"/>
              <a:t>експертів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питань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зростання</a:t>
            </a:r>
            <a:r>
              <a:rPr lang="ru-RU" dirty="0" smtClean="0"/>
              <a:t> становить за </a:t>
            </a:r>
            <a:r>
              <a:rPr lang="ru-RU" dirty="0" err="1" smtClean="0"/>
              <a:t>останні</a:t>
            </a:r>
            <a:r>
              <a:rPr lang="ru-RU" dirty="0" smtClean="0"/>
              <a:t> сто </a:t>
            </a:r>
            <a:r>
              <a:rPr lang="ru-RU" dirty="0" err="1" smtClean="0"/>
              <a:t>років</a:t>
            </a:r>
            <a:r>
              <a:rPr lang="ru-RU" dirty="0" smtClean="0"/>
              <a:t> 0,74    0,18 °C</a:t>
            </a:r>
          </a:p>
        </p:txBody>
      </p:sp>
      <p:pic>
        <p:nvPicPr>
          <p:cNvPr id="31746" name="Picture 2" descr=" \pm 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97025" y="381000"/>
            <a:ext cx="133350" cy="133350"/>
          </a:xfrm>
          <a:prstGeom prst="rect">
            <a:avLst/>
          </a:prstGeom>
          <a:noFill/>
        </p:spPr>
      </p:pic>
      <p:pic>
        <p:nvPicPr>
          <p:cNvPr id="31748" name="Picture 4" descr="http://vkurse.ua/i/2012-05/ob-okonchanii-globalnogo-potepleniy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4286256"/>
            <a:ext cx="3810000" cy="238125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41434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Наукова</a:t>
            </a:r>
            <a:r>
              <a:rPr lang="ru-RU" dirty="0" smtClean="0"/>
              <a:t> думка, </a:t>
            </a:r>
            <a:r>
              <a:rPr lang="ru-RU" dirty="0" err="1" smtClean="0"/>
              <a:t>виражена</a:t>
            </a:r>
            <a:r>
              <a:rPr lang="ru-RU" dirty="0" smtClean="0"/>
              <a:t> </a:t>
            </a:r>
            <a:r>
              <a:rPr lang="ru-RU" dirty="0" err="1" smtClean="0"/>
              <a:t>Міждержавною</a:t>
            </a:r>
            <a:r>
              <a:rPr lang="ru-RU" dirty="0" smtClean="0"/>
              <a:t> </a:t>
            </a:r>
            <a:r>
              <a:rPr lang="ru-RU" dirty="0" err="1" smtClean="0"/>
              <a:t>групою</a:t>
            </a:r>
            <a:r>
              <a:rPr lang="ru-RU" dirty="0" smtClean="0"/>
              <a:t> </a:t>
            </a:r>
            <a:r>
              <a:rPr lang="ru-RU" dirty="0" err="1" smtClean="0"/>
              <a:t>експертів</a:t>
            </a:r>
            <a:r>
              <a:rPr lang="ru-RU" dirty="0" smtClean="0"/>
              <a:t> по </a:t>
            </a:r>
            <a:r>
              <a:rPr lang="ru-RU" dirty="0" err="1" smtClean="0"/>
              <a:t>зміні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 (МГЕЗК) ООН,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безпосередньо</a:t>
            </a:r>
            <a:r>
              <a:rPr lang="ru-RU" dirty="0" smtClean="0"/>
              <a:t> </a:t>
            </a:r>
            <a:r>
              <a:rPr lang="ru-RU" dirty="0" err="1" smtClean="0"/>
              <a:t>підтримане</a:t>
            </a:r>
            <a:r>
              <a:rPr lang="ru-RU" dirty="0" smtClean="0"/>
              <a:t> </a:t>
            </a:r>
            <a:r>
              <a:rPr lang="ru-RU" dirty="0" err="1" smtClean="0"/>
              <a:t>національними</a:t>
            </a:r>
            <a:r>
              <a:rPr lang="ru-RU" dirty="0" smtClean="0"/>
              <a:t> </a:t>
            </a:r>
            <a:r>
              <a:rPr lang="ru-RU" dirty="0" err="1" smtClean="0"/>
              <a:t>академіями</a:t>
            </a:r>
            <a:r>
              <a:rPr lang="ru-RU" dirty="0" smtClean="0"/>
              <a:t> наук </a:t>
            </a:r>
            <a:r>
              <a:rPr lang="ru-RU" dirty="0" err="1" smtClean="0"/>
              <a:t>країн</a:t>
            </a:r>
            <a:r>
              <a:rPr lang="ru-RU" dirty="0" smtClean="0"/>
              <a:t> «</a:t>
            </a:r>
            <a:r>
              <a:rPr lang="ru-RU" dirty="0" err="1" smtClean="0"/>
              <a:t>Великої</a:t>
            </a:r>
            <a:r>
              <a:rPr lang="ru-RU" dirty="0" smtClean="0"/>
              <a:t> </a:t>
            </a:r>
            <a:r>
              <a:rPr lang="ru-RU" dirty="0" err="1" smtClean="0"/>
              <a:t>вісімки</a:t>
            </a:r>
            <a:r>
              <a:rPr lang="ru-RU" dirty="0" smtClean="0"/>
              <a:t>», </a:t>
            </a:r>
            <a:r>
              <a:rPr lang="ru-RU" dirty="0" err="1" smtClean="0"/>
              <a:t>полягає</a:t>
            </a:r>
            <a:r>
              <a:rPr lang="ru-RU" dirty="0" smtClean="0"/>
              <a:t> в тому,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середня</a:t>
            </a:r>
            <a:r>
              <a:rPr lang="ru-RU" dirty="0" smtClean="0"/>
              <a:t> температура по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піднялася</a:t>
            </a:r>
            <a:r>
              <a:rPr lang="ru-RU" dirty="0" smtClean="0"/>
              <a:t> на 0,7 °</a:t>
            </a:r>
            <a:r>
              <a:rPr lang="en-US" dirty="0" smtClean="0"/>
              <a:t>C </a:t>
            </a:r>
            <a:r>
              <a:rPr lang="ru-RU" dirty="0" err="1" smtClean="0"/>
              <a:t>з</a:t>
            </a:r>
            <a:r>
              <a:rPr lang="ru-RU" dirty="0" smtClean="0"/>
              <a:t> часу початку </a:t>
            </a:r>
            <a:r>
              <a:rPr lang="ru-RU" dirty="0" err="1" smtClean="0"/>
              <a:t>промислової</a:t>
            </a:r>
            <a:r>
              <a:rPr lang="ru-RU" dirty="0" smtClean="0"/>
              <a:t> </a:t>
            </a:r>
            <a:r>
              <a:rPr lang="ru-RU" dirty="0" err="1" smtClean="0"/>
              <a:t>революції</a:t>
            </a:r>
            <a:r>
              <a:rPr lang="ru-RU" dirty="0" smtClean="0"/>
              <a:t> (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другої</a:t>
            </a:r>
            <a:r>
              <a:rPr lang="ru-RU" dirty="0" smtClean="0"/>
              <a:t> </a:t>
            </a:r>
            <a:r>
              <a:rPr lang="ru-RU" dirty="0" err="1" smtClean="0"/>
              <a:t>половини</a:t>
            </a:r>
            <a:r>
              <a:rPr lang="ru-RU" dirty="0" smtClean="0"/>
              <a:t> </a:t>
            </a:r>
            <a:r>
              <a:rPr lang="en-US" dirty="0" smtClean="0"/>
              <a:t>XVIII </a:t>
            </a:r>
            <a:r>
              <a:rPr lang="ru-RU" dirty="0" err="1" smtClean="0"/>
              <a:t>століття</a:t>
            </a:r>
            <a:r>
              <a:rPr lang="ru-RU" dirty="0" smtClean="0"/>
              <a:t>),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"велика </a:t>
            </a:r>
            <a:r>
              <a:rPr lang="ru-RU" dirty="0" err="1" smtClean="0"/>
              <a:t>частка</a:t>
            </a:r>
            <a:r>
              <a:rPr lang="ru-RU" dirty="0" smtClean="0"/>
              <a:t> </a:t>
            </a:r>
            <a:r>
              <a:rPr lang="ru-RU" dirty="0" err="1" smtClean="0"/>
              <a:t>потепління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спостерігалося</a:t>
            </a:r>
            <a:r>
              <a:rPr lang="ru-RU" dirty="0" smtClean="0"/>
              <a:t> в </a:t>
            </a:r>
            <a:r>
              <a:rPr lang="ru-RU" dirty="0" err="1" smtClean="0"/>
              <a:t>останні</a:t>
            </a:r>
            <a:r>
              <a:rPr lang="ru-RU" dirty="0" smtClean="0"/>
              <a:t> 50 </a:t>
            </a:r>
            <a:r>
              <a:rPr lang="ru-RU" dirty="0" err="1" smtClean="0"/>
              <a:t>років</a:t>
            </a:r>
            <a:r>
              <a:rPr lang="ru-RU" dirty="0" smtClean="0"/>
              <a:t>, </a:t>
            </a:r>
            <a:r>
              <a:rPr lang="ru-RU" dirty="0" err="1" smtClean="0"/>
              <a:t>викликана</a:t>
            </a:r>
            <a:r>
              <a:rPr lang="ru-RU" dirty="0" smtClean="0"/>
              <a:t> </a:t>
            </a:r>
            <a:r>
              <a:rPr lang="ru-RU" dirty="0" err="1" smtClean="0"/>
              <a:t>діяльністю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"в першу </a:t>
            </a:r>
            <a:r>
              <a:rPr lang="ru-RU" dirty="0" err="1" smtClean="0"/>
              <a:t>чергу</a:t>
            </a:r>
            <a:r>
              <a:rPr lang="ru-RU" dirty="0" smtClean="0"/>
              <a:t> </a:t>
            </a:r>
            <a:r>
              <a:rPr lang="ru-RU" dirty="0" err="1" smtClean="0"/>
              <a:t>викидом</a:t>
            </a:r>
            <a:r>
              <a:rPr lang="ru-RU" dirty="0" smtClean="0"/>
              <a:t> </a:t>
            </a:r>
            <a:r>
              <a:rPr lang="ru-RU" dirty="0" err="1" smtClean="0"/>
              <a:t>газів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викликають</a:t>
            </a:r>
            <a:r>
              <a:rPr lang="ru-RU" dirty="0" smtClean="0"/>
              <a:t> </a:t>
            </a:r>
            <a:r>
              <a:rPr lang="ru-RU" dirty="0" err="1" smtClean="0"/>
              <a:t>парниковий</a:t>
            </a:r>
            <a:r>
              <a:rPr lang="ru-RU" dirty="0" smtClean="0"/>
              <a:t> </a:t>
            </a:r>
            <a:r>
              <a:rPr lang="ru-RU" dirty="0" err="1" smtClean="0"/>
              <a:t>ефект</a:t>
            </a:r>
            <a:r>
              <a:rPr lang="ru-RU" dirty="0" smtClean="0"/>
              <a:t>, таких як </a:t>
            </a:r>
            <a:r>
              <a:rPr lang="ru-RU" dirty="0" err="1" smtClean="0"/>
              <a:t>вуглекислий</a:t>
            </a:r>
            <a:r>
              <a:rPr lang="ru-RU" dirty="0" smtClean="0"/>
              <a:t> газ (</a:t>
            </a: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) </a:t>
            </a:r>
            <a:r>
              <a:rPr lang="ru-RU" dirty="0" err="1" smtClean="0"/>
              <a:t>і</a:t>
            </a:r>
            <a:r>
              <a:rPr lang="ru-RU" dirty="0" smtClean="0"/>
              <a:t> метан (</a:t>
            </a:r>
            <a:r>
              <a:rPr lang="en-US" dirty="0" smtClean="0"/>
              <a:t>CH</a:t>
            </a:r>
            <a:r>
              <a:rPr lang="en-US" baseline="-25000" dirty="0" smtClean="0"/>
              <a:t>4</a:t>
            </a:r>
            <a:r>
              <a:rPr lang="en-US" dirty="0" smtClean="0"/>
              <a:t>). </a:t>
            </a:r>
            <a:r>
              <a:rPr lang="ru-RU" dirty="0" err="1" smtClean="0"/>
              <a:t>Оцінки</a:t>
            </a:r>
            <a:r>
              <a:rPr lang="ru-RU" dirty="0" smtClean="0"/>
              <a:t>, </a:t>
            </a:r>
            <a:r>
              <a:rPr lang="ru-RU" dirty="0" err="1" smtClean="0"/>
              <a:t>отримані</a:t>
            </a:r>
            <a:r>
              <a:rPr lang="ru-RU" dirty="0" smtClean="0"/>
              <a:t> по </a:t>
            </a:r>
            <a:r>
              <a:rPr lang="ru-RU" dirty="0" err="1" smtClean="0"/>
              <a:t>кліматичних</a:t>
            </a:r>
            <a:r>
              <a:rPr lang="ru-RU" dirty="0" smtClean="0"/>
              <a:t> моделях, на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посилається</a:t>
            </a:r>
            <a:r>
              <a:rPr lang="ru-RU" dirty="0" smtClean="0"/>
              <a:t> МГЕЗК, </a:t>
            </a:r>
            <a:r>
              <a:rPr lang="ru-RU" dirty="0" err="1" smtClean="0"/>
              <a:t>кажуть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 </a:t>
            </a:r>
            <a:r>
              <a:rPr lang="en-US" dirty="0" smtClean="0"/>
              <a:t>XXI </a:t>
            </a:r>
            <a:r>
              <a:rPr lang="ru-RU" dirty="0" err="1" smtClean="0"/>
              <a:t>столітті</a:t>
            </a:r>
            <a:r>
              <a:rPr lang="ru-RU" dirty="0" smtClean="0"/>
              <a:t> </a:t>
            </a:r>
            <a:r>
              <a:rPr lang="ru-RU" dirty="0" err="1" smtClean="0"/>
              <a:t>середня</a:t>
            </a:r>
            <a:r>
              <a:rPr lang="ru-RU" dirty="0" smtClean="0"/>
              <a:t> температура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підвищитися</a:t>
            </a:r>
            <a:r>
              <a:rPr lang="ru-RU" dirty="0" smtClean="0"/>
              <a:t> на величину </a:t>
            </a:r>
            <a:r>
              <a:rPr lang="ru-RU" dirty="0" err="1" smtClean="0"/>
              <a:t>від</a:t>
            </a:r>
            <a:r>
              <a:rPr lang="ru-RU" dirty="0" smtClean="0"/>
              <a:t> 1,1 до 6,4 °</a:t>
            </a:r>
            <a:r>
              <a:rPr lang="en-US" dirty="0" smtClean="0"/>
              <a:t>C. </a:t>
            </a:r>
            <a:r>
              <a:rPr lang="ru-RU" dirty="0" smtClean="0"/>
              <a:t>В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регіонах</a:t>
            </a:r>
            <a:r>
              <a:rPr lang="ru-RU" dirty="0" smtClean="0"/>
              <a:t> температура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небагато</a:t>
            </a:r>
            <a:r>
              <a:rPr lang="ru-RU" dirty="0" smtClean="0"/>
              <a:t> </a:t>
            </a:r>
            <a:r>
              <a:rPr lang="ru-RU" dirty="0" err="1" smtClean="0"/>
              <a:t>знизитися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30722" name="AutoShape 2" descr="data:image/jpeg;base64,/9j/4AAQSkZJRgABAQAAAQABAAD/2wCEAAkGBhQSEBUUEBIUFBQUFRcVFBcUFBQYFBUXFxQVFhQUFhcXGyYeFxkjGRQUHy8gIycpLCwsFx4xNTAqNSYrLCkBCQoKDgwOGg8PGikkHRwqKSksKSwsLCwsKSwpLCkpLCkpKSkpKSkpKSwpKSkpLCksLCkpLCksKSwpLCwsKSwpKf/AABEIAKwBAAMBIgACEQEDEQH/xAAcAAABBQEBAQAAAAAAAAAAAAADAQIEBQYABwj/xABBEAABAwIEAgcFBAgHAAMAAAABAAIRAyEEEjFBBVEGImFxgZGhE0KxwfAHMlLRFCNygpKi0uEVM2KTssLxJENT/8QAGgEAAgMBAQAAAAAAAAAAAAAAAgMAAQQFBv/EACkRAAICAQMEAgIBBQAAAAAAAAABAhEDEiExBBNBURQiYXEyBSNSgZH/2gAMAwEAAhEDEQA/AMGGpQEQNS5V7c8vY0BOAShqWFYLY2EoCdCUNUBsaFyeGpMqsliQlhKAlhQqxq4J0LgrKGwlhOhdChLGwuhOhLCIqxq6E+F0KyWMhdCfC6FCWMhdCfC6FCWDISQiEJIUouwRamkIxCaWoaCTAlqGWqSWphahaDTI5CaWoxamlqChiYGE0tRS1JCGg7JmVKGouVdlTDHqGBqWEQNXZVYNjISwn5V0KFWMAXZUTKuhQlg8q6FMr4FzG03uAio0uZBBkBxaZ5GRp2jmgZVSafBb2BZV2VFypC1EVYOEsJ+VdlUJYwBS+GcNfXqtp0xLnTA5wCY01so+Van7N6M8QpmfutedNbRFu/0Ss83jxua8IbhipzUfZlS2EkKdxfBmlXq0zcsqPbJ3hxg+IgqIWpkJWrFyVOhoC5LC6EwGxF0J0JYVkGQkLUSF0KEsFlSFqNlTS1QmoCQmlqMQmkIWg7AFqa5qMWprmoWhiZHLUmVGLUmVCHqJkJYTsqUBWY7Gwlyp0JwaoVYwNS5U+F0KyrGZUrWSe+w7U8NV50T4Q6rXDw0llI5ydszRmpt8XQEvJNQi5MPHFzlpQuMwQbw2nLWh7cQ5pjXMQ8vk9uRn8Kz0L0DinDDVo4kFvWZ+saYgFzes6Lfhc+TyhYPKs/ST1Rf7H9THS1+gcLsqJlXZVsMtg8qU0jE7EkeIAJ+I80WjjgwVmuZctADp0hwJEcz1b7X5qZhcOKmHrVGkBlKqHZiYEOpjM1o3gtHekvMk6Y5YnVlbkWv+y/GsZjXU3wHVKR9mTrIcC5o7xf8AdjdZLiddlOlTdTqBz6jSS2LsG07SeSk9A3ZcZh3kSPbtuNWyHsAPKXPHks3V5FkxuMTV0sHDIpS9lv08wmTH1uTi14/eaD8lncq332n8KIqsrjR4FN3Y5gJHm3/isMQndHPXhi/Wwjq46M0l+QWVJlRSEkLYZrBwuhPIXQoSxq6EsJVCWJCTKnQlhWVYMhNLUUtSFqgSkRyxNLVJLUwtVMNSI8JuVHLE3KqoYpEuF2VKnIDKMhLCdCWFCrGwlyp0LiYEnQXKhXIgat10QxPsaBzt94gkkdV2ePIQfS9lleJYIYenQql4cXPFQht25GD2gHbJyidLqRw/jDjNOnchrS42lxqPGaQdYNQjxnZc/qMiyrSuDpdPCWJ6nybbDYiocoyueyq+pnJs4NcN2xcXIkRoO1eecU4eaNZ9N09UkA8xs7TcEH/xehcGxQGIDAbezayDsW5xI7xfxKERFb2jxLc1ZjpvYFoa3Tb5rJgyvDJ7cmnNhWWK3POA1NruyETAGQvudW3bAjcnTu0Vp0iqNZZrAC/NUJEgtDQ4OMbT1LaCDCpOJVSygGnWoGEEH3GgktP77v5SuhLPqWxhjg0y3K3iWN9q8u5gDvgRJhRjUMfX1yTYSFZ7NqVCLV9Bv8xpvP6ThgPN5dPg1ZVrVpehdTLiMPYwcQ1zu4S1vq56XLhl3uv2j1r7Q8NnwLiNWOa7wzQfQryctXt/FMI2rRfTdo9uWdYOx8DdeMYnDFj3Md95ri094JH14I/6ZP6uH5Ff1WDU1P2iNlSZUbKuyrrnH1AS1JlRsqTKoXqBFqTKiwkIULsYAuhOhLCIljYSQnwuhQlg4TC1GhJChaYAtTCxSCE2FQzUFhLlSwnAJNibG5U4BOASwrsFjcqR7bGdIPwRIQscYpPP+k+tifIoZPZsKCbkkSuO1W1PZsBBbToNyDnnyDLbUmBEcla9DOGBrXvqQQzMS4DVwjJ38++FT4PCFx+7HsW5zFzndDKVKeTYzd8rbcGosGFY1uV34jGrgQBI59ULkzdI7kE3LcTCWeCXdZzW6WiA31zZp/d5I1LiDXOqA6EvdMEScrXM8TDp7QJVV7WKDnAAOLjMaWcWHunVcwZQ6HRJDhyOZhIjuc0tt2IdCYWqjN9K6IzUTcZw7Nf3ZbI+PiVmMZWzGNQ3qt7gSrzpZVl1Ig29kLcrm3fAHis68J64E8uxgSQnQuAk2UYZfcH4cyrh6hAh1Ki95/1nOYce5ro8EToZScMZhTeHVLdwJJ+auujHDS2hWZEl9Kq2YvJZTcB5iPNC6HUc2NwYH/1se47XAdI+CVLZMkd2vyz1us+y826acMdTxLnkdSqczT25RmB5GZPbK9Ec+yjcW4Y3EUXU32kAg/hcNHD4dyy9Pl7U7NfVYe/DT55PJgF0I+JwxY9zHatJafA7diYGr0cZWrXk8tJNOmDypMqJC7KisEEWpC1FLUkK7LsFlSZUSFwbOiqy7BwuhT8Pwio46Bva6yssN0fp5Mz6hcZ0YLQIvm8+SVLNGI+OGcvBncqSFoanR0OymmYzGMrjIBJsM3d8FW8X4S/D1XU6kSADI0IIkEdiuOaEnSe5c8M4K2tiuISQiEJsJoux8JwC5PCzagtIkJwCVoTwFWovSNAULjBimOWZs9gmVYgKHxkkUXEcxNptKGcvqxmKH3RqeCHMHAm2XMDAMX+5zOsDuClcHBFHNEOc4kgaaNEfyqk4BjJZuPvDsInNPfb0WhwdQN+9ItGhjzhc6So6sHZX4ogUJ2hrnbwHODz/AMlGfLG0gSYNQtdewa9zhTcRzDvip2Npf/HezdwGk3tb4qux2KaKRcYMvBIm4giR6yjiLm6Mt0hqTXfGlojllFlUkKZiTme48yT6oD2popSI5CJhLVGzbrC/K+q4hNaULQy9j0/gBBbWjZwiNg2x8wT5IvBuBEY/2jIb7NmcSJB9q0QDcRq/TkqToc50kknr/e7ZsvR6GDaetvAE7mBAWfNLT/sdghrSfoIHVPfDe9pPwIRmFNZRjee9EDVibOhTMN04w0V2uj7zBPeCR+Szoath08pGKTv2m+NiPgfJZQBdvpZ/2kef6vHWVgy1NLUdrJ0+u9S6OFGaAM2oE6WGvctDyqJnjgcitFEnQT3XR/8ACnzBGXv7p20V9XwgYIZYki/Lef8A1QqtUMacv3nzHrPmld9vgf8AFjHkHhejuY3d1RckaRtHqrTC4SnSd1GiBJc8wSIsIB94+ihYfF5KeoItm5mBqhVuJNDXCdGkv8T8T6JMnOXLNMFjgtkPxXFhmc1uxyu7CdGj5lR6rgxgyuBeCeqCYAvMXiZ3KzNV3XcZIkzANxp8vgtFwDAfpVQNHUDR145AiTGkk2vcz2KNRirYCk5ujRdDMC+1euCCT+rbJsCBmcQdTcwon2iOaX0SB1srp7swgeBzea29Jga0NAgNAFo028Fj/tAw80qbx7ry3wfEHzbHiseDJqzKRs6jHpwOKMOUiQuSZl3LOAEzpweqwcYw8/54/wBur/SlPGMPtiB/t1v6Vz+9D2dH42T/ABLN9YASVzMY3efT81Uni2Hm9YnuY/4EBDfxOgNHk/uEfFTux9k7E14NB+mU41M25KNjMU11N4OhaY79vVN4Pgfb3bmDJ1IgkdgkjZazD9FaUiWeBJPmqlkVchxxSb44KTopTcKYsd/rRamnVgb+Sm0sO1tmgAI2YLLLIma442vJU1cWALx5OHyWb6ScSaWFggucdQdIO8hbQ1ATHmeVlRcU6JMxDnvDnBxZ1JMNkSBIiQEcJxQE8c2tjzp7hzQy5WGK4HVYCXUXgDU5SQLxcjS6C3hFTdhvpoPitF3wIVLkhhPptEqdS4KSRnIYDMDUkCLjbda3gHR2kGnPSa/QOc/3SYiLc53GiGWwSqTor+jmLcHQAY7AvTuF1iW3nxWXwnB6bHwzwE37RzOhWowQLRobLLnaaNPTRcOWWACUNTBU7ERrlho6CaK7pFgfa4d7bSBmaeRbfwtIWRwXCWgS+Hn+Ud3Nb97QQQd7fms9huCOLiMxbHZOum4WrDl0xasy5sSlJOivxOEzaNAAGgAA77BNoYXKO0Om/j84V0/gr26OYeWoPwQDhnh2Usl2UugcgQJ8yE1ZU/IqWOnwVuJpEgkbyB2a/MKsxFIhwttHeNytBXwhGrXN7wQFW42gTfeIBH5J2OSYjJB0ZPEhxe5rRYkCI5RA9FCxxcCQZBNz4aBXWGw7hXJdIABIOonn5BHxmEZiGwYZUkmnAuASbOG+nktLZjWO/JjKjdyvQvsqoDJiHczTbPKA8n4hY3iHBq1KPaMsdC0gg/PY+S2f2W0nZcQCCB1O6evPpHmsvUO4M09PayKzd1XQJ+tl5/8AaJj4qsog9UND3D/UZA/lj+Ir0B1KfJeKdNekNM42qMrnFh9mS14DSWSDYsPZvssnTuMZ2zb1MZSg0vIA1Uhqqnd0gZb9W7/cEn+RMd0gZFqbp7ag+TAun8mHs5q6OfooJ7E4OTAQlJ71xkd+gocnMfdBzdidnCKwGj0v7P8AjjC00qmRppiQ4lrcwzaX3EjyK3H6WACczYAmzgfgvIehDqQrF9RzGlo6ofJBJNyBBmBPmF6O3jwcOq9uXS8D0Oi0wWtJmLJJQk0WTse3n6H5INfibY0d4Nd+ShO4gYBm3PbzTP8AEDbTXUpvbFdwlO4yCz/LeQLxDgTzE6iVDd0jqPbLKb7AxAudyeYFgfAI9XirGjqtzHdzgAPBoudNe1QjxGoSTmInu0+uSKOP8Azyv2UeK6Q1XC7DA2DSG98IGAxVV1Vv6sESAczerBO/LWyvXgRJBP7R/wCo5nnzQ6THT1TkH+n7xHyT0jO3vuQcNwnFVK7X1GkCRJBaDkBuG5raX8VtKdF5qkBmSmabQRIlzs0hxjYB0KmpSNz23Prz1U2liCOfLw5JUotj4uJpsIGMN2CQNTE7yZ8fVS28UYNlnKFZx0lS2UXcisksfs1LLX8UXY4kz8IT245vIKnZhypLMIUp44oYpzLD9LZyCqn4mo18MDXAm0kg/kEf/DjzTDwx3NXFQRUtUggxVfQ0JHZUbI8CB8VIbmcQTScCBH32CB+6VAxGBqFsNqvZyglZHjmNxmFM1C97P/0Y50DvHu/V1axqXDQqWSUObZ6AcRUGjG+Lz8mFDLQ+z6VMHsLv6AvKndOKuzqn8Z+SR3Tmr+J/iXn/ALWR/HryB8q/DPSa/BKOUne9g4x6lUNThjLOJAcATuYdNtHaXCxVXpnUNiT4z/UoD+kD93u/id+afCLj5Ezm5cRNvi+INcyq1zwXZJYQCCHiJaDMGZdcra8BqUzQaaIGWNBGtpntXgr+LOvDnfxH81pOjfSQtYWvflH7RiYi8gj1Q5YqeyYWOcsb1NHsQxAJt3L5r4vRc2tUbUMvbUeHmxlwcQ507yZXojsezVj26+7l17wOaxXG6bczi2db8+367EEcOkd8jU0igcB9QmFoR3k8z5lCLjzQM1JkRv1onNA5p7Wd314LjHK/eUjS6NDZ2T6kQuAnROJPKe8JwPYPBFQFj6FtirXB486BpJHKbeqqGDtI8f7qVSeR7wPKSfkmwdMz5YKS3NFTxpi4AA3JOqn4firYPWk95t3XWfGKOSCe0wSI8IM6bJ1OpDJdEGwOsnmZA8wtPcaOa8Hk09HibOflqp1HFUz7wHeY9ViGYqD1v+wkcwQEhxogxI8JhX3iLDJbHojKAd+E3tBHontaNJEjtC8tGLeNJSjiL5mfryVd9Duw/B6symDuO+QpGGw2Y20Xk1Lizwfvn4qy4fx2oLAnvBI8exWsqkBLHOPg9n4Pw3UkbkeRj5K79gALrybhHSTElhvUcNokg87g2U6n0ic4hrmvzm5DgJjs1lInhlN3Y2HUxiq0npBNOJzNjnmEKPT4jSB/zAR4/ksbT4lLSdxa2hPgdVxxcgHqzvEkHnpKFdP7Yb6l+EbJ/HaA96eVjdRsR0mpN/u4fKVi8bxao1pNNhPcSN40tIWPx/FnOMlxB/av8ZGnNMj0sPIqXVZG6R6jjPtBosHVp5j+0I9AspxzptWxDXMADKbrENbJI5TErDVcSTq+e+fmgmqdnHwdb4I4wxw4QEu7P+UiyrgxJzCdJaR9BRKrbTnUUvI3PlPyTBXI3PnKNzT8FxxNcMIWE3zEoTmdpKacSN9fJKKs7H1+RS/qPUZA30u0+aNhGuGjyO7xI25oJqDuUnDV2Rd1496bHwmfRBUbLd0TX+2IH6x5G0j+5+ar8cHCZcSfrbZTxxUCbi+4zEu8LWUPFYtp0AnsEeMHRE4quRUNV8FRUB3KGXKTWcDso5cs0lXB0Yu1wLRmJkR3ifKU59YbSY+uaRmG008/zlEOF59/1ZRKVbBNxsYKw/CfP+ycMUNx6x8Ak9j3LnMA7u75wiqSB+rHuqyNAPH+yl4V0G0RAvlDtO75qLTqEaX8B8Qj0nOc7W2/XYPiiQEkHLC46Zo2aALDtCnYcQCCNNrAAHtHzQ6bC0NHVI0sZIJ35FRn0KpP33QN9B6CPNM48GR1LayTUpgataO8m/bqo76oF+U2AH5paDC4ZeqfBs+MSurUXaCmLb3VfkiSTpshvxE6SgCqZR3gnUtA7JKEYG6TJN+TSq9DqVfs8rKwouDh7oO0jU8pVeNYt3kqfQaR77YdpmBIB+A3RQsXkSoucFYtg/di0ixvN525rX4MEjMHR1RI6rgTYTvN97+CxnDn1s4cDSc0G7bREieq7XW1jPatPgKlLL+ro1GkZiSGlxAJ5OhzhmiwAN+S0pmNqnuTv0p+ZrczSXTrUEuI1AGUgT2qNW4q0Zv1hHIgi+hA6rXDwGqkNxzpDBhhDmzldVIcQN3MLOrzid76p9XDOIDKX6OdbZiMpts0THV5K7Koz9fHZ2TFVwnKSer5m3/GAVncViQXEtEAk+9md66lWXFOHUWOyPfTzAnN7Ntdx/mAFpH91UHAtJin1r6kOk72aLK93wFCMVyB9u2bifl63SVKZjqNkHkXfDmpFTCFs5hYdn/oCjtpDVouY1Lp9NQhcWPi1ygRc/cHluPinB7vwuHwHorCiyoB1tDoGwT/ADGU2u0kDqOaRzAAnba3mrUCte/gr6o5z6fBNbUbG/kPW6WphyDoPMEpwpyLSedoHkEFSG2qAVNbEjyKWm6DfK4ds+hGiSo08pHmm03xoJ7457wkvkYuNib7NpsGXtEP28VFrdg15kT6BShxMtNqYaYGoJkeNkKrijeGiSdm38ICY0mgFqT3RX1I3lCLhzKlVKJiTAnmP7So7oHb4W9VnkqNUWgj3ANHWmwtPZ3IdKoJuYgITaQRNDYnzQKTuw2kTmV7TaO8H5JlZ42IHhP/AFkIHsQYkk96FvCc8joWoKyZSY1xGYi/Z+ceaP7Q0ycsEadbrC45iwVa0wbBSaVS56oFptP5qoyvYGUf+E2nVqQMrewZQDO8m9lObjXCQ9xGsA5Iv+04prcO00i6Bm5wOWl1Dp2E7ho3I8LFPdxrcyfWfglOruIs4DxBHoAo9SYgBk8w2I8c0KK7Hu7P4QfV0lNw3WNwLX0H5INV7DFj07iPvq7zI/qKQwOR7pPwCdWq66H0+Cj1a57L/W6VJ0OirJGHe0G+n1urfhjm+0hzgCRHWY4RIMaZiDe1iqbCtEZiB94DeDOu6tnYRrqHtbh+do6pgXzHz6o8kWNvwKypcPyXVJlTDOcXNAaN4e7MNJBs4AybkAXidVYUMVRrS41jTqWkVKb3NcY0JLiYkAzpbvWMqcfqvpMpPIc1lmy0ZgI0laXoo+WgmZa4kdZ8WBOmaPdCcpqWyMs8WhWy6ZSq9VrhvbNgw+nAuSDMOEbwoD8FVvkfSF5EYeq2NCCMjbEX2V46k11FzspENBgVKuWXC5gvN1TV+OGlhy5lKnrEH2hBtv1525o/ApbukR3cLqMY57sTULj94MDodf7rS4iY8FEfwelkzGo2TJI9o0ujcZKZcZPM9yhv6X1nWaKVMFvuUxO9szpcfEqtfxSoAAHuG9nPHPYGB4KlKNDu3O+Q1T2TJLJF7F4dMTaD/ZTW1xALKh7slL0JcD6BZuvWLnSTfnv57o2Hp5jBJ+aGGXeqHSwqt2W1TihDus97TvFQCeQgD5qBiuKg6ZiB2G/fJKYaInu7B+SC9naRfaEU5zfBcMUELU4g9x971n00R213ObcmR2kH4KKKIIm8olagBFpnmlxcluNajwg7BmMZhJ/HEeZhc/ANmHuYDscxI822Ci4ijluCfRWPA6xfmD4cI3AtcXkd6uL1yoCacI6kwAe1luqedt/IoFXiRPVa4tHZlHwaFcY/CMGYBoGXkLnvJVQb6jsCvJBrYHFOMlZGcx29+839BKGWT7t1Y4Rg5ep/NQqzyJg6/XekyjStmiMrex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724" name="AutoShape 4" descr="data:image/jpeg;base64,/9j/4AAQSkZJRgABAQAAAQABAAD/2wCEAAkGBhQSEBUUEBIUFBQUFRcVFBcUFBQYFBUXFxQVFhQUFhcXGyYeFxkjGRQUHy8gIycpLCwsFx4xNTAqNSYrLCkBCQoKDgwOGg8PGikkHRwqKSksKSwsLCwsKSwpLCkpLCkpKSkpKSkpKSwpKSkpLCksLCkpLCksKSwpLCwsKSwpKf/AABEIAKwBAAMBIgACEQEDEQH/xAAcAAABBQEBAQAAAAAAAAAAAAADAQIEBQYABwj/xABBEAABAwIEAgcFBAgHAAMAAAABAAIRAyEEEjFBBVEGImFxgZGhE0KxwfAHMlLRFCNygpKi0uEVM2KTssLxJENT/8QAGgEAAgMBAQAAAAAAAAAAAAAAAgMAAQQFBv/EACkRAAICAQMEAgIBBQAAAAAAAAABAhEDEiExBBNBURQiYXEyBSNSgZH/2gAMAwEAAhEDEQA/AMGGpQEQNS5V7c8vY0BOAShqWFYLY2EoCdCUNUBsaFyeGpMqsliQlhKAlhQqxq4J0LgrKGwlhOhdChLGwuhOhLCIqxq6E+F0KyWMhdCfC6FCWMhdCfC6FCWDISQiEJIUouwRamkIxCaWoaCTAlqGWqSWphahaDTI5CaWoxamlqChiYGE0tRS1JCGg7JmVKGouVdlTDHqGBqWEQNXZVYNjISwn5V0KFWMAXZUTKuhQlg8q6FMr4FzG03uAio0uZBBkBxaZ5GRp2jmgZVSafBb2BZV2VFypC1EVYOEsJ+VdlUJYwBS+GcNfXqtp0xLnTA5wCY01so+Van7N6M8QpmfutedNbRFu/0Ss83jxua8IbhipzUfZlS2EkKdxfBmlXq0zcsqPbJ3hxg+IgqIWpkJWrFyVOhoC5LC6EwGxF0J0JYVkGQkLUSF0KEsFlSFqNlTS1QmoCQmlqMQmkIWg7AFqa5qMWprmoWhiZHLUmVGLUmVCHqJkJYTsqUBWY7Gwlyp0JwaoVYwNS5U+F0KyrGZUrWSe+w7U8NV50T4Q6rXDw0llI5ydszRmpt8XQEvJNQi5MPHFzlpQuMwQbw2nLWh7cQ5pjXMQ8vk9uRn8Kz0L0DinDDVo4kFvWZ+saYgFzes6Lfhc+TyhYPKs/ST1Rf7H9THS1+gcLsqJlXZVsMtg8qU0jE7EkeIAJ+I80WjjgwVmuZctADp0hwJEcz1b7X5qZhcOKmHrVGkBlKqHZiYEOpjM1o3gtHekvMk6Y5YnVlbkWv+y/GsZjXU3wHVKR9mTrIcC5o7xf8AdjdZLiddlOlTdTqBz6jSS2LsG07SeSk9A3ZcZh3kSPbtuNWyHsAPKXPHks3V5FkxuMTV0sHDIpS9lv08wmTH1uTi14/eaD8lncq332n8KIqsrjR4FN3Y5gJHm3/isMQndHPXhi/Wwjq46M0l+QWVJlRSEkLYZrBwuhPIXQoSxq6EsJVCWJCTKnQlhWVYMhNLUUtSFqgSkRyxNLVJLUwtVMNSI8JuVHLE3KqoYpEuF2VKnIDKMhLCdCWFCrGwlyp0LiYEnQXKhXIgat10QxPsaBzt94gkkdV2ePIQfS9lleJYIYenQql4cXPFQht25GD2gHbJyidLqRw/jDjNOnchrS42lxqPGaQdYNQjxnZc/qMiyrSuDpdPCWJ6nybbDYiocoyueyq+pnJs4NcN2xcXIkRoO1eecU4eaNZ9N09UkA8xs7TcEH/xehcGxQGIDAbezayDsW5xI7xfxKERFb2jxLc1ZjpvYFoa3Tb5rJgyvDJ7cmnNhWWK3POA1NruyETAGQvudW3bAjcnTu0Vp0iqNZZrAC/NUJEgtDQ4OMbT1LaCDCpOJVSygGnWoGEEH3GgktP77v5SuhLPqWxhjg0y3K3iWN9q8u5gDvgRJhRjUMfX1yTYSFZ7NqVCLV9Bv8xpvP6ThgPN5dPg1ZVrVpehdTLiMPYwcQ1zu4S1vq56XLhl3uv2j1r7Q8NnwLiNWOa7wzQfQryctXt/FMI2rRfTdo9uWdYOx8DdeMYnDFj3Md95ri094JH14I/6ZP6uH5Ff1WDU1P2iNlSZUbKuyrrnH1AS1JlRsqTKoXqBFqTKiwkIULsYAuhOhLCIljYSQnwuhQlg4TC1GhJChaYAtTCxSCE2FQzUFhLlSwnAJNibG5U4BOASwrsFjcqR7bGdIPwRIQscYpPP+k+tifIoZPZsKCbkkSuO1W1PZsBBbToNyDnnyDLbUmBEcla9DOGBrXvqQQzMS4DVwjJ38++FT4PCFx+7HsW5zFzndDKVKeTYzd8rbcGosGFY1uV34jGrgQBI59ULkzdI7kE3LcTCWeCXdZzW6WiA31zZp/d5I1LiDXOqA6EvdMEScrXM8TDp7QJVV7WKDnAAOLjMaWcWHunVcwZQ6HRJDhyOZhIjuc0tt2IdCYWqjN9K6IzUTcZw7Nf3ZbI+PiVmMZWzGNQ3qt7gSrzpZVl1Ig29kLcrm3fAHis68J64E8uxgSQnQuAk2UYZfcH4cyrh6hAh1Ki95/1nOYce5ro8EToZScMZhTeHVLdwJJ+auujHDS2hWZEl9Kq2YvJZTcB5iPNC6HUc2NwYH/1se47XAdI+CVLZMkd2vyz1us+y826acMdTxLnkdSqczT25RmB5GZPbK9Ec+yjcW4Y3EUXU32kAg/hcNHD4dyy9Pl7U7NfVYe/DT55PJgF0I+JwxY9zHatJafA7diYGr0cZWrXk8tJNOmDypMqJC7KisEEWpC1FLUkK7LsFlSZUSFwbOiqy7BwuhT8Pwio46Bva6yssN0fp5Mz6hcZ0YLQIvm8+SVLNGI+OGcvBncqSFoanR0OymmYzGMrjIBJsM3d8FW8X4S/D1XU6kSADI0IIkEdiuOaEnSe5c8M4K2tiuISQiEJsJoux8JwC5PCzagtIkJwCVoTwFWovSNAULjBimOWZs9gmVYgKHxkkUXEcxNptKGcvqxmKH3RqeCHMHAm2XMDAMX+5zOsDuClcHBFHNEOc4kgaaNEfyqk4BjJZuPvDsInNPfb0WhwdQN+9ItGhjzhc6So6sHZX4ogUJ2hrnbwHODz/AMlGfLG0gSYNQtdewa9zhTcRzDvip2Npf/HezdwGk3tb4qux2KaKRcYMvBIm4giR6yjiLm6Mt0hqTXfGlojllFlUkKZiTme48yT6oD2popSI5CJhLVGzbrC/K+q4hNaULQy9j0/gBBbWjZwiNg2x8wT5IvBuBEY/2jIb7NmcSJB9q0QDcRq/TkqToc50kknr/e7ZsvR6GDaetvAE7mBAWfNLT/sdghrSfoIHVPfDe9pPwIRmFNZRjee9EDVibOhTMN04w0V2uj7zBPeCR+Szoath08pGKTv2m+NiPgfJZQBdvpZ/2kef6vHWVgy1NLUdrJ0+u9S6OFGaAM2oE6WGvctDyqJnjgcitFEnQT3XR/8ACnzBGXv7p20V9XwgYIZYki/Lef8A1QqtUMacv3nzHrPmld9vgf8AFjHkHhejuY3d1RckaRtHqrTC4SnSd1GiBJc8wSIsIB94+ihYfF5KeoItm5mBqhVuJNDXCdGkv8T8T6JMnOXLNMFjgtkPxXFhmc1uxyu7CdGj5lR6rgxgyuBeCeqCYAvMXiZ3KzNV3XcZIkzANxp8vgtFwDAfpVQNHUDR145AiTGkk2vcz2KNRirYCk5ujRdDMC+1euCCT+rbJsCBmcQdTcwon2iOaX0SB1srp7swgeBzea29Jga0NAgNAFo028Fj/tAw80qbx7ry3wfEHzbHiseDJqzKRs6jHpwOKMOUiQuSZl3LOAEzpweqwcYw8/54/wBur/SlPGMPtiB/t1v6Vz+9D2dH42T/ABLN9YASVzMY3efT81Uni2Hm9YnuY/4EBDfxOgNHk/uEfFTux9k7E14NB+mU41M25KNjMU11N4OhaY79vVN4Pgfb3bmDJ1IgkdgkjZazD9FaUiWeBJPmqlkVchxxSb44KTopTcKYsd/rRamnVgb+Sm0sO1tmgAI2YLLLIma442vJU1cWALx5OHyWb6ScSaWFggucdQdIO8hbQ1ATHmeVlRcU6JMxDnvDnBxZ1JMNkSBIiQEcJxQE8c2tjzp7hzQy5WGK4HVYCXUXgDU5SQLxcjS6C3hFTdhvpoPitF3wIVLkhhPptEqdS4KSRnIYDMDUkCLjbda3gHR2kGnPSa/QOc/3SYiLc53GiGWwSqTor+jmLcHQAY7AvTuF1iW3nxWXwnB6bHwzwE37RzOhWowQLRobLLnaaNPTRcOWWACUNTBU7ERrlho6CaK7pFgfa4d7bSBmaeRbfwtIWRwXCWgS+Hn+Ud3Nb97QQQd7fms9huCOLiMxbHZOum4WrDl0xasy5sSlJOivxOEzaNAAGgAA77BNoYXKO0Om/j84V0/gr26OYeWoPwQDhnh2Usl2UugcgQJ8yE1ZU/IqWOnwVuJpEgkbyB2a/MKsxFIhwttHeNytBXwhGrXN7wQFW42gTfeIBH5J2OSYjJB0ZPEhxe5rRYkCI5RA9FCxxcCQZBNz4aBXWGw7hXJdIABIOonn5BHxmEZiGwYZUkmnAuASbOG+nktLZjWO/JjKjdyvQvsqoDJiHczTbPKA8n4hY3iHBq1KPaMsdC0gg/PY+S2f2W0nZcQCCB1O6evPpHmsvUO4M09PayKzd1XQJ+tl5/8AaJj4qsog9UND3D/UZA/lj+Ir0B1KfJeKdNekNM42qMrnFh9mS14DSWSDYsPZvssnTuMZ2zb1MZSg0vIA1Uhqqnd0gZb9W7/cEn+RMd0gZFqbp7ag+TAun8mHs5q6OfooJ7E4OTAQlJ71xkd+gocnMfdBzdidnCKwGj0v7P8AjjC00qmRppiQ4lrcwzaX3EjyK3H6WACczYAmzgfgvIehDqQrF9RzGlo6ofJBJNyBBmBPmF6O3jwcOq9uXS8D0Oi0wWtJmLJJQk0WTse3n6H5INfibY0d4Nd+ShO4gYBm3PbzTP8AEDbTXUpvbFdwlO4yCz/LeQLxDgTzE6iVDd0jqPbLKb7AxAudyeYFgfAI9XirGjqtzHdzgAPBoudNe1QjxGoSTmInu0+uSKOP8Azyv2UeK6Q1XC7DA2DSG98IGAxVV1Vv6sESAczerBO/LWyvXgRJBP7R/wCo5nnzQ6THT1TkH+n7xHyT0jO3vuQcNwnFVK7X1GkCRJBaDkBuG5raX8VtKdF5qkBmSmabQRIlzs0hxjYB0KmpSNz23Prz1U2liCOfLw5JUotj4uJpsIGMN2CQNTE7yZ8fVS28UYNlnKFZx0lS2UXcisksfs1LLX8UXY4kz8IT245vIKnZhypLMIUp44oYpzLD9LZyCqn4mo18MDXAm0kg/kEf/DjzTDwx3NXFQRUtUggxVfQ0JHZUbI8CB8VIbmcQTScCBH32CB+6VAxGBqFsNqvZyglZHjmNxmFM1C97P/0Y50DvHu/V1axqXDQqWSUObZ6AcRUGjG+Lz8mFDLQ+z6VMHsLv6AvKndOKuzqn8Z+SR3Tmr+J/iXn/ALWR/HryB8q/DPSa/BKOUne9g4x6lUNThjLOJAcATuYdNtHaXCxVXpnUNiT4z/UoD+kD93u/id+afCLj5Ezm5cRNvi+INcyq1zwXZJYQCCHiJaDMGZdcra8BqUzQaaIGWNBGtpntXgr+LOvDnfxH81pOjfSQtYWvflH7RiYi8gj1Q5YqeyYWOcsb1NHsQxAJt3L5r4vRc2tUbUMvbUeHmxlwcQ507yZXojsezVj26+7l17wOaxXG6bczi2db8+367EEcOkd8jU0igcB9QmFoR3k8z5lCLjzQM1JkRv1onNA5p7Wd314LjHK/eUjS6NDZ2T6kQuAnROJPKe8JwPYPBFQFj6FtirXB486BpJHKbeqqGDtI8f7qVSeR7wPKSfkmwdMz5YKS3NFTxpi4AA3JOqn4firYPWk95t3XWfGKOSCe0wSI8IM6bJ1OpDJdEGwOsnmZA8wtPcaOa8Hk09HibOflqp1HFUz7wHeY9ViGYqD1v+wkcwQEhxogxI8JhX3iLDJbHojKAd+E3tBHontaNJEjtC8tGLeNJSjiL5mfryVd9Duw/B6symDuO+QpGGw2Y20Xk1Lizwfvn4qy4fx2oLAnvBI8exWsqkBLHOPg9n4Pw3UkbkeRj5K79gALrybhHSTElhvUcNokg87g2U6n0ic4hrmvzm5DgJjs1lInhlN3Y2HUxiq0npBNOJzNjnmEKPT4jSB/zAR4/ksbT4lLSdxa2hPgdVxxcgHqzvEkHnpKFdP7Yb6l+EbJ/HaA96eVjdRsR0mpN/u4fKVi8bxao1pNNhPcSN40tIWPx/FnOMlxB/av8ZGnNMj0sPIqXVZG6R6jjPtBosHVp5j+0I9AspxzptWxDXMADKbrENbJI5TErDVcSTq+e+fmgmqdnHwdb4I4wxw4QEu7P+UiyrgxJzCdJaR9BRKrbTnUUvI3PlPyTBXI3PnKNzT8FxxNcMIWE3zEoTmdpKacSN9fJKKs7H1+RS/qPUZA30u0+aNhGuGjyO7xI25oJqDuUnDV2Rd1496bHwmfRBUbLd0TX+2IH6x5G0j+5+ar8cHCZcSfrbZTxxUCbi+4zEu8LWUPFYtp0AnsEeMHRE4quRUNV8FRUB3KGXKTWcDso5cs0lXB0Yu1wLRmJkR3ifKU59YbSY+uaRmG008/zlEOF59/1ZRKVbBNxsYKw/CfP+ycMUNx6x8Ak9j3LnMA7u75wiqSB+rHuqyNAPH+yl4V0G0RAvlDtO75qLTqEaX8B8Qj0nOc7W2/XYPiiQEkHLC46Zo2aALDtCnYcQCCNNrAAHtHzQ6bC0NHVI0sZIJ35FRn0KpP33QN9B6CPNM48GR1LayTUpgataO8m/bqo76oF+U2AH5paDC4ZeqfBs+MSurUXaCmLb3VfkiSTpshvxE6SgCqZR3gnUtA7JKEYG6TJN+TSq9DqVfs8rKwouDh7oO0jU8pVeNYt3kqfQaR77YdpmBIB+A3RQsXkSoucFYtg/di0ixvN525rX4MEjMHR1RI6rgTYTvN97+CxnDn1s4cDSc0G7bREieq7XW1jPatPgKlLL+ro1GkZiSGlxAJ5OhzhmiwAN+S0pmNqnuTv0p+ZrczSXTrUEuI1AGUgT2qNW4q0Zv1hHIgi+hA6rXDwGqkNxzpDBhhDmzldVIcQN3MLOrzid76p9XDOIDKX6OdbZiMpts0THV5K7Koz9fHZ2TFVwnKSer5m3/GAVncViQXEtEAk+9md66lWXFOHUWOyPfTzAnN7Ntdx/mAFpH91UHAtJin1r6kOk72aLK93wFCMVyB9u2bifl63SVKZjqNkHkXfDmpFTCFs5hYdn/oCjtpDVouY1Lp9NQhcWPi1ygRc/cHluPinB7vwuHwHorCiyoB1tDoGwT/ADGU2u0kDqOaRzAAnba3mrUCte/gr6o5z6fBNbUbG/kPW6WphyDoPMEpwpyLSedoHkEFSG2qAVNbEjyKWm6DfK4ds+hGiSo08pHmm03xoJ7457wkvkYuNib7NpsGXtEP28VFrdg15kT6BShxMtNqYaYGoJkeNkKrijeGiSdm38ICY0mgFqT3RX1I3lCLhzKlVKJiTAnmP7So7oHb4W9VnkqNUWgj3ANHWmwtPZ3IdKoJuYgITaQRNDYnzQKTuw2kTmV7TaO8H5JlZ42IHhP/AFkIHsQYkk96FvCc8joWoKyZSY1xGYi/Z+ceaP7Q0ycsEadbrC45iwVa0wbBSaVS56oFptP5qoyvYGUf+E2nVqQMrewZQDO8m9lObjXCQ9xGsA5Iv+04prcO00i6Bm5wOWl1Dp2E7ho3I8LFPdxrcyfWfglOruIs4DxBHoAo9SYgBk8w2I8c0KK7Hu7P4QfV0lNw3WNwLX0H5INV7DFj07iPvq7zI/qKQwOR7pPwCdWq66H0+Cj1a57L/W6VJ0OirJGHe0G+n1urfhjm+0hzgCRHWY4RIMaZiDe1iqbCtEZiB94DeDOu6tnYRrqHtbh+do6pgXzHz6o8kWNvwKypcPyXVJlTDOcXNAaN4e7MNJBs4AybkAXidVYUMVRrS41jTqWkVKb3NcY0JLiYkAzpbvWMqcfqvpMpPIc1lmy0ZgI0laXoo+WgmZa4kdZ8WBOmaPdCcpqWyMs8WhWy6ZSq9VrhvbNgw+nAuSDMOEbwoD8FVvkfSF5EYeq2NCCMjbEX2V46k11FzspENBgVKuWXC5gvN1TV+OGlhy5lKnrEH2hBtv1525o/ApbukR3cLqMY57sTULj94MDodf7rS4iY8FEfwelkzGo2TJI9o0ujcZKZcZPM9yhv6X1nWaKVMFvuUxO9szpcfEqtfxSoAAHuG9nPHPYGB4KlKNDu3O+Q1T2TJLJF7F4dMTaD/ZTW1xALKh7slL0JcD6BZuvWLnSTfnv57o2Hp5jBJ+aGGXeqHSwqt2W1TihDus97TvFQCeQgD5qBiuKg6ZiB2G/fJKYaInu7B+SC9naRfaEU5zfBcMUELU4g9x971n00R213ObcmR2kH4KKKIIm8olagBFpnmlxcluNajwg7BmMZhJ/HEeZhc/ANmHuYDscxI822Ci4ijluCfRWPA6xfmD4cI3AtcXkd6uL1yoCacI6kwAe1luqedt/IoFXiRPVa4tHZlHwaFcY/CMGYBoGXkLnvJVQb6jsCvJBrYHFOMlZGcx29+839BKGWT7t1Y4Rg5ep/NQqzyJg6/XekyjStmiMrex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0726" name="AutoShape 6" descr="data:image/jpeg;base64,/9j/4AAQSkZJRgABAQAAAQABAAD/2wCEAAkGBhQSEBUUEBIUFBQUFRcVFBcUFBQYFBUXFxQVFhQUFhcXGyYeFxkjGRQUHy8gIycpLCwsFx4xNTAqNSYrLCkBCQoKDgwOGg8PGikkHRwqKSksKSwsLCwsKSwpLCkpLCkpKSkpKSkpKSwpKSkpLCksLCkpLCksKSwpLCwsKSwpKf/AABEIAKwBAAMBIgACEQEDEQH/xAAcAAABBQEBAQAAAAAAAAAAAAADAQIEBQYABwj/xABBEAABAwIEAgcFBAgHAAMAAAABAAIRAyEEEjFBBVEGImFxgZGhE0KxwfAHMlLRFCNygpKi0uEVM2KTssLxJENT/8QAGgEAAgMBAQAAAAAAAAAAAAAAAgMAAQQFBv/EACkRAAICAQMEAgIBBQAAAAAAAAABAhEDEiExBBNBURQiYXEyBSNSgZH/2gAMAwEAAhEDEQA/AMGGpQEQNS5V7c8vY0BOAShqWFYLY2EoCdCUNUBsaFyeGpMqsliQlhKAlhQqxq4J0LgrKGwlhOhdChLGwuhOhLCIqxq6E+F0KyWMhdCfC6FCWMhdCfC6FCWDISQiEJIUouwRamkIxCaWoaCTAlqGWqSWphahaDTI5CaWoxamlqChiYGE0tRS1JCGg7JmVKGouVdlTDHqGBqWEQNXZVYNjISwn5V0KFWMAXZUTKuhQlg8q6FMr4FzG03uAio0uZBBkBxaZ5GRp2jmgZVSafBb2BZV2VFypC1EVYOEsJ+VdlUJYwBS+GcNfXqtp0xLnTA5wCY01so+Van7N6M8QpmfutedNbRFu/0Ss83jxua8IbhipzUfZlS2EkKdxfBmlXq0zcsqPbJ3hxg+IgqIWpkJWrFyVOhoC5LC6EwGxF0J0JYVkGQkLUSF0KEsFlSFqNlTS1QmoCQmlqMQmkIWg7AFqa5qMWprmoWhiZHLUmVGLUmVCHqJkJYTsqUBWY7Gwlyp0JwaoVYwNS5U+F0KyrGZUrWSe+w7U8NV50T4Q6rXDw0llI5ydszRmpt8XQEvJNQi5MPHFzlpQuMwQbw2nLWh7cQ5pjXMQ8vk9uRn8Kz0L0DinDDVo4kFvWZ+saYgFzes6Lfhc+TyhYPKs/ST1Rf7H9THS1+gcLsqJlXZVsMtg8qU0jE7EkeIAJ+I80WjjgwVmuZctADp0hwJEcz1b7X5qZhcOKmHrVGkBlKqHZiYEOpjM1o3gtHekvMk6Y5YnVlbkWv+y/GsZjXU3wHVKR9mTrIcC5o7xf8AdjdZLiddlOlTdTqBz6jSS2LsG07SeSk9A3ZcZh3kSPbtuNWyHsAPKXPHks3V5FkxuMTV0sHDIpS9lv08wmTH1uTi14/eaD8lncq332n8KIqsrjR4FN3Y5gJHm3/isMQndHPXhi/Wwjq46M0l+QWVJlRSEkLYZrBwuhPIXQoSxq6EsJVCWJCTKnQlhWVYMhNLUUtSFqgSkRyxNLVJLUwtVMNSI8JuVHLE3KqoYpEuF2VKnIDKMhLCdCWFCrGwlyp0LiYEnQXKhXIgat10QxPsaBzt94gkkdV2ePIQfS9lleJYIYenQql4cXPFQht25GD2gHbJyidLqRw/jDjNOnchrS42lxqPGaQdYNQjxnZc/qMiyrSuDpdPCWJ6nybbDYiocoyueyq+pnJs4NcN2xcXIkRoO1eecU4eaNZ9N09UkA8xs7TcEH/xehcGxQGIDAbezayDsW5xI7xfxKERFb2jxLc1ZjpvYFoa3Tb5rJgyvDJ7cmnNhWWK3POA1NruyETAGQvudW3bAjcnTu0Vp0iqNZZrAC/NUJEgtDQ4OMbT1LaCDCpOJVSygGnWoGEEH3GgktP77v5SuhLPqWxhjg0y3K3iWN9q8u5gDvgRJhRjUMfX1yTYSFZ7NqVCLV9Bv8xpvP6ThgPN5dPg1ZVrVpehdTLiMPYwcQ1zu4S1vq56XLhl3uv2j1r7Q8NnwLiNWOa7wzQfQryctXt/FMI2rRfTdo9uWdYOx8DdeMYnDFj3Md95ri094JH14I/6ZP6uH5Ff1WDU1P2iNlSZUbKuyrrnH1AS1JlRsqTKoXqBFqTKiwkIULsYAuhOhLCIljYSQnwuhQlg4TC1GhJChaYAtTCxSCE2FQzUFhLlSwnAJNibG5U4BOASwrsFjcqR7bGdIPwRIQscYpPP+k+tifIoZPZsKCbkkSuO1W1PZsBBbToNyDnnyDLbUmBEcla9DOGBrXvqQQzMS4DVwjJ38++FT4PCFx+7HsW5zFzndDKVKeTYzd8rbcGosGFY1uV34jGrgQBI59ULkzdI7kE3LcTCWeCXdZzW6WiA31zZp/d5I1LiDXOqA6EvdMEScrXM8TDp7QJVV7WKDnAAOLjMaWcWHunVcwZQ6HRJDhyOZhIjuc0tt2IdCYWqjN9K6IzUTcZw7Nf3ZbI+PiVmMZWzGNQ3qt7gSrzpZVl1Ig29kLcrm3fAHis68J64E8uxgSQnQuAk2UYZfcH4cyrh6hAh1Ki95/1nOYce5ro8EToZScMZhTeHVLdwJJ+auujHDS2hWZEl9Kq2YvJZTcB5iPNC6HUc2NwYH/1se47XAdI+CVLZMkd2vyz1us+y826acMdTxLnkdSqczT25RmB5GZPbK9Ec+yjcW4Y3EUXU32kAg/hcNHD4dyy9Pl7U7NfVYe/DT55PJgF0I+JwxY9zHatJafA7diYGr0cZWrXk8tJNOmDypMqJC7KisEEWpC1FLUkK7LsFlSZUSFwbOiqy7BwuhT8Pwio46Bva6yssN0fp5Mz6hcZ0YLQIvm8+SVLNGI+OGcvBncqSFoanR0OymmYzGMrjIBJsM3d8FW8X4S/D1XU6kSADI0IIkEdiuOaEnSe5c8M4K2tiuISQiEJsJoux8JwC5PCzagtIkJwCVoTwFWovSNAULjBimOWZs9gmVYgKHxkkUXEcxNptKGcvqxmKH3RqeCHMHAm2XMDAMX+5zOsDuClcHBFHNEOc4kgaaNEfyqk4BjJZuPvDsInNPfb0WhwdQN+9ItGhjzhc6So6sHZX4ogUJ2hrnbwHODz/AMlGfLG0gSYNQtdewa9zhTcRzDvip2Npf/HezdwGk3tb4qux2KaKRcYMvBIm4giR6yjiLm6Mt0hqTXfGlojllFlUkKZiTme48yT6oD2popSI5CJhLVGzbrC/K+q4hNaULQy9j0/gBBbWjZwiNg2x8wT5IvBuBEY/2jIb7NmcSJB9q0QDcRq/TkqToc50kknr/e7ZsvR6GDaetvAE7mBAWfNLT/sdghrSfoIHVPfDe9pPwIRmFNZRjee9EDVibOhTMN04w0V2uj7zBPeCR+Szoath08pGKTv2m+NiPgfJZQBdvpZ/2kef6vHWVgy1NLUdrJ0+u9S6OFGaAM2oE6WGvctDyqJnjgcitFEnQT3XR/8ACnzBGXv7p20V9XwgYIZYki/Lef8A1QqtUMacv3nzHrPmld9vgf8AFjHkHhejuY3d1RckaRtHqrTC4SnSd1GiBJc8wSIsIB94+ihYfF5KeoItm5mBqhVuJNDXCdGkv8T8T6JMnOXLNMFjgtkPxXFhmc1uxyu7CdGj5lR6rgxgyuBeCeqCYAvMXiZ3KzNV3XcZIkzANxp8vgtFwDAfpVQNHUDR145AiTGkk2vcz2KNRirYCk5ujRdDMC+1euCCT+rbJsCBmcQdTcwon2iOaX0SB1srp7swgeBzea29Jga0NAgNAFo028Fj/tAw80qbx7ry3wfEHzbHiseDJqzKRs6jHpwOKMOUiQuSZl3LOAEzpweqwcYw8/54/wBur/SlPGMPtiB/t1v6Vz+9D2dH42T/ABLN9YASVzMY3efT81Uni2Hm9YnuY/4EBDfxOgNHk/uEfFTux9k7E14NB+mU41M25KNjMU11N4OhaY79vVN4Pgfb3bmDJ1IgkdgkjZazD9FaUiWeBJPmqlkVchxxSb44KTopTcKYsd/rRamnVgb+Sm0sO1tmgAI2YLLLIma442vJU1cWALx5OHyWb6ScSaWFggucdQdIO8hbQ1ATHmeVlRcU6JMxDnvDnBxZ1JMNkSBIiQEcJxQE8c2tjzp7hzQy5WGK4HVYCXUXgDU5SQLxcjS6C3hFTdhvpoPitF3wIVLkhhPptEqdS4KSRnIYDMDUkCLjbda3gHR2kGnPSa/QOc/3SYiLc53GiGWwSqTor+jmLcHQAY7AvTuF1iW3nxWXwnB6bHwzwE37RzOhWowQLRobLLnaaNPTRcOWWACUNTBU7ERrlho6CaK7pFgfa4d7bSBmaeRbfwtIWRwXCWgS+Hn+Ud3Nb97QQQd7fms9huCOLiMxbHZOum4WrDl0xasy5sSlJOivxOEzaNAAGgAA77BNoYXKO0Om/j84V0/gr26OYeWoPwQDhnh2Usl2UugcgQJ8yE1ZU/IqWOnwVuJpEgkbyB2a/MKsxFIhwttHeNytBXwhGrXN7wQFW42gTfeIBH5J2OSYjJB0ZPEhxe5rRYkCI5RA9FCxxcCQZBNz4aBXWGw7hXJdIABIOonn5BHxmEZiGwYZUkmnAuASbOG+nktLZjWO/JjKjdyvQvsqoDJiHczTbPKA8n4hY3iHBq1KPaMsdC0gg/PY+S2f2W0nZcQCCB1O6evPpHmsvUO4M09PayKzd1XQJ+tl5/8AaJj4qsog9UND3D/UZA/lj+Ir0B1KfJeKdNekNM42qMrnFh9mS14DSWSDYsPZvssnTuMZ2zb1MZSg0vIA1Uhqqnd0gZb9W7/cEn+RMd0gZFqbp7ag+TAun8mHs5q6OfooJ7E4OTAQlJ71xkd+gocnMfdBzdidnCKwGj0v7P8AjjC00qmRppiQ4lrcwzaX3EjyK3H6WACczYAmzgfgvIehDqQrF9RzGlo6ofJBJNyBBmBPmF6O3jwcOq9uXS8D0Oi0wWtJmLJJQk0WTse3n6H5INfibY0d4Nd+ShO4gYBm3PbzTP8AEDbTXUpvbFdwlO4yCz/LeQLxDgTzE6iVDd0jqPbLKb7AxAudyeYFgfAI9XirGjqtzHdzgAPBoudNe1QjxGoSTmInu0+uSKOP8Azyv2UeK6Q1XC7DA2DSG98IGAxVV1Vv6sESAczerBO/LWyvXgRJBP7R/wCo5nnzQ6THT1TkH+n7xHyT0jO3vuQcNwnFVK7X1GkCRJBaDkBuG5raX8VtKdF5qkBmSmabQRIlzs0hxjYB0KmpSNz23Prz1U2liCOfLw5JUotj4uJpsIGMN2CQNTE7yZ8fVS28UYNlnKFZx0lS2UXcisksfs1LLX8UXY4kz8IT245vIKnZhypLMIUp44oYpzLD9LZyCqn4mo18MDXAm0kg/kEf/DjzTDwx3NXFQRUtUggxVfQ0JHZUbI8CB8VIbmcQTScCBH32CB+6VAxGBqFsNqvZyglZHjmNxmFM1C97P/0Y50DvHu/V1axqXDQqWSUObZ6AcRUGjG+Lz8mFDLQ+z6VMHsLv6AvKndOKuzqn8Z+SR3Tmr+J/iXn/ALWR/HryB8q/DPSa/BKOUne9g4x6lUNThjLOJAcATuYdNtHaXCxVXpnUNiT4z/UoD+kD93u/id+afCLj5Ezm5cRNvi+INcyq1zwXZJYQCCHiJaDMGZdcra8BqUzQaaIGWNBGtpntXgr+LOvDnfxH81pOjfSQtYWvflH7RiYi8gj1Q5YqeyYWOcsb1NHsQxAJt3L5r4vRc2tUbUMvbUeHmxlwcQ507yZXojsezVj26+7l17wOaxXG6bczi2db8+367EEcOkd8jU0igcB9QmFoR3k8z5lCLjzQM1JkRv1onNA5p7Wd314LjHK/eUjS6NDZ2T6kQuAnROJPKe8JwPYPBFQFj6FtirXB486BpJHKbeqqGDtI8f7qVSeR7wPKSfkmwdMz5YKS3NFTxpi4AA3JOqn4firYPWk95t3XWfGKOSCe0wSI8IM6bJ1OpDJdEGwOsnmZA8wtPcaOa8Hk09HibOflqp1HFUz7wHeY9ViGYqD1v+wkcwQEhxogxI8JhX3iLDJbHojKAd+E3tBHontaNJEjtC8tGLeNJSjiL5mfryVd9Duw/B6symDuO+QpGGw2Y20Xk1Lizwfvn4qy4fx2oLAnvBI8exWsqkBLHOPg9n4Pw3UkbkeRj5K79gALrybhHSTElhvUcNokg87g2U6n0ic4hrmvzm5DgJjs1lInhlN3Y2HUxiq0npBNOJzNjnmEKPT4jSB/zAR4/ksbT4lLSdxa2hPgdVxxcgHqzvEkHnpKFdP7Yb6l+EbJ/HaA96eVjdRsR0mpN/u4fKVi8bxao1pNNhPcSN40tIWPx/FnOMlxB/av8ZGnNMj0sPIqXVZG6R6jjPtBosHVp5j+0I9AspxzptWxDXMADKbrENbJI5TErDVcSTq+e+fmgmqdnHwdb4I4wxw4QEu7P+UiyrgxJzCdJaR9BRKrbTnUUvI3PlPyTBXI3PnKNzT8FxxNcMIWE3zEoTmdpKacSN9fJKKs7H1+RS/qPUZA30u0+aNhGuGjyO7xI25oJqDuUnDV2Rd1496bHwmfRBUbLd0TX+2IH6x5G0j+5+ar8cHCZcSfrbZTxxUCbi+4zEu8LWUPFYtp0AnsEeMHRE4quRUNV8FRUB3KGXKTWcDso5cs0lXB0Yu1wLRmJkR3ifKU59YbSY+uaRmG008/zlEOF59/1ZRKVbBNxsYKw/CfP+ycMUNx6x8Ak9j3LnMA7u75wiqSB+rHuqyNAPH+yl4V0G0RAvlDtO75qLTqEaX8B8Qj0nOc7W2/XYPiiQEkHLC46Zo2aALDtCnYcQCCNNrAAHtHzQ6bC0NHVI0sZIJ35FRn0KpP33QN9B6CPNM48GR1LayTUpgataO8m/bqo76oF+U2AH5paDC4ZeqfBs+MSurUXaCmLb3VfkiSTpshvxE6SgCqZR3gnUtA7JKEYG6TJN+TSq9DqVfs8rKwouDh7oO0jU8pVeNYt3kqfQaR77YdpmBIB+A3RQsXkSoucFYtg/di0ixvN525rX4MEjMHR1RI6rgTYTvN97+CxnDn1s4cDSc0G7bREieq7XW1jPatPgKlLL+ro1GkZiSGlxAJ5OhzhmiwAN+S0pmNqnuTv0p+ZrczSXTrUEuI1AGUgT2qNW4q0Zv1hHIgi+hA6rXDwGqkNxzpDBhhDmzldVIcQN3MLOrzid76p9XDOIDKX6OdbZiMpts0THV5K7Koz9fHZ2TFVwnKSer5m3/GAVncViQXEtEAk+9md66lWXFOHUWOyPfTzAnN7Ntdx/mAFpH91UHAtJin1r6kOk72aLK93wFCMVyB9u2bifl63SVKZjqNkHkXfDmpFTCFs5hYdn/oCjtpDVouY1Lp9NQhcWPi1ygRc/cHluPinB7vwuHwHorCiyoB1tDoGwT/ADGU2u0kDqOaRzAAnba3mrUCte/gr6o5z6fBNbUbG/kPW6WphyDoPMEpwpyLSedoHkEFSG2qAVNbEjyKWm6DfK4ds+hGiSo08pHmm03xoJ7457wkvkYuNib7NpsGXtEP28VFrdg15kT6BShxMtNqYaYGoJkeNkKrijeGiSdm38ICY0mgFqT3RX1I3lCLhzKlVKJiTAnmP7So7oHb4W9VnkqNUWgj3ANHWmwtPZ3IdKoJuYgITaQRNDYnzQKTuw2kTmV7TaO8H5JlZ42IHhP/AFkIHsQYkk96FvCc8joWoKyZSY1xGYi/Z+ceaP7Q0ycsEadbrC45iwVa0wbBSaVS56oFptP5qoyvYGUf+E2nVqQMrewZQDO8m9lObjXCQ9xGsA5Iv+04prcO00i6Bm5wOWl1Dp2E7ho3I8LFPdxrcyfWfglOruIs4DxBHoAo9SYgBk8w2I8c0KK7Hu7P4QfV0lNw3WNwLX0H5INV7DFj07iPvq7zI/qKQwOR7pPwCdWq66H0+Cj1a57L/W6VJ0OirJGHe0G+n1urfhjm+0hzgCRHWY4RIMaZiDe1iqbCtEZiB94DeDOu6tnYRrqHtbh+do6pgXzHz6o8kWNvwKypcPyXVJlTDOcXNAaN4e7MNJBs4AybkAXidVYUMVRrS41jTqWkVKb3NcY0JLiYkAzpbvWMqcfqvpMpPIc1lmy0ZgI0laXoo+WgmZa4kdZ8WBOmaPdCcpqWyMs8WhWy6ZSq9VrhvbNgw+nAuSDMOEbwoD8FVvkfSF5EYeq2NCCMjbEX2V46k11FzspENBgVKuWXC5gvN1TV+OGlhy5lKnrEH2hBtv1525o/ApbukR3cLqMY57sTULj94MDodf7rS4iY8FEfwelkzGo2TJI9o0ujcZKZcZPM9yhv6X1nWaKVMFvuUxO9szpcfEqtfxSoAAHuG9nPHPYGB4KlKNDu3O+Q1T2TJLJF7F4dMTaD/ZTW1xALKh7slL0JcD6BZuvWLnSTfnv57o2Hp5jBJ+aGGXeqHSwqt2W1TihDus97TvFQCeQgD5qBiuKg6ZiB2G/fJKYaInu7B+SC9naRfaEU5zfBcMUELU4g9x971n00R213ObcmR2kH4KKKIIm8olagBFpnmlxcluNajwg7BmMZhJ/HEeZhc/ANmHuYDscxI822Ci4ijluCfRWPA6xfmD4cI3AtcXkd6uL1yoCacI6kwAe1luqedt/IoFXiRPVa4tHZlHwaFcY/CMGYBoGXkLnvJVQb6jsCvJBrYHFOMlZGcx29+839BKGWT7t1Y4Rg5ep/NQqzyJg6/XekyjStmiMrex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28" name="Picture 8" descr="http://agravery.com/files/news-image-52f4f791ee63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214290"/>
            <a:ext cx="4381500" cy="2552700"/>
          </a:xfrm>
          <a:prstGeom prst="rect">
            <a:avLst/>
          </a:prstGeom>
          <a:noFill/>
        </p:spPr>
      </p:pic>
      <p:pic>
        <p:nvPicPr>
          <p:cNvPr id="30730" name="Picture 10" descr="http://fakty.ictv.ua/public/images/gallery/2013/06/25/thumbnail-20130625194944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3071810"/>
            <a:ext cx="1500198" cy="1200159"/>
          </a:xfrm>
          <a:prstGeom prst="rect">
            <a:avLst/>
          </a:prstGeom>
          <a:noFill/>
        </p:spPr>
      </p:pic>
      <p:pic>
        <p:nvPicPr>
          <p:cNvPr id="30732" name="Picture 12" descr="http://www.naturalist.if.ua/wp-content/melting-ice-floating-http_www_nature_or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4643446"/>
            <a:ext cx="3524268" cy="17985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64399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Крім</a:t>
            </a:r>
            <a:r>
              <a:rPr lang="ru-RU" dirty="0" smtClean="0"/>
              <a:t>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</a:t>
            </a:r>
            <a:r>
              <a:rPr lang="ru-RU" dirty="0" err="1" smtClean="0"/>
              <a:t>Світового</a:t>
            </a:r>
            <a:r>
              <a:rPr lang="ru-RU" dirty="0" smtClean="0"/>
              <a:t> океану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глобальної</a:t>
            </a:r>
            <a:r>
              <a:rPr lang="ru-RU" dirty="0" smtClean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призведе</a:t>
            </a:r>
            <a:r>
              <a:rPr lang="ru-RU" dirty="0" smtClean="0"/>
              <a:t> до </a:t>
            </a:r>
            <a:r>
              <a:rPr lang="ru-RU" dirty="0" err="1" smtClean="0"/>
              <a:t>змін</a:t>
            </a:r>
            <a:r>
              <a:rPr lang="ru-RU" dirty="0" smtClean="0"/>
              <a:t> в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розподілі</a:t>
            </a:r>
            <a:r>
              <a:rPr lang="ru-RU" dirty="0" smtClean="0"/>
              <a:t> </a:t>
            </a:r>
            <a:r>
              <a:rPr lang="ru-RU" dirty="0" err="1" smtClean="0"/>
              <a:t>атмосферних</a:t>
            </a:r>
            <a:r>
              <a:rPr lang="ru-RU" dirty="0" smtClean="0"/>
              <a:t> </a:t>
            </a:r>
            <a:r>
              <a:rPr lang="ru-RU" dirty="0" err="1" smtClean="0"/>
              <a:t>опадів</a:t>
            </a:r>
            <a:r>
              <a:rPr lang="ru-RU" dirty="0" smtClean="0"/>
              <a:t>. У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почастішати</a:t>
            </a:r>
            <a:r>
              <a:rPr lang="ru-RU" dirty="0" smtClean="0"/>
              <a:t> </a:t>
            </a:r>
            <a:r>
              <a:rPr lang="ru-RU" dirty="0" err="1" smtClean="0"/>
              <a:t>природні</a:t>
            </a:r>
            <a:r>
              <a:rPr lang="ru-RU" dirty="0" smtClean="0"/>
              <a:t> </a:t>
            </a:r>
            <a:r>
              <a:rPr lang="ru-RU" dirty="0" err="1" smtClean="0"/>
              <a:t>катаклізми</a:t>
            </a:r>
            <a:r>
              <a:rPr lang="ru-RU" dirty="0" smtClean="0"/>
              <a:t>, </a:t>
            </a:r>
            <a:r>
              <a:rPr lang="ru-RU" dirty="0" err="1" smtClean="0"/>
              <a:t>такі</a:t>
            </a:r>
            <a:r>
              <a:rPr lang="ru-RU" dirty="0" smtClean="0"/>
              <a:t> як </a:t>
            </a:r>
            <a:r>
              <a:rPr lang="ru-RU" dirty="0" err="1" smtClean="0"/>
              <a:t>повені</a:t>
            </a:r>
            <a:r>
              <a:rPr lang="ru-RU" dirty="0" smtClean="0"/>
              <a:t>, </a:t>
            </a:r>
            <a:r>
              <a:rPr lang="ru-RU" dirty="0" err="1" smtClean="0"/>
              <a:t>посухи</a:t>
            </a:r>
            <a:r>
              <a:rPr lang="ru-RU" dirty="0" smtClean="0"/>
              <a:t>, </a:t>
            </a:r>
            <a:r>
              <a:rPr lang="ru-RU" dirty="0" err="1" smtClean="0"/>
              <a:t>урагани</a:t>
            </a:r>
            <a:r>
              <a:rPr lang="ru-RU" dirty="0" smtClean="0"/>
              <a:t> та </a:t>
            </a:r>
            <a:r>
              <a:rPr lang="ru-RU" dirty="0" err="1" smtClean="0"/>
              <a:t>інші</a:t>
            </a:r>
            <a:r>
              <a:rPr lang="ru-RU" dirty="0" smtClean="0"/>
              <a:t>, </a:t>
            </a:r>
            <a:r>
              <a:rPr lang="ru-RU" dirty="0" err="1" smtClean="0"/>
              <a:t>знизиться</a:t>
            </a:r>
            <a:r>
              <a:rPr lang="ru-RU" dirty="0" smtClean="0"/>
              <a:t> </a:t>
            </a:r>
            <a:r>
              <a:rPr lang="ru-RU" dirty="0" err="1" smtClean="0"/>
              <a:t>врожай</a:t>
            </a:r>
            <a:r>
              <a:rPr lang="ru-RU" dirty="0" smtClean="0"/>
              <a:t> </a:t>
            </a:r>
            <a:r>
              <a:rPr lang="ru-RU" dirty="0" err="1" smtClean="0"/>
              <a:t>сільськогосподарських</a:t>
            </a:r>
            <a:r>
              <a:rPr lang="ru-RU" dirty="0" smtClean="0"/>
              <a:t> культур на </a:t>
            </a:r>
            <a:r>
              <a:rPr lang="ru-RU" dirty="0" err="1" smtClean="0"/>
              <a:t>постраждалих</a:t>
            </a:r>
            <a:r>
              <a:rPr lang="ru-RU" dirty="0" smtClean="0"/>
              <a:t> </a:t>
            </a:r>
            <a:r>
              <a:rPr lang="ru-RU" dirty="0" err="1" smtClean="0"/>
              <a:t>територіях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підвищиться</a:t>
            </a:r>
            <a:r>
              <a:rPr lang="ru-RU" dirty="0" smtClean="0"/>
              <a:t> — в ​​</a:t>
            </a:r>
            <a:r>
              <a:rPr lang="ru-RU" dirty="0" err="1" smtClean="0"/>
              <a:t>інших</a:t>
            </a:r>
            <a:r>
              <a:rPr lang="ru-RU" dirty="0" smtClean="0"/>
              <a:t> зонах (за </a:t>
            </a:r>
            <a:r>
              <a:rPr lang="ru-RU" dirty="0" err="1" smtClean="0"/>
              <a:t>рахунок</a:t>
            </a:r>
            <a:r>
              <a:rPr lang="ru-RU" dirty="0" smtClean="0"/>
              <a:t> </a:t>
            </a:r>
            <a:r>
              <a:rPr lang="ru-RU" dirty="0" err="1" smtClean="0"/>
              <a:t>збільшення</a:t>
            </a:r>
            <a:r>
              <a:rPr lang="ru-RU" dirty="0" smtClean="0"/>
              <a:t> </a:t>
            </a:r>
            <a:r>
              <a:rPr lang="ru-RU" dirty="0" err="1" smtClean="0"/>
              <a:t>концентрації</a:t>
            </a:r>
            <a:r>
              <a:rPr lang="ru-RU" dirty="0" smtClean="0"/>
              <a:t> </a:t>
            </a:r>
            <a:r>
              <a:rPr lang="ru-RU" dirty="0" err="1" smtClean="0"/>
              <a:t>вуглекислого</a:t>
            </a:r>
            <a:r>
              <a:rPr lang="ru-RU" dirty="0" smtClean="0"/>
              <a:t> газу). </a:t>
            </a:r>
            <a:r>
              <a:rPr lang="ru-RU" dirty="0" err="1" smtClean="0"/>
              <a:t>Потепління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, по </a:t>
            </a:r>
            <a:r>
              <a:rPr lang="ru-RU" dirty="0" err="1" smtClean="0"/>
              <a:t>всій</a:t>
            </a:r>
            <a:r>
              <a:rPr lang="ru-RU" dirty="0" smtClean="0"/>
              <a:t> </a:t>
            </a:r>
            <a:r>
              <a:rPr lang="ru-RU" dirty="0" err="1" smtClean="0"/>
              <a:t>вірогідності</a:t>
            </a:r>
            <a:r>
              <a:rPr lang="ru-RU" dirty="0" smtClean="0"/>
              <a:t>, </a:t>
            </a:r>
            <a:r>
              <a:rPr lang="ru-RU" dirty="0" err="1" smtClean="0"/>
              <a:t>збільшувати</a:t>
            </a:r>
            <a:r>
              <a:rPr lang="ru-RU" dirty="0" smtClean="0"/>
              <a:t> частоту </a:t>
            </a:r>
            <a:r>
              <a:rPr lang="ru-RU" dirty="0" err="1" smtClean="0"/>
              <a:t>і</a:t>
            </a:r>
            <a:r>
              <a:rPr lang="ru-RU" dirty="0" smtClean="0"/>
              <a:t> масштаб таких </a:t>
            </a:r>
            <a:r>
              <a:rPr lang="ru-RU" dirty="0" err="1" smtClean="0"/>
              <a:t>явищ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Потепління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призвести</a:t>
            </a:r>
            <a:r>
              <a:rPr lang="ru-RU" dirty="0" smtClean="0"/>
              <a:t> </a:t>
            </a:r>
            <a:r>
              <a:rPr lang="ru-RU" dirty="0" err="1" smtClean="0"/>
              <a:t>зміщення</a:t>
            </a:r>
            <a:r>
              <a:rPr lang="ru-RU" dirty="0" smtClean="0"/>
              <a:t> </a:t>
            </a:r>
            <a:r>
              <a:rPr lang="ru-RU" dirty="0" err="1" smtClean="0"/>
              <a:t>ареалів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до </a:t>
            </a:r>
            <a:r>
              <a:rPr lang="ru-RU" dirty="0" err="1" smtClean="0"/>
              <a:t>полярних</a:t>
            </a:r>
            <a:r>
              <a:rPr lang="ru-RU" dirty="0" smtClean="0"/>
              <a:t> зон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збільшити</a:t>
            </a:r>
            <a:r>
              <a:rPr lang="ru-RU" dirty="0" smtClean="0"/>
              <a:t> </a:t>
            </a:r>
            <a:r>
              <a:rPr lang="ru-RU" dirty="0" err="1" smtClean="0"/>
              <a:t>ймовірність</a:t>
            </a:r>
            <a:r>
              <a:rPr lang="ru-RU" dirty="0" smtClean="0"/>
              <a:t> </a:t>
            </a:r>
            <a:r>
              <a:rPr lang="ru-RU" dirty="0" err="1" smtClean="0"/>
              <a:t>вимирання</a:t>
            </a:r>
            <a:r>
              <a:rPr lang="ru-RU" dirty="0" smtClean="0"/>
              <a:t> </a:t>
            </a:r>
            <a:r>
              <a:rPr lang="ru-RU" dirty="0" err="1" smtClean="0"/>
              <a:t>нечисленних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 — </a:t>
            </a:r>
            <a:r>
              <a:rPr lang="ru-RU" dirty="0" err="1" smtClean="0"/>
              <a:t>мешканців</a:t>
            </a:r>
            <a:r>
              <a:rPr lang="ru-RU" dirty="0" smtClean="0"/>
              <a:t> </a:t>
            </a:r>
            <a:r>
              <a:rPr lang="ru-RU" dirty="0" err="1" smtClean="0"/>
              <a:t>прибережних</a:t>
            </a:r>
            <a:r>
              <a:rPr lang="ru-RU" dirty="0" smtClean="0"/>
              <a:t> </a:t>
            </a:r>
            <a:r>
              <a:rPr lang="ru-RU" dirty="0" err="1" smtClean="0"/>
              <a:t>зон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островів</a:t>
            </a:r>
            <a:r>
              <a:rPr lang="ru-RU" dirty="0" smtClean="0"/>
              <a:t>, </a:t>
            </a:r>
            <a:r>
              <a:rPr lang="ru-RU" dirty="0" err="1" smtClean="0"/>
              <a:t>чиє</a:t>
            </a:r>
            <a:r>
              <a:rPr lang="ru-RU" dirty="0" smtClean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 в наш </a:t>
            </a:r>
            <a:r>
              <a:rPr lang="ru-RU" dirty="0" smtClean="0"/>
              <a:t>час</a:t>
            </a:r>
            <a:r>
              <a:rPr lang="ru-RU" baseline="30000" dirty="0" smtClean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загрозою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9698" name="Picture 2" descr="http://geografica.net.ua/new/1/geo_poteplglobal_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3071810"/>
            <a:ext cx="3286148" cy="3286148"/>
          </a:xfrm>
          <a:prstGeom prst="rect">
            <a:avLst/>
          </a:prstGeom>
          <a:noFill/>
        </p:spPr>
      </p:pic>
      <p:pic>
        <p:nvPicPr>
          <p:cNvPr id="29700" name="Picture 4" descr="http://www.climateinfo.org.ua/sites/default/files/imagecache/250x250/first_image/dry-earth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286124"/>
            <a:ext cx="3711212" cy="27908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Глобальне</a:t>
            </a:r>
            <a:r>
              <a:rPr lang="ru-RU" dirty="0" smtClean="0"/>
              <a:t> </a:t>
            </a:r>
            <a:r>
              <a:rPr lang="ru-RU" dirty="0" err="1" smtClean="0"/>
              <a:t>потепління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виявлено</a:t>
            </a:r>
            <a:r>
              <a:rPr lang="ru-RU" dirty="0" smtClean="0"/>
              <a:t> в </a:t>
            </a:r>
            <a:r>
              <a:rPr lang="ru-RU" dirty="0" err="1" smtClean="0"/>
              <a:t>ряді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систем. </a:t>
            </a:r>
            <a:r>
              <a:rPr lang="ru-RU" dirty="0" err="1" smtClean="0"/>
              <a:t>Деякі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змін</a:t>
            </a:r>
            <a:r>
              <a:rPr lang="ru-RU" dirty="0" smtClean="0"/>
              <a:t> </a:t>
            </a:r>
            <a:r>
              <a:rPr lang="ru-RU" dirty="0" err="1" smtClean="0"/>
              <a:t>описані</a:t>
            </a:r>
            <a:r>
              <a:rPr lang="ru-RU" dirty="0" smtClean="0"/>
              <a:t> в </a:t>
            </a:r>
            <a:r>
              <a:rPr lang="ru-RU" dirty="0" err="1" smtClean="0"/>
              <a:t>розділі</a:t>
            </a:r>
            <a:r>
              <a:rPr lang="ru-RU" dirty="0" smtClean="0"/>
              <a:t> </a:t>
            </a:r>
            <a:r>
              <a:rPr lang="ru-RU" dirty="0" err="1" smtClean="0"/>
              <a:t>проспостережувані</a:t>
            </a:r>
            <a:r>
              <a:rPr lang="ru-RU" dirty="0" smtClean="0"/>
              <a:t> </a:t>
            </a:r>
            <a:r>
              <a:rPr lang="ru-RU" dirty="0" err="1" smtClean="0"/>
              <a:t>зміни</a:t>
            </a:r>
            <a:r>
              <a:rPr lang="ru-RU" dirty="0" smtClean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 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</a:t>
            </a:r>
            <a:r>
              <a:rPr lang="ru-RU" dirty="0" smtClean="0"/>
              <a:t>моря</a:t>
            </a:r>
            <a:r>
              <a:rPr lang="ru-RU" dirty="0" smtClean="0"/>
              <a:t> та </a:t>
            </a:r>
            <a:r>
              <a:rPr lang="ru-RU" dirty="0" err="1" smtClean="0"/>
              <a:t>масштабне</a:t>
            </a:r>
            <a:r>
              <a:rPr lang="ru-RU" dirty="0" smtClean="0"/>
              <a:t> </a:t>
            </a:r>
            <a:r>
              <a:rPr lang="ru-RU" dirty="0" err="1" smtClean="0"/>
              <a:t>танення</a:t>
            </a:r>
            <a:r>
              <a:rPr lang="ru-RU" dirty="0" smtClean="0"/>
              <a:t> </a:t>
            </a:r>
            <a:r>
              <a:rPr lang="ru-RU" dirty="0" err="1" smtClean="0"/>
              <a:t>снігу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льоду</a:t>
            </a:r>
            <a:r>
              <a:rPr lang="ru-RU" dirty="0" smtClean="0"/>
              <a:t>. </a:t>
            </a:r>
            <a:r>
              <a:rPr lang="ru-RU" dirty="0" err="1" smtClean="0"/>
              <a:t>Антропогенний</a:t>
            </a:r>
            <a:r>
              <a:rPr lang="ru-RU" dirty="0" smtClean="0"/>
              <a:t> </a:t>
            </a:r>
            <a:r>
              <a:rPr lang="ru-RU" dirty="0" err="1" smtClean="0"/>
              <a:t>чинник</a:t>
            </a:r>
            <a:r>
              <a:rPr lang="ru-RU" dirty="0" smtClean="0"/>
              <a:t>, </a:t>
            </a:r>
            <a:r>
              <a:rPr lang="ru-RU" dirty="0" err="1" smtClean="0"/>
              <a:t>швидше</a:t>
            </a:r>
            <a:r>
              <a:rPr lang="ru-RU" dirty="0" smtClean="0"/>
              <a:t> за все, </a:t>
            </a:r>
            <a:r>
              <a:rPr lang="ru-RU" dirty="0" err="1" smtClean="0"/>
              <a:t>був</a:t>
            </a:r>
            <a:r>
              <a:rPr lang="ru-RU" dirty="0" smtClean="0"/>
              <a:t> причиною </a:t>
            </a:r>
            <a:r>
              <a:rPr lang="ru-RU" dirty="0" err="1" smtClean="0"/>
              <a:t>деяких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спостережуваних</a:t>
            </a:r>
            <a:r>
              <a:rPr lang="ru-RU" dirty="0" smtClean="0"/>
              <a:t> </a:t>
            </a:r>
            <a:r>
              <a:rPr lang="ru-RU" dirty="0" err="1" smtClean="0"/>
              <a:t>змін</a:t>
            </a:r>
            <a:r>
              <a:rPr lang="ru-RU" dirty="0" smtClean="0"/>
              <a:t>, в тому </a:t>
            </a:r>
            <a:r>
              <a:rPr lang="ru-RU" dirty="0" err="1" smtClean="0"/>
              <a:t>числі</a:t>
            </a:r>
            <a:r>
              <a:rPr lang="ru-RU" dirty="0" smtClean="0"/>
              <a:t>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моря, </a:t>
            </a:r>
            <a:r>
              <a:rPr lang="ru-RU" dirty="0" err="1" smtClean="0"/>
              <a:t>зміна</a:t>
            </a:r>
            <a:r>
              <a:rPr lang="ru-RU" dirty="0" smtClean="0"/>
              <a:t> </a:t>
            </a:r>
            <a:r>
              <a:rPr lang="ru-RU" dirty="0" err="1" smtClean="0"/>
              <a:t>екстремальних</a:t>
            </a:r>
            <a:r>
              <a:rPr lang="ru-RU" dirty="0" smtClean="0"/>
              <a:t> </a:t>
            </a:r>
            <a:r>
              <a:rPr lang="ru-RU" dirty="0" err="1" smtClean="0"/>
              <a:t>кліматичних</a:t>
            </a:r>
            <a:r>
              <a:rPr lang="ru-RU" dirty="0" smtClean="0"/>
              <a:t> </a:t>
            </a:r>
            <a:r>
              <a:rPr lang="ru-RU" dirty="0" err="1" smtClean="0"/>
              <a:t>явищ</a:t>
            </a:r>
            <a:r>
              <a:rPr lang="ru-RU" dirty="0" smtClean="0"/>
              <a:t> (таких як,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теплих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холодних</a:t>
            </a:r>
            <a:r>
              <a:rPr lang="ru-RU" dirty="0" smtClean="0"/>
              <a:t> </a:t>
            </a:r>
            <a:r>
              <a:rPr lang="ru-RU" dirty="0" err="1" smtClean="0"/>
              <a:t>днів</a:t>
            </a:r>
            <a:r>
              <a:rPr lang="ru-RU" dirty="0" smtClean="0"/>
              <a:t>), </a:t>
            </a:r>
            <a:r>
              <a:rPr lang="ru-RU" dirty="0" err="1" smtClean="0"/>
              <a:t>зменшенняплощі</a:t>
            </a:r>
            <a:r>
              <a:rPr lang="ru-RU" dirty="0" smtClean="0"/>
              <a:t> </a:t>
            </a:r>
            <a:r>
              <a:rPr lang="ru-RU" dirty="0" err="1" smtClean="0"/>
              <a:t>льодового</a:t>
            </a:r>
            <a:r>
              <a:rPr lang="ru-RU" dirty="0" smtClean="0"/>
              <a:t> </a:t>
            </a:r>
            <a:r>
              <a:rPr lang="ru-RU" dirty="0" err="1" smtClean="0"/>
              <a:t>покриву</a:t>
            </a:r>
            <a:r>
              <a:rPr lang="ru-RU" dirty="0" smtClean="0"/>
              <a:t> в </a:t>
            </a:r>
            <a:r>
              <a:rPr lang="ru-RU" dirty="0" err="1" smtClean="0"/>
              <a:t>Арктиці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 </a:t>
            </a:r>
            <a:r>
              <a:rPr lang="ru-RU" dirty="0" err="1" smtClean="0"/>
              <a:t>відступу</a:t>
            </a:r>
            <a:r>
              <a:rPr lang="ru-RU" dirty="0" smtClean="0"/>
              <a:t> </a:t>
            </a:r>
            <a:r>
              <a:rPr lang="ru-RU" dirty="0" err="1" smtClean="0"/>
              <a:t>льодовика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43504" y="117693"/>
            <a:ext cx="400049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/>
              <a:t>В </a:t>
            </a:r>
            <a:r>
              <a:rPr lang="ru-RU" dirty="0" err="1" smtClean="0"/>
              <a:t>наземних</a:t>
            </a:r>
            <a:r>
              <a:rPr lang="ru-RU" dirty="0" smtClean="0"/>
              <a:t> </a:t>
            </a:r>
            <a:r>
              <a:rPr lang="ru-RU" dirty="0" err="1" smtClean="0"/>
              <a:t>екосистемах</a:t>
            </a:r>
            <a:r>
              <a:rPr lang="ru-RU" dirty="0" smtClean="0"/>
              <a:t> </a:t>
            </a:r>
            <a:r>
              <a:rPr lang="ru-RU" dirty="0" err="1" smtClean="0"/>
              <a:t>більш</a:t>
            </a:r>
            <a:r>
              <a:rPr lang="ru-RU" dirty="0" smtClean="0"/>
              <a:t> </a:t>
            </a:r>
            <a:r>
              <a:rPr lang="ru-RU" dirty="0" err="1" smtClean="0"/>
              <a:t>раннє</a:t>
            </a:r>
            <a:r>
              <a:rPr lang="ru-RU" dirty="0" smtClean="0"/>
              <a:t> </a:t>
            </a:r>
            <a:r>
              <a:rPr lang="ru-RU" dirty="0" err="1" smtClean="0"/>
              <a:t>настання</a:t>
            </a:r>
            <a:r>
              <a:rPr lang="ru-RU" dirty="0" smtClean="0"/>
              <a:t> </a:t>
            </a:r>
            <a:r>
              <a:rPr lang="ru-RU" dirty="0" err="1" smtClean="0"/>
              <a:t>весняних</a:t>
            </a:r>
            <a:r>
              <a:rPr lang="ru-RU" dirty="0" smtClean="0"/>
              <a:t> </a:t>
            </a:r>
            <a:r>
              <a:rPr lang="ru-RU" dirty="0" err="1" smtClean="0"/>
              <a:t>подій</a:t>
            </a:r>
            <a:r>
              <a:rPr lang="ru-RU" dirty="0" smtClean="0"/>
              <a:t>, </a:t>
            </a:r>
            <a:r>
              <a:rPr lang="ru-RU" dirty="0" err="1" smtClean="0"/>
              <a:t>переміщення</a:t>
            </a:r>
            <a:r>
              <a:rPr lang="ru-RU" dirty="0" smtClean="0"/>
              <a:t> </a:t>
            </a:r>
            <a:r>
              <a:rPr lang="ru-RU" dirty="0" err="1" smtClean="0"/>
              <a:t>ареалів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 та </a:t>
            </a:r>
            <a:r>
              <a:rPr lang="ru-RU" dirty="0" err="1" smtClean="0"/>
              <a:t>рослин</a:t>
            </a:r>
            <a:r>
              <a:rPr lang="ru-RU" dirty="0" smtClean="0"/>
              <a:t> у вверх у </a:t>
            </a:r>
            <a:r>
              <a:rPr lang="ru-RU" dirty="0" err="1" smtClean="0"/>
              <a:t>бік</a:t>
            </a:r>
            <a:r>
              <a:rPr lang="ru-RU" dirty="0" smtClean="0"/>
              <a:t> полюсу,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упевненістю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пов’язати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останнім</a:t>
            </a:r>
            <a:r>
              <a:rPr lang="ru-RU" dirty="0" smtClean="0"/>
              <a:t> </a:t>
            </a:r>
            <a:r>
              <a:rPr lang="ru-RU" dirty="0" err="1" smtClean="0"/>
              <a:t>потеплінням</a:t>
            </a:r>
            <a:r>
              <a:rPr lang="ru-RU" dirty="0" smtClean="0"/>
              <a:t>. </a:t>
            </a:r>
            <a:r>
              <a:rPr lang="ru-RU" dirty="0" err="1" smtClean="0"/>
              <a:t>Зміна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 у </a:t>
            </a:r>
            <a:r>
              <a:rPr lang="ru-RU" dirty="0" err="1" smtClean="0"/>
              <a:t>майбутньому</a:t>
            </a:r>
            <a:r>
              <a:rPr lang="ru-RU" dirty="0" smtClean="0"/>
              <a:t>, як </a:t>
            </a:r>
            <a:r>
              <a:rPr lang="ru-RU" dirty="0" err="1" smtClean="0"/>
              <a:t>очікується</a:t>
            </a:r>
            <a:r>
              <a:rPr lang="ru-RU" dirty="0" smtClean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 </a:t>
            </a:r>
            <a:r>
              <a:rPr lang="ru-RU" dirty="0" err="1" smtClean="0"/>
              <a:t>вплине</a:t>
            </a:r>
            <a:r>
              <a:rPr lang="ru-RU" dirty="0" smtClean="0"/>
              <a:t> на </a:t>
            </a:r>
            <a:r>
              <a:rPr lang="ru-RU" dirty="0" err="1" smtClean="0"/>
              <a:t>певні</a:t>
            </a:r>
            <a:r>
              <a:rPr lang="ru-RU" dirty="0" smtClean="0"/>
              <a:t> </a:t>
            </a:r>
            <a:r>
              <a:rPr lang="ru-RU" dirty="0" err="1" smtClean="0"/>
              <a:t>екосистеми</a:t>
            </a:r>
            <a:r>
              <a:rPr lang="ru-RU" dirty="0" smtClean="0"/>
              <a:t>, </a:t>
            </a:r>
            <a:r>
              <a:rPr lang="ru-RU" dirty="0" err="1" smtClean="0"/>
              <a:t>такі</a:t>
            </a:r>
            <a:r>
              <a:rPr lang="ru-RU" dirty="0" smtClean="0"/>
              <a:t> як: тундра, </a:t>
            </a:r>
            <a:r>
              <a:rPr lang="ru-RU" dirty="0" err="1" smtClean="0"/>
              <a:t>мангрові</a:t>
            </a:r>
            <a:r>
              <a:rPr lang="ru-RU" dirty="0" smtClean="0"/>
              <a:t> </a:t>
            </a:r>
            <a:r>
              <a:rPr lang="ru-RU" dirty="0" err="1" smtClean="0"/>
              <a:t>зарості</a:t>
            </a:r>
            <a:r>
              <a:rPr lang="ru-RU" dirty="0" smtClean="0"/>
              <a:t> </a:t>
            </a:r>
            <a:r>
              <a:rPr lang="ru-RU" dirty="0" err="1" smtClean="0"/>
              <a:t>і</a:t>
            </a:r>
            <a:r>
              <a:rPr lang="ru-RU" dirty="0" smtClean="0"/>
              <a:t> </a:t>
            </a:r>
            <a:r>
              <a:rPr lang="ru-RU" dirty="0" err="1" smtClean="0"/>
              <a:t>коралові</a:t>
            </a:r>
            <a:r>
              <a:rPr lang="ru-RU" dirty="0" smtClean="0"/>
              <a:t> </a:t>
            </a:r>
            <a:r>
              <a:rPr lang="ru-RU" dirty="0" err="1" smtClean="0"/>
              <a:t>рифи</a:t>
            </a:r>
            <a:r>
              <a:rPr lang="ru-RU" dirty="0" smtClean="0"/>
              <a:t>. </a:t>
            </a:r>
            <a:r>
              <a:rPr lang="ru-RU" dirty="0" smtClean="0"/>
              <a:t>Як </a:t>
            </a:r>
            <a:r>
              <a:rPr lang="ru-RU" dirty="0" err="1" smtClean="0"/>
              <a:t>прогнозується</a:t>
            </a:r>
            <a:r>
              <a:rPr lang="ru-RU" dirty="0" smtClean="0"/>
              <a:t>, на </a:t>
            </a:r>
            <a:r>
              <a:rPr lang="ru-RU" dirty="0" err="1" smtClean="0"/>
              <a:t>більшість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</a:t>
            </a:r>
            <a:r>
              <a:rPr lang="ru-RU" dirty="0" err="1" smtClean="0"/>
              <a:t>вплине</a:t>
            </a:r>
            <a:r>
              <a:rPr lang="ru-RU" dirty="0" smtClean="0"/>
              <a:t> </a:t>
            </a:r>
            <a:r>
              <a:rPr lang="ru-RU" dirty="0" err="1" smtClean="0"/>
              <a:t>висока</a:t>
            </a:r>
            <a:r>
              <a:rPr lang="ru-RU" dirty="0" smtClean="0"/>
              <a:t> </a:t>
            </a:r>
            <a:r>
              <a:rPr lang="ru-RU" dirty="0" err="1" smtClean="0"/>
              <a:t>концентрація</a:t>
            </a:r>
            <a:r>
              <a:rPr lang="ru-RU" dirty="0" smtClean="0"/>
              <a:t> </a:t>
            </a:r>
            <a:r>
              <a:rPr lang="ru-RU" dirty="0" err="1" smtClean="0"/>
              <a:t>вуглекислого</a:t>
            </a:r>
            <a:r>
              <a:rPr lang="ru-RU" dirty="0" smtClean="0"/>
              <a:t> газу в </a:t>
            </a:r>
            <a:r>
              <a:rPr lang="ru-RU" dirty="0" err="1" smtClean="0"/>
              <a:t>атмосфері</a:t>
            </a:r>
            <a:r>
              <a:rPr lang="ru-RU" dirty="0" smtClean="0"/>
              <a:t> разом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підвищенням</a:t>
            </a:r>
            <a:r>
              <a:rPr lang="ru-RU" dirty="0" smtClean="0"/>
              <a:t> </a:t>
            </a:r>
            <a:r>
              <a:rPr lang="ru-RU" dirty="0" err="1" smtClean="0"/>
              <a:t>глобальної</a:t>
            </a:r>
            <a:r>
              <a:rPr lang="ru-RU" dirty="0" smtClean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. У </a:t>
            </a:r>
            <a:r>
              <a:rPr lang="ru-RU" dirty="0" err="1" smtClean="0"/>
              <a:t>цілому</a:t>
            </a:r>
            <a:r>
              <a:rPr lang="ru-RU" dirty="0" smtClean="0"/>
              <a:t>, </a:t>
            </a:r>
            <a:r>
              <a:rPr lang="ru-RU" dirty="0" err="1" smtClean="0"/>
              <a:t>очікується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зміна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 </a:t>
            </a:r>
            <a:r>
              <a:rPr lang="ru-RU" dirty="0" err="1" smtClean="0"/>
              <a:t>призведе</a:t>
            </a:r>
            <a:r>
              <a:rPr lang="ru-RU" dirty="0" smtClean="0"/>
              <a:t> до </a:t>
            </a:r>
            <a:r>
              <a:rPr lang="ru-RU" dirty="0" err="1" smtClean="0"/>
              <a:t>зникнення</a:t>
            </a:r>
            <a:r>
              <a:rPr lang="ru-RU" dirty="0" smtClean="0"/>
              <a:t> 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 та </a:t>
            </a:r>
            <a:r>
              <a:rPr lang="ru-RU" dirty="0" err="1" smtClean="0"/>
              <a:t>зменшення</a:t>
            </a:r>
            <a:r>
              <a:rPr lang="ru-RU" dirty="0" smtClean="0"/>
              <a:t> </a:t>
            </a:r>
            <a:r>
              <a:rPr lang="ru-RU" dirty="0" err="1" smtClean="0"/>
              <a:t>різноманітності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.</a:t>
            </a:r>
          </a:p>
          <a:p>
            <a:pPr algn="r"/>
            <a:r>
              <a:rPr lang="ru-RU" dirty="0" err="1" smtClean="0"/>
              <a:t>Збільшення</a:t>
            </a:r>
            <a:r>
              <a:rPr lang="ru-RU" dirty="0" smtClean="0"/>
              <a:t> </a:t>
            </a:r>
            <a:r>
              <a:rPr lang="ru-RU" dirty="0" err="1" smtClean="0"/>
              <a:t>концентрації</a:t>
            </a:r>
            <a:r>
              <a:rPr lang="ru-RU" dirty="0" smtClean="0"/>
              <a:t> </a:t>
            </a:r>
            <a:r>
              <a:rPr lang="ru-RU" dirty="0" err="1" smtClean="0"/>
              <a:t>вуглекислого</a:t>
            </a:r>
            <a:r>
              <a:rPr lang="ru-RU" dirty="0" smtClean="0"/>
              <a:t> газу  в </a:t>
            </a:r>
            <a:r>
              <a:rPr lang="ru-RU" dirty="0" err="1" smtClean="0"/>
              <a:t>атмосфері</a:t>
            </a:r>
            <a:r>
              <a:rPr lang="ru-RU" dirty="0" smtClean="0"/>
              <a:t> </a:t>
            </a:r>
            <a:r>
              <a:rPr lang="ru-RU" dirty="0" err="1" smtClean="0"/>
              <a:t>призведе</a:t>
            </a:r>
            <a:r>
              <a:rPr lang="ru-RU" dirty="0" smtClean="0"/>
              <a:t> до </a:t>
            </a:r>
            <a:r>
              <a:rPr lang="ru-RU" dirty="0" err="1" smtClean="0"/>
              <a:t>зростання</a:t>
            </a:r>
            <a:r>
              <a:rPr lang="ru-RU" dirty="0" smtClean="0"/>
              <a:t> </a:t>
            </a:r>
            <a:r>
              <a:rPr lang="ru-RU" dirty="0" err="1" smtClean="0"/>
              <a:t>кислотності</a:t>
            </a:r>
            <a:r>
              <a:rPr lang="ru-RU" dirty="0" smtClean="0"/>
              <a:t> океану.</a:t>
            </a:r>
            <a:endParaRPr lang="ru-RU" dirty="0"/>
          </a:p>
        </p:txBody>
      </p:sp>
      <p:pic>
        <p:nvPicPr>
          <p:cNvPr id="28674" name="Picture 2" descr="http://4.bp.blogspot.com/-hxWINzg7DZY/TxtJDsCu-II/AAAAAAAAAMQ/Oi90BmGo3Bg/s1600/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643314"/>
            <a:ext cx="4214810" cy="272908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85728"/>
            <a:ext cx="311174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Кислотні опади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143372" y="35716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Оксиди</a:t>
            </a:r>
            <a:r>
              <a:rPr lang="ru-RU" dirty="0" smtClean="0"/>
              <a:t> </a:t>
            </a:r>
            <a:r>
              <a:rPr lang="ru-RU" dirty="0" err="1" smtClean="0"/>
              <a:t>сірки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азоту,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викидаються</a:t>
            </a:r>
            <a:r>
              <a:rPr lang="ru-RU" dirty="0" smtClean="0"/>
              <a:t> в атмосферу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роботи</a:t>
            </a:r>
            <a:r>
              <a:rPr lang="ru-RU" dirty="0" smtClean="0"/>
              <a:t> </a:t>
            </a:r>
            <a:r>
              <a:rPr lang="ru-RU" dirty="0" err="1" smtClean="0"/>
              <a:t>теплових</a:t>
            </a:r>
            <a:r>
              <a:rPr lang="ru-RU" dirty="0" smtClean="0"/>
              <a:t> </a:t>
            </a:r>
            <a:r>
              <a:rPr lang="ru-RU" dirty="0" err="1" smtClean="0"/>
              <a:t>електростанцій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автомобільних</a:t>
            </a:r>
            <a:r>
              <a:rPr lang="ru-RU" dirty="0" smtClean="0"/>
              <a:t> </a:t>
            </a:r>
            <a:r>
              <a:rPr lang="ru-RU" dirty="0" err="1" smtClean="0"/>
              <a:t>двигунів</a:t>
            </a:r>
            <a:r>
              <a:rPr lang="ru-RU" dirty="0" smtClean="0"/>
              <a:t>, </a:t>
            </a:r>
            <a:r>
              <a:rPr lang="ru-RU" dirty="0" err="1" smtClean="0"/>
              <a:t>сполучаються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атмосферною </a:t>
            </a:r>
            <a:r>
              <a:rPr lang="ru-RU" dirty="0" err="1" smtClean="0"/>
              <a:t>вологою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утворюють</a:t>
            </a:r>
            <a:r>
              <a:rPr lang="ru-RU" dirty="0" smtClean="0"/>
              <a:t> </a:t>
            </a:r>
            <a:r>
              <a:rPr lang="ru-RU" dirty="0" err="1" smtClean="0"/>
              <a:t>дрібні</a:t>
            </a:r>
            <a:r>
              <a:rPr lang="ru-RU" dirty="0" smtClean="0"/>
              <a:t> </a:t>
            </a:r>
            <a:r>
              <a:rPr lang="ru-RU" dirty="0" err="1" smtClean="0"/>
              <a:t>крапельки</a:t>
            </a:r>
            <a:r>
              <a:rPr lang="ru-RU" dirty="0" smtClean="0"/>
              <a:t> </a:t>
            </a:r>
            <a:r>
              <a:rPr lang="ru-RU" dirty="0" err="1" smtClean="0"/>
              <a:t>сірчаної</a:t>
            </a:r>
            <a:r>
              <a:rPr lang="ru-RU" dirty="0" smtClean="0"/>
              <a:t> та </a:t>
            </a:r>
            <a:r>
              <a:rPr lang="ru-RU" dirty="0" err="1" smtClean="0"/>
              <a:t>азотної</a:t>
            </a:r>
            <a:r>
              <a:rPr lang="ru-RU" dirty="0" smtClean="0"/>
              <a:t> кислот,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переносяться</a:t>
            </a:r>
            <a:r>
              <a:rPr lang="ru-RU" dirty="0" smtClean="0"/>
              <a:t> </a:t>
            </a:r>
            <a:r>
              <a:rPr lang="ru-RU" dirty="0" err="1" smtClean="0"/>
              <a:t>вітрами</a:t>
            </a:r>
            <a:r>
              <a:rPr lang="ru-RU" dirty="0" smtClean="0"/>
              <a:t> у </a:t>
            </a:r>
            <a:r>
              <a:rPr lang="ru-RU" dirty="0" err="1" smtClean="0"/>
              <a:t>вигляді</a:t>
            </a:r>
            <a:r>
              <a:rPr lang="ru-RU" dirty="0" smtClean="0"/>
              <a:t> кислотного туману та </a:t>
            </a:r>
            <a:r>
              <a:rPr lang="ru-RU" dirty="0" err="1" smtClean="0"/>
              <a:t>випадають</a:t>
            </a:r>
            <a:r>
              <a:rPr lang="ru-RU" dirty="0" smtClean="0"/>
              <a:t> на Землю </a:t>
            </a:r>
            <a:r>
              <a:rPr lang="ru-RU" dirty="0" err="1" smtClean="0"/>
              <a:t>кислотними</a:t>
            </a:r>
            <a:r>
              <a:rPr lang="ru-RU" dirty="0" smtClean="0"/>
              <a:t> </a:t>
            </a:r>
            <a:r>
              <a:rPr lang="ru-RU" dirty="0" err="1" smtClean="0"/>
              <a:t>дощами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27650" name="Picture 2" descr="http://pidruchniki.ws/imag/ecolog/gav_eg/image03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3819525" cy="2047876"/>
          </a:xfrm>
          <a:prstGeom prst="rect">
            <a:avLst/>
          </a:prstGeom>
          <a:noFill/>
        </p:spPr>
      </p:pic>
      <p:pic>
        <p:nvPicPr>
          <p:cNvPr id="27652" name="Picture 4" descr="http://vse-sekrety.ru/uploads/posts/2012-04/thumbs/1334548070_puzyri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857628"/>
            <a:ext cx="3657968" cy="2428892"/>
          </a:xfrm>
          <a:prstGeom prst="rect">
            <a:avLst/>
          </a:prstGeom>
          <a:noFill/>
        </p:spPr>
      </p:pic>
      <p:pic>
        <p:nvPicPr>
          <p:cNvPr id="27654" name="Picture 6" descr="http://textreferat.com.ua/images/51201_image00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72" y="2786058"/>
            <a:ext cx="4762500" cy="37242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1429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Термін</a:t>
            </a:r>
            <a:r>
              <a:rPr lang="ru-RU" dirty="0" smtClean="0"/>
              <a:t> "</a:t>
            </a:r>
            <a:r>
              <a:rPr lang="ru-RU" dirty="0" err="1" smtClean="0"/>
              <a:t>кислотні</a:t>
            </a:r>
            <a:r>
              <a:rPr lang="ru-RU" dirty="0" smtClean="0"/>
              <a:t> </a:t>
            </a:r>
            <a:r>
              <a:rPr lang="ru-RU" dirty="0" err="1" smtClean="0"/>
              <a:t>дощі</a:t>
            </a:r>
            <a:r>
              <a:rPr lang="ru-RU" dirty="0" smtClean="0"/>
              <a:t>" </a:t>
            </a:r>
            <a:r>
              <a:rPr lang="ru-RU" dirty="0" err="1" smtClean="0"/>
              <a:t>запропонував</a:t>
            </a:r>
            <a:r>
              <a:rPr lang="ru-RU" dirty="0" smtClean="0"/>
              <a:t> у 1812 р. </a:t>
            </a:r>
            <a:r>
              <a:rPr lang="ru-RU" dirty="0" err="1" smtClean="0"/>
              <a:t>англійський</a:t>
            </a:r>
            <a:r>
              <a:rPr lang="ru-RU" dirty="0" smtClean="0"/>
              <a:t> </a:t>
            </a:r>
            <a:r>
              <a:rPr lang="ru-RU" dirty="0" err="1" smtClean="0"/>
              <a:t>інженер</a:t>
            </a:r>
            <a:r>
              <a:rPr lang="ru-RU" dirty="0" smtClean="0"/>
              <a:t> Роберт </a:t>
            </a:r>
            <a:r>
              <a:rPr lang="ru-RU" dirty="0" err="1" smtClean="0"/>
              <a:t>Сміт</a:t>
            </a:r>
            <a:r>
              <a:rPr lang="ru-RU" dirty="0" smtClean="0"/>
              <a:t> у </a:t>
            </a:r>
            <a:r>
              <a:rPr lang="ru-RU" dirty="0" err="1" smtClean="0"/>
              <a:t>книзі</a:t>
            </a:r>
            <a:r>
              <a:rPr lang="ru-RU" dirty="0" smtClean="0"/>
              <a:t> "</a:t>
            </a:r>
            <a:r>
              <a:rPr lang="ru-RU" dirty="0" err="1" smtClean="0"/>
              <a:t>Повітря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дощ</a:t>
            </a:r>
            <a:r>
              <a:rPr lang="ru-RU" dirty="0" smtClean="0"/>
              <a:t>; початок </a:t>
            </a:r>
            <a:r>
              <a:rPr lang="ru-RU" dirty="0" err="1" smtClean="0"/>
              <a:t>хімічної</a:t>
            </a:r>
            <a:r>
              <a:rPr lang="ru-RU" dirty="0" smtClean="0"/>
              <a:t> </a:t>
            </a:r>
            <a:r>
              <a:rPr lang="ru-RU" dirty="0" err="1" smtClean="0"/>
              <a:t>кліматології</a:t>
            </a:r>
            <a:r>
              <a:rPr lang="ru-RU" dirty="0" smtClean="0"/>
              <a:t>". </a:t>
            </a:r>
            <a:r>
              <a:rPr lang="ru-RU" dirty="0" err="1" smtClean="0"/>
              <a:t>Кислотні</a:t>
            </a:r>
            <a:r>
              <a:rPr lang="ru-RU" dirty="0" smtClean="0"/>
              <a:t> </a:t>
            </a:r>
            <a:r>
              <a:rPr lang="ru-RU" dirty="0" err="1" smtClean="0"/>
              <a:t>дощі</a:t>
            </a:r>
            <a:r>
              <a:rPr lang="ru-RU" dirty="0" smtClean="0"/>
              <a:t> </a:t>
            </a:r>
            <a:r>
              <a:rPr lang="ru-RU" dirty="0" err="1" smtClean="0"/>
              <a:t>виникають</a:t>
            </a:r>
            <a:r>
              <a:rPr lang="ru-RU" dirty="0" smtClean="0"/>
              <a:t>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поєднання</a:t>
            </a:r>
            <a:r>
              <a:rPr lang="ru-RU" dirty="0" smtClean="0"/>
              <a:t> </a:t>
            </a:r>
            <a:r>
              <a:rPr lang="ru-RU" dirty="0" err="1" smtClean="0"/>
              <a:t>двоокису</a:t>
            </a:r>
            <a:r>
              <a:rPr lang="ru-RU" dirty="0" smtClean="0"/>
              <a:t> </a:t>
            </a:r>
            <a:r>
              <a:rPr lang="ru-RU" dirty="0" err="1" smtClean="0"/>
              <a:t>сірки</a:t>
            </a:r>
            <a:r>
              <a:rPr lang="ru-RU" dirty="0" smtClean="0"/>
              <a:t> та </a:t>
            </a:r>
            <a:r>
              <a:rPr lang="ru-RU" dirty="0" err="1" smtClean="0"/>
              <a:t>оксидів</a:t>
            </a:r>
            <a:r>
              <a:rPr lang="ru-RU" dirty="0" smtClean="0"/>
              <a:t> азоту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атмосферним</a:t>
            </a:r>
            <a:r>
              <a:rPr lang="ru-RU" dirty="0" smtClean="0"/>
              <a:t> киснем (рис. 5.5). </a:t>
            </a:r>
            <a:r>
              <a:rPr lang="ru-RU" dirty="0" err="1" smtClean="0"/>
              <a:t>Фільтруючись</a:t>
            </a:r>
            <a:r>
              <a:rPr lang="ru-RU" dirty="0" smtClean="0"/>
              <a:t> у </a:t>
            </a:r>
            <a:r>
              <a:rPr lang="ru-RU" dirty="0" err="1" smtClean="0"/>
              <a:t>ґрунті</a:t>
            </a:r>
            <a:r>
              <a:rPr lang="ru-RU" dirty="0" smtClean="0"/>
              <a:t>, вода </a:t>
            </a:r>
            <a:r>
              <a:rPr lang="ru-RU" dirty="0" err="1" smtClean="0"/>
              <a:t>кислотних</a:t>
            </a:r>
            <a:r>
              <a:rPr lang="ru-RU" dirty="0" smtClean="0"/>
              <a:t> </a:t>
            </a:r>
            <a:r>
              <a:rPr lang="ru-RU" dirty="0" err="1" smtClean="0"/>
              <a:t>дощів</a:t>
            </a:r>
            <a:r>
              <a:rPr lang="ru-RU" dirty="0" smtClean="0"/>
              <a:t> уносить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поживних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, таких як </a:t>
            </a:r>
            <a:r>
              <a:rPr lang="ru-RU" dirty="0" err="1" smtClean="0"/>
              <a:t>кальцій</a:t>
            </a:r>
            <a:r>
              <a:rPr lang="ru-RU" dirty="0" smtClean="0"/>
              <a:t>, </a:t>
            </a:r>
            <a:r>
              <a:rPr lang="ru-RU" dirty="0" err="1" smtClean="0"/>
              <a:t>магній</a:t>
            </a:r>
            <a:r>
              <a:rPr lang="ru-RU" dirty="0" smtClean="0"/>
              <a:t>, </a:t>
            </a:r>
            <a:r>
              <a:rPr lang="ru-RU" dirty="0" err="1" smtClean="0"/>
              <a:t>калій</a:t>
            </a:r>
            <a:r>
              <a:rPr lang="ru-RU" dirty="0" smtClean="0"/>
              <a:t>, </a:t>
            </a:r>
            <a:r>
              <a:rPr lang="ru-RU" dirty="0" err="1" smtClean="0"/>
              <a:t>натрій</a:t>
            </a:r>
            <a:r>
              <a:rPr lang="ru-RU" dirty="0" smtClean="0"/>
              <a:t>. А </a:t>
            </a:r>
            <a:r>
              <a:rPr lang="ru-RU" dirty="0" err="1" smtClean="0"/>
              <a:t>їхнє</a:t>
            </a:r>
            <a:r>
              <a:rPr lang="ru-RU" dirty="0" smtClean="0"/>
              <a:t> </a:t>
            </a:r>
            <a:r>
              <a:rPr lang="ru-RU" dirty="0" err="1" smtClean="0"/>
              <a:t>місце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токсичні</a:t>
            </a:r>
            <a:r>
              <a:rPr lang="ru-RU" dirty="0" smtClean="0"/>
              <a:t> метали,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дією</a:t>
            </a:r>
            <a:r>
              <a:rPr lang="ru-RU" dirty="0" smtClean="0"/>
              <a:t> </a:t>
            </a:r>
            <a:r>
              <a:rPr lang="ru-RU" dirty="0" err="1" smtClean="0"/>
              <a:t>дощів</a:t>
            </a:r>
            <a:r>
              <a:rPr lang="ru-RU" dirty="0" smtClean="0"/>
              <a:t> </a:t>
            </a:r>
            <a:r>
              <a:rPr lang="ru-RU" dirty="0" err="1" smtClean="0"/>
              <a:t>стають</a:t>
            </a:r>
            <a:r>
              <a:rPr lang="ru-RU" dirty="0" smtClean="0"/>
              <a:t> </a:t>
            </a:r>
            <a:r>
              <a:rPr lang="ru-RU" dirty="0" err="1" smtClean="0"/>
              <a:t>розчинними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вбивають</a:t>
            </a:r>
            <a:r>
              <a:rPr lang="ru-RU" dirty="0" smtClean="0"/>
              <a:t> </a:t>
            </a:r>
            <a:r>
              <a:rPr lang="ru-RU" dirty="0" err="1" smtClean="0"/>
              <a:t>мікроорганізми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розкладають</a:t>
            </a:r>
            <a:r>
              <a:rPr lang="ru-RU" dirty="0" smtClean="0"/>
              <a:t> </a:t>
            </a:r>
            <a:r>
              <a:rPr lang="ru-RU" dirty="0" err="1" smtClean="0"/>
              <a:t>органічні</a:t>
            </a:r>
            <a:r>
              <a:rPr lang="ru-RU" dirty="0" smtClean="0"/>
              <a:t> </a:t>
            </a:r>
            <a:r>
              <a:rPr lang="ru-RU" dirty="0" err="1" smtClean="0"/>
              <a:t>рештки</a:t>
            </a:r>
            <a:r>
              <a:rPr lang="ru-RU" dirty="0" smtClean="0"/>
              <a:t>, - </a:t>
            </a:r>
            <a:r>
              <a:rPr lang="ru-RU" dirty="0" err="1" smtClean="0"/>
              <a:t>ґрунт</a:t>
            </a:r>
            <a:r>
              <a:rPr lang="ru-RU" dirty="0" smtClean="0"/>
              <a:t> </a:t>
            </a:r>
            <a:r>
              <a:rPr lang="ru-RU" dirty="0" err="1" smtClean="0"/>
              <a:t>залишається</a:t>
            </a:r>
            <a:r>
              <a:rPr lang="ru-RU" dirty="0" smtClean="0"/>
              <a:t> без </a:t>
            </a:r>
            <a:r>
              <a:rPr lang="ru-RU" dirty="0" err="1" smtClean="0"/>
              <a:t>поживних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endParaRPr lang="uk-UA" dirty="0"/>
          </a:p>
        </p:txBody>
      </p:sp>
      <p:pic>
        <p:nvPicPr>
          <p:cNvPr id="26626" name="Picture 2" descr="http://image.tsn.ua/media/images2/original/Oct2010/37797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071942"/>
            <a:ext cx="3754124" cy="2500306"/>
          </a:xfrm>
          <a:prstGeom prst="rect">
            <a:avLst/>
          </a:prstGeom>
          <a:noFill/>
        </p:spPr>
      </p:pic>
      <p:pic>
        <p:nvPicPr>
          <p:cNvPr id="26628" name="Picture 4" descr="http://km.mns.gov.ua/files/2011/11/9/P13902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785794"/>
            <a:ext cx="3303960" cy="2476513"/>
          </a:xfrm>
          <a:prstGeom prst="rect">
            <a:avLst/>
          </a:prstGeom>
          <a:noFill/>
        </p:spPr>
      </p:pic>
      <p:pic>
        <p:nvPicPr>
          <p:cNvPr id="26630" name="Picture 6" descr="http://img1.ubr.ua/article/300x168/1ele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4714884"/>
            <a:ext cx="2857500" cy="16002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При </a:t>
            </a:r>
            <a:r>
              <a:rPr lang="ru-RU" dirty="0" err="1" smtClean="0"/>
              <a:t>спалюванні</a:t>
            </a:r>
            <a:r>
              <a:rPr lang="ru-RU" dirty="0" smtClean="0"/>
              <a:t> </a:t>
            </a:r>
            <a:r>
              <a:rPr lang="ru-RU" dirty="0" err="1" smtClean="0"/>
              <a:t>будь-якого</a:t>
            </a:r>
            <a:r>
              <a:rPr lang="ru-RU" dirty="0" smtClean="0"/>
              <a:t> </a:t>
            </a:r>
            <a:r>
              <a:rPr lang="ru-RU" dirty="0" err="1" smtClean="0"/>
              <a:t>видобувного</a:t>
            </a:r>
            <a:r>
              <a:rPr lang="ru-RU" dirty="0" smtClean="0"/>
              <a:t> </a:t>
            </a:r>
            <a:r>
              <a:rPr lang="ru-RU" dirty="0" err="1" smtClean="0"/>
              <a:t>палива</a:t>
            </a:r>
            <a:r>
              <a:rPr lang="ru-RU" dirty="0" smtClean="0"/>
              <a:t> (</a:t>
            </a:r>
            <a:r>
              <a:rPr lang="ru-RU" dirty="0" err="1" smtClean="0"/>
              <a:t>вугілля</a:t>
            </a:r>
            <a:r>
              <a:rPr lang="ru-RU" dirty="0" smtClean="0"/>
              <a:t>, мазуту) у </a:t>
            </a:r>
            <a:r>
              <a:rPr lang="ru-RU" dirty="0" err="1" smtClean="0"/>
              <a:t>складі</a:t>
            </a:r>
            <a:r>
              <a:rPr lang="ru-RU" dirty="0" smtClean="0"/>
              <a:t> </a:t>
            </a:r>
            <a:r>
              <a:rPr lang="ru-RU" dirty="0" err="1" smtClean="0"/>
              <a:t>видільних</a:t>
            </a:r>
            <a:r>
              <a:rPr lang="ru-RU" dirty="0" smtClean="0"/>
              <a:t> </a:t>
            </a:r>
            <a:r>
              <a:rPr lang="ru-RU" dirty="0" err="1" smtClean="0"/>
              <a:t>газів</a:t>
            </a:r>
            <a:r>
              <a:rPr lang="ru-RU" dirty="0" smtClean="0"/>
              <a:t> </a:t>
            </a:r>
            <a:r>
              <a:rPr lang="ru-RU" dirty="0" err="1" smtClean="0"/>
              <a:t>містяться</a:t>
            </a:r>
            <a:r>
              <a:rPr lang="ru-RU" dirty="0" smtClean="0"/>
              <a:t> </a:t>
            </a:r>
            <a:r>
              <a:rPr lang="ru-RU" dirty="0" err="1" smtClean="0"/>
              <a:t>оксиди</a:t>
            </a:r>
            <a:r>
              <a:rPr lang="ru-RU" dirty="0" smtClean="0"/>
              <a:t> </a:t>
            </a:r>
            <a:r>
              <a:rPr lang="ru-RU" dirty="0" err="1" smtClean="0"/>
              <a:t>сірки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азоту. </a:t>
            </a:r>
            <a:r>
              <a:rPr lang="ru-RU" dirty="0" err="1" smtClean="0"/>
              <a:t>Залежно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складу </a:t>
            </a:r>
            <a:r>
              <a:rPr lang="ru-RU" dirty="0" err="1" smtClean="0"/>
              <a:t>палива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менше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. </a:t>
            </a:r>
            <a:r>
              <a:rPr lang="ru-RU" dirty="0" err="1" smtClean="0"/>
              <a:t>Мільйони</a:t>
            </a:r>
            <a:r>
              <a:rPr lang="ru-RU" dirty="0" smtClean="0"/>
              <a:t> тонн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сполук</a:t>
            </a:r>
            <a:r>
              <a:rPr lang="ru-RU" dirty="0" smtClean="0"/>
              <a:t> </a:t>
            </a:r>
            <a:r>
              <a:rPr lang="ru-RU" dirty="0" err="1" smtClean="0"/>
              <a:t>викидаються</a:t>
            </a:r>
            <a:r>
              <a:rPr lang="ru-RU" dirty="0" smtClean="0"/>
              <a:t> в атмосферу, </a:t>
            </a:r>
            <a:r>
              <a:rPr lang="ru-RU" dirty="0" err="1" smtClean="0"/>
              <a:t>перетворюючи</a:t>
            </a:r>
            <a:r>
              <a:rPr lang="ru-RU" dirty="0" smtClean="0"/>
              <a:t> </a:t>
            </a:r>
            <a:r>
              <a:rPr lang="ru-RU" dirty="0" err="1" smtClean="0"/>
              <a:t>дощі</a:t>
            </a:r>
            <a:r>
              <a:rPr lang="ru-RU" dirty="0" smtClean="0"/>
              <a:t> у </a:t>
            </a:r>
            <a:r>
              <a:rPr lang="ru-RU" dirty="0" err="1" smtClean="0"/>
              <a:t>слабкий</a:t>
            </a:r>
            <a:r>
              <a:rPr lang="ru-RU" dirty="0" smtClean="0"/>
              <a:t> </a:t>
            </a:r>
            <a:r>
              <a:rPr lang="ru-RU" dirty="0" err="1" smtClean="0"/>
              <a:t>розчин</a:t>
            </a:r>
            <a:r>
              <a:rPr lang="ru-RU" dirty="0" smtClean="0"/>
              <a:t> кислот. Для </a:t>
            </a:r>
            <a:r>
              <a:rPr lang="ru-RU" dirty="0" err="1" smtClean="0"/>
              <a:t>визначення</a:t>
            </a:r>
            <a:r>
              <a:rPr lang="ru-RU" dirty="0" smtClean="0"/>
              <a:t> </a:t>
            </a:r>
            <a:r>
              <a:rPr lang="ru-RU" dirty="0" err="1" smtClean="0"/>
              <a:t>показника</a:t>
            </a:r>
            <a:r>
              <a:rPr lang="ru-RU" dirty="0" smtClean="0"/>
              <a:t> </a:t>
            </a:r>
            <a:r>
              <a:rPr lang="ru-RU" dirty="0" err="1" smtClean="0"/>
              <a:t>кислотності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</a:t>
            </a:r>
            <a:r>
              <a:rPr lang="ru-RU" dirty="0" err="1" smtClean="0"/>
              <a:t>різні</a:t>
            </a:r>
            <a:r>
              <a:rPr lang="ru-RU" dirty="0" smtClean="0"/>
              <a:t> </a:t>
            </a:r>
            <a:r>
              <a:rPr lang="ru-RU" dirty="0" err="1" smtClean="0"/>
              <a:t>рН-метри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електронні</a:t>
            </a:r>
            <a:r>
              <a:rPr lang="ru-RU" dirty="0" smtClean="0"/>
              <a:t> </a:t>
            </a:r>
            <a:r>
              <a:rPr lang="ru-RU" dirty="0" err="1" smtClean="0"/>
              <a:t>прилади</a:t>
            </a:r>
            <a:r>
              <a:rPr lang="ru-RU" dirty="0" smtClean="0"/>
              <a:t>. Простим способом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застосування</a:t>
            </a:r>
            <a:r>
              <a:rPr lang="ru-RU" dirty="0" smtClean="0"/>
              <a:t> </a:t>
            </a:r>
            <a:r>
              <a:rPr lang="ru-RU" dirty="0" err="1" smtClean="0"/>
              <a:t>індикаторів</a:t>
            </a:r>
            <a:r>
              <a:rPr lang="ru-RU" dirty="0" smtClean="0"/>
              <a:t> - </a:t>
            </a:r>
            <a:r>
              <a:rPr lang="ru-RU" dirty="0" err="1" smtClean="0"/>
              <a:t>хімічних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, </a:t>
            </a:r>
            <a:r>
              <a:rPr lang="ru-RU" dirty="0" err="1" smtClean="0"/>
              <a:t>колір</a:t>
            </a:r>
            <a:r>
              <a:rPr lang="ru-RU" dirty="0" smtClean="0"/>
              <a:t> </a:t>
            </a:r>
            <a:r>
              <a:rPr lang="ru-RU" dirty="0" err="1" smtClean="0"/>
              <a:t>яких</a:t>
            </a:r>
            <a:r>
              <a:rPr lang="ru-RU" dirty="0" smtClean="0"/>
              <a:t> </a:t>
            </a:r>
            <a:r>
              <a:rPr lang="ru-RU" dirty="0" err="1" smtClean="0"/>
              <a:t>змінюється</a:t>
            </a:r>
            <a:r>
              <a:rPr lang="ru-RU" dirty="0" smtClean="0"/>
              <a:t> </a:t>
            </a:r>
            <a:r>
              <a:rPr lang="ru-RU" dirty="0" err="1" smtClean="0"/>
              <a:t>залежно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рН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.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поширеними</a:t>
            </a:r>
            <a:r>
              <a:rPr lang="ru-RU" dirty="0" smtClean="0"/>
              <a:t> </a:t>
            </a:r>
            <a:r>
              <a:rPr lang="ru-RU" dirty="0" err="1" smtClean="0"/>
              <a:t>індикаторами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фенолфталеїн</a:t>
            </a:r>
            <a:r>
              <a:rPr lang="ru-RU" dirty="0" smtClean="0"/>
              <a:t>, лакмус,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барвники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червоної</a:t>
            </a:r>
            <a:r>
              <a:rPr lang="ru-RU" dirty="0" smtClean="0"/>
              <a:t> </a:t>
            </a:r>
            <a:r>
              <a:rPr lang="ru-RU" dirty="0" err="1" smtClean="0"/>
              <a:t>капусти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чорної</a:t>
            </a:r>
            <a:r>
              <a:rPr lang="ru-RU" dirty="0" smtClean="0"/>
              <a:t> </a:t>
            </a:r>
            <a:r>
              <a:rPr lang="ru-RU" dirty="0" err="1" smtClean="0"/>
              <a:t>смородини</a:t>
            </a:r>
            <a:r>
              <a:rPr lang="ru-RU" dirty="0" smtClean="0"/>
              <a:t>. </a:t>
            </a:r>
            <a:r>
              <a:rPr lang="ru-RU" dirty="0" err="1" smtClean="0"/>
              <a:t>Дощова</a:t>
            </a:r>
            <a:r>
              <a:rPr lang="ru-RU" dirty="0" smtClean="0"/>
              <a:t> вода,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утворюється</a:t>
            </a:r>
            <a:r>
              <a:rPr lang="ru-RU" dirty="0" smtClean="0"/>
              <a:t> при </a:t>
            </a:r>
            <a:r>
              <a:rPr lang="ru-RU" dirty="0" err="1" smtClean="0"/>
              <a:t>конденсації</a:t>
            </a:r>
            <a:r>
              <a:rPr lang="ru-RU" dirty="0" smtClean="0"/>
              <a:t> </a:t>
            </a:r>
            <a:r>
              <a:rPr lang="ru-RU" dirty="0" err="1" smtClean="0"/>
              <a:t>водяної</a:t>
            </a:r>
            <a:r>
              <a:rPr lang="ru-RU" dirty="0" smtClean="0"/>
              <a:t> пари, повинна </a:t>
            </a:r>
            <a:r>
              <a:rPr lang="ru-RU" dirty="0" err="1" smtClean="0"/>
              <a:t>мати</a:t>
            </a:r>
            <a:r>
              <a:rPr lang="ru-RU" dirty="0" smtClean="0"/>
              <a:t> </a:t>
            </a:r>
            <a:r>
              <a:rPr lang="ru-RU" dirty="0" err="1" smtClean="0"/>
              <a:t>нейтральну</a:t>
            </a:r>
            <a:r>
              <a:rPr lang="ru-RU" dirty="0" smtClean="0"/>
              <a:t> </a:t>
            </a:r>
            <a:r>
              <a:rPr lang="ru-RU" dirty="0" err="1" smtClean="0"/>
              <a:t>реакцію</a:t>
            </a:r>
            <a:r>
              <a:rPr lang="ru-RU" dirty="0" smtClean="0"/>
              <a:t> </a:t>
            </a:r>
            <a:r>
              <a:rPr lang="ru-RU" dirty="0" err="1" smtClean="0"/>
              <a:t>рН</a:t>
            </a:r>
            <a:r>
              <a:rPr lang="ru-RU" dirty="0" smtClean="0"/>
              <a:t>. </a:t>
            </a:r>
            <a:r>
              <a:rPr lang="ru-RU" dirty="0" err="1" smtClean="0"/>
              <a:t>Проте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дуже</a:t>
            </a:r>
            <a:r>
              <a:rPr lang="ru-RU" dirty="0" smtClean="0"/>
              <a:t> чистому </a:t>
            </a:r>
            <a:r>
              <a:rPr lang="ru-RU" dirty="0" err="1" smtClean="0"/>
              <a:t>повітрі</a:t>
            </a:r>
            <a:r>
              <a:rPr lang="ru-RU" dirty="0" smtClean="0"/>
              <a:t> </a:t>
            </a:r>
            <a:r>
              <a:rPr lang="ru-RU" dirty="0" err="1" smtClean="0"/>
              <a:t>завжди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діоксид</a:t>
            </a:r>
            <a:r>
              <a:rPr lang="ru-RU" dirty="0" smtClean="0"/>
              <a:t> </a:t>
            </a:r>
            <a:r>
              <a:rPr lang="ru-RU" dirty="0" err="1" smtClean="0"/>
              <a:t>вуглецю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дощова</a:t>
            </a:r>
            <a:r>
              <a:rPr lang="ru-RU" dirty="0" smtClean="0"/>
              <a:t> вода, яка </a:t>
            </a:r>
            <a:r>
              <a:rPr lang="ru-RU" dirty="0" err="1" smtClean="0"/>
              <a:t>розчиняє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, </a:t>
            </a:r>
            <a:r>
              <a:rPr lang="ru-RU" dirty="0" err="1" smtClean="0"/>
              <a:t>ледь</a:t>
            </a:r>
            <a:r>
              <a:rPr lang="ru-RU" dirty="0" smtClean="0"/>
              <a:t> </a:t>
            </a:r>
            <a:r>
              <a:rPr lang="ru-RU" dirty="0" err="1" smtClean="0"/>
              <a:t>підкислюючи</a:t>
            </a:r>
            <a:r>
              <a:rPr lang="ru-RU" dirty="0" smtClean="0"/>
              <a:t> (</a:t>
            </a:r>
            <a:r>
              <a:rPr lang="ru-RU" dirty="0" err="1" smtClean="0"/>
              <a:t>рН</a:t>
            </a:r>
            <a:r>
              <a:rPr lang="ru-RU" dirty="0" smtClean="0"/>
              <a:t> = 5,6-5,7).</a:t>
            </a:r>
            <a:endParaRPr lang="uk-UA" dirty="0"/>
          </a:p>
        </p:txBody>
      </p:sp>
      <p:pic>
        <p:nvPicPr>
          <p:cNvPr id="25602" name="Picture 2" descr="http://vkurse.ua/i/2009-09/uglerodnye-vybrosy-upal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500042"/>
            <a:ext cx="3810000" cy="2381250"/>
          </a:xfrm>
          <a:prstGeom prst="rect">
            <a:avLst/>
          </a:prstGeom>
          <a:noFill/>
        </p:spPr>
      </p:pic>
      <p:pic>
        <p:nvPicPr>
          <p:cNvPr id="25604" name="Picture 4" descr="http://woodtech.in.ua/_pu/0/147663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357562"/>
            <a:ext cx="4000495" cy="300037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864399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Ґрунт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, </a:t>
            </a:r>
            <a:r>
              <a:rPr lang="ru-RU" dirty="0" err="1" smtClean="0"/>
              <a:t>звичайно</a:t>
            </a:r>
            <a:r>
              <a:rPr lang="ru-RU" dirty="0" smtClean="0"/>
              <a:t>, </a:t>
            </a:r>
            <a:r>
              <a:rPr lang="ru-RU" dirty="0" err="1" smtClean="0"/>
              <a:t>теж</a:t>
            </a:r>
            <a:r>
              <a:rPr lang="ru-RU" dirty="0" smtClean="0"/>
              <a:t> </a:t>
            </a:r>
            <a:r>
              <a:rPr lang="ru-RU" dirty="0" err="1" smtClean="0"/>
              <a:t>страждають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них: </a:t>
            </a:r>
            <a:r>
              <a:rPr lang="ru-RU" dirty="0" err="1" smtClean="0"/>
              <a:t>знижується</a:t>
            </a:r>
            <a:r>
              <a:rPr lang="ru-RU" dirty="0" smtClean="0"/>
              <a:t> </a:t>
            </a:r>
            <a:r>
              <a:rPr lang="ru-RU" dirty="0" err="1" smtClean="0"/>
              <a:t>продуктивність</a:t>
            </a:r>
            <a:r>
              <a:rPr lang="ru-RU" dirty="0" smtClean="0"/>
              <a:t> </a:t>
            </a:r>
            <a:r>
              <a:rPr lang="ru-RU" dirty="0" err="1" smtClean="0"/>
              <a:t>ґрунту</a:t>
            </a:r>
            <a:r>
              <a:rPr lang="ru-RU" dirty="0" smtClean="0"/>
              <a:t>, </a:t>
            </a:r>
            <a:r>
              <a:rPr lang="ru-RU" dirty="0" err="1" smtClean="0"/>
              <a:t>змінюється</a:t>
            </a:r>
            <a:r>
              <a:rPr lang="ru-RU" dirty="0" smtClean="0"/>
              <a:t> склад </a:t>
            </a:r>
            <a:r>
              <a:rPr lang="ru-RU" dirty="0" err="1" smtClean="0"/>
              <a:t>поживних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ґрунтових</a:t>
            </a:r>
            <a:r>
              <a:rPr lang="ru-RU" dirty="0" smtClean="0"/>
              <a:t> </a:t>
            </a:r>
            <a:r>
              <a:rPr lang="ru-RU" dirty="0" err="1" smtClean="0"/>
              <a:t>мікроорганізмів</a:t>
            </a:r>
            <a:r>
              <a:rPr lang="ru-RU" dirty="0" smtClean="0"/>
              <a:t>.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випадіння</a:t>
            </a:r>
            <a:r>
              <a:rPr lang="ru-RU" dirty="0" smtClean="0"/>
              <a:t> </a:t>
            </a:r>
            <a:r>
              <a:rPr lang="ru-RU" dirty="0" err="1" smtClean="0"/>
              <a:t>кислотних</a:t>
            </a:r>
            <a:r>
              <a:rPr lang="ru-RU" dirty="0" smtClean="0"/>
              <a:t> </a:t>
            </a:r>
            <a:r>
              <a:rPr lang="ru-RU" dirty="0" err="1" smtClean="0"/>
              <a:t>дощів</a:t>
            </a:r>
            <a:r>
              <a:rPr lang="ru-RU" dirty="0" smtClean="0"/>
              <a:t> на великих </a:t>
            </a:r>
            <a:r>
              <a:rPr lang="ru-RU" dirty="0" err="1" smtClean="0"/>
              <a:t>площах</a:t>
            </a:r>
            <a:r>
              <a:rPr lang="ru-RU" dirty="0" smtClean="0"/>
              <a:t> </a:t>
            </a:r>
            <a:r>
              <a:rPr lang="ru-RU" dirty="0" err="1" smtClean="0"/>
              <a:t>висихають</a:t>
            </a:r>
            <a:r>
              <a:rPr lang="ru-RU" dirty="0" smtClean="0"/>
              <a:t> </a:t>
            </a:r>
            <a:r>
              <a:rPr lang="ru-RU" dirty="0" err="1" smtClean="0"/>
              <a:t>ліси</a:t>
            </a:r>
            <a:r>
              <a:rPr lang="ru-RU" dirty="0" smtClean="0"/>
              <a:t>. Кислота </a:t>
            </a:r>
            <a:r>
              <a:rPr lang="ru-RU" dirty="0" err="1" smtClean="0"/>
              <a:t>збільшує</a:t>
            </a:r>
            <a:r>
              <a:rPr lang="ru-RU" dirty="0" smtClean="0"/>
              <a:t> </a:t>
            </a:r>
            <a:r>
              <a:rPr lang="ru-RU" dirty="0" err="1" smtClean="0"/>
              <a:t>рухливість</a:t>
            </a:r>
            <a:r>
              <a:rPr lang="ru-RU" dirty="0" smtClean="0"/>
              <a:t> у </a:t>
            </a:r>
            <a:r>
              <a:rPr lang="ru-RU" dirty="0" err="1" smtClean="0"/>
              <a:t>ґрунті</a:t>
            </a:r>
            <a:r>
              <a:rPr lang="ru-RU" dirty="0" smtClean="0"/>
              <a:t> </a:t>
            </a:r>
            <a:r>
              <a:rPr lang="ru-RU" dirty="0" err="1" smtClean="0"/>
              <a:t>алюмінію</a:t>
            </a:r>
            <a:r>
              <a:rPr lang="ru-RU" dirty="0" smtClean="0"/>
              <a:t>, токсичного для </a:t>
            </a:r>
            <a:r>
              <a:rPr lang="ru-RU" dirty="0" err="1" smtClean="0"/>
              <a:t>дрібних</a:t>
            </a:r>
            <a:r>
              <a:rPr lang="ru-RU" dirty="0" smtClean="0"/>
              <a:t> </a:t>
            </a:r>
            <a:r>
              <a:rPr lang="ru-RU" dirty="0" err="1" smtClean="0"/>
              <a:t>коренів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призводить</a:t>
            </a:r>
            <a:r>
              <a:rPr lang="ru-RU" dirty="0" smtClean="0"/>
              <a:t> до </a:t>
            </a:r>
            <a:r>
              <a:rPr lang="ru-RU" dirty="0" err="1" smtClean="0"/>
              <a:t>пригнічення</a:t>
            </a:r>
            <a:r>
              <a:rPr lang="ru-RU" dirty="0" smtClean="0"/>
              <a:t> </a:t>
            </a:r>
            <a:r>
              <a:rPr lang="ru-RU" dirty="0" err="1" smtClean="0"/>
              <a:t>листя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хвої</a:t>
            </a:r>
            <a:r>
              <a:rPr lang="ru-RU" dirty="0" smtClean="0"/>
              <a:t>, </a:t>
            </a:r>
            <a:r>
              <a:rPr lang="ru-RU" dirty="0" err="1" smtClean="0"/>
              <a:t>крихкості</a:t>
            </a:r>
            <a:r>
              <a:rPr lang="ru-RU" dirty="0" smtClean="0"/>
              <a:t> </a:t>
            </a:r>
            <a:r>
              <a:rPr lang="ru-RU" dirty="0" err="1" smtClean="0"/>
              <a:t>гілок</a:t>
            </a:r>
            <a:r>
              <a:rPr lang="ru-RU" dirty="0" smtClean="0"/>
              <a:t>. Особливо </a:t>
            </a:r>
            <a:r>
              <a:rPr lang="ru-RU" dirty="0" err="1" smtClean="0"/>
              <a:t>страждають</a:t>
            </a:r>
            <a:r>
              <a:rPr lang="ru-RU" dirty="0" smtClean="0"/>
              <a:t> </a:t>
            </a:r>
            <a:r>
              <a:rPr lang="ru-RU" dirty="0" err="1" smtClean="0"/>
              <a:t>хвойні</a:t>
            </a:r>
            <a:r>
              <a:rPr lang="ru-RU" dirty="0" smtClean="0"/>
              <a:t> дерева - вони </a:t>
            </a:r>
            <a:r>
              <a:rPr lang="ru-RU" dirty="0" err="1" smtClean="0"/>
              <a:t>жовтіють</a:t>
            </a:r>
            <a:r>
              <a:rPr lang="ru-RU" dirty="0" smtClean="0"/>
              <a:t>, </a:t>
            </a:r>
            <a:r>
              <a:rPr lang="ru-RU" dirty="0" err="1" smtClean="0"/>
              <a:t>проріджуються</a:t>
            </a:r>
            <a:r>
              <a:rPr lang="ru-RU" dirty="0" smtClean="0"/>
              <a:t> </a:t>
            </a:r>
            <a:r>
              <a:rPr lang="ru-RU" dirty="0" err="1" smtClean="0"/>
              <a:t>крони</a:t>
            </a:r>
            <a:r>
              <a:rPr lang="ru-RU" dirty="0" smtClean="0"/>
              <a:t>, </a:t>
            </a:r>
            <a:r>
              <a:rPr lang="ru-RU" dirty="0" err="1" smtClean="0"/>
              <a:t>пошкоджується</a:t>
            </a:r>
            <a:r>
              <a:rPr lang="ru-RU" dirty="0" smtClean="0"/>
              <a:t> </a:t>
            </a:r>
            <a:r>
              <a:rPr lang="ru-RU" dirty="0" err="1" smtClean="0"/>
              <a:t>дрібне</a:t>
            </a:r>
            <a:r>
              <a:rPr lang="ru-RU" dirty="0" smtClean="0"/>
              <a:t> </a:t>
            </a:r>
            <a:r>
              <a:rPr lang="ru-RU" dirty="0" err="1" smtClean="0"/>
              <a:t>коріння</a:t>
            </a:r>
            <a:r>
              <a:rPr lang="ru-RU" dirty="0" smtClean="0"/>
              <a:t>. А у </a:t>
            </a:r>
            <a:r>
              <a:rPr lang="ru-RU" dirty="0" err="1" smtClean="0"/>
              <a:t>листяних</a:t>
            </a:r>
            <a:r>
              <a:rPr lang="ru-RU" dirty="0" smtClean="0"/>
              <a:t> дерев </a:t>
            </a:r>
            <a:r>
              <a:rPr lang="ru-RU" dirty="0" err="1" smtClean="0"/>
              <a:t>змінюється</a:t>
            </a:r>
            <a:r>
              <a:rPr lang="ru-RU" dirty="0" smtClean="0"/>
              <a:t> </a:t>
            </a:r>
            <a:r>
              <a:rPr lang="ru-RU" dirty="0" err="1" smtClean="0"/>
              <a:t>колір</a:t>
            </a:r>
            <a:r>
              <a:rPr lang="ru-RU" dirty="0" smtClean="0"/>
              <a:t> </a:t>
            </a:r>
            <a:r>
              <a:rPr lang="ru-RU" dirty="0" err="1" smtClean="0"/>
              <a:t>листя</a:t>
            </a:r>
            <a:r>
              <a:rPr lang="ru-RU" dirty="0" smtClean="0"/>
              <a:t>, </a:t>
            </a:r>
            <a:r>
              <a:rPr lang="ru-RU" dirty="0" err="1" smtClean="0"/>
              <a:t>воно</a:t>
            </a:r>
            <a:r>
              <a:rPr lang="ru-RU" dirty="0" smtClean="0"/>
              <a:t> </a:t>
            </a:r>
            <a:r>
              <a:rPr lang="ru-RU" dirty="0" err="1" smtClean="0"/>
              <a:t>передчасно</a:t>
            </a:r>
            <a:r>
              <a:rPr lang="ru-RU" dirty="0" smtClean="0"/>
              <a:t> </a:t>
            </a:r>
            <a:r>
              <a:rPr lang="ru-RU" dirty="0" err="1" smtClean="0"/>
              <a:t>опадає</a:t>
            </a:r>
            <a:r>
              <a:rPr lang="ru-RU" dirty="0" smtClean="0"/>
              <a:t>, </a:t>
            </a:r>
            <a:r>
              <a:rPr lang="ru-RU" dirty="0" err="1" smtClean="0"/>
              <a:t>пошкоджується</a:t>
            </a:r>
            <a:r>
              <a:rPr lang="ru-RU" dirty="0" smtClean="0"/>
              <a:t> кора.</a:t>
            </a:r>
            <a:endParaRPr lang="uk-UA" dirty="0"/>
          </a:p>
        </p:txBody>
      </p:sp>
      <p:pic>
        <p:nvPicPr>
          <p:cNvPr id="24578" name="Picture 2" descr="Утворення кислотних опаді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2643182"/>
            <a:ext cx="6083584" cy="36814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2844" y="285728"/>
            <a:ext cx="87154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великої</a:t>
            </a:r>
            <a:r>
              <a:rPr lang="ru-RU" dirty="0" smtClean="0"/>
              <a:t> </a:t>
            </a:r>
            <a:r>
              <a:rPr lang="ru-RU" dirty="0" err="1" smtClean="0"/>
              <a:t>шкоди</a:t>
            </a:r>
            <a:r>
              <a:rPr lang="ru-RU" dirty="0" smtClean="0"/>
              <a:t> </a:t>
            </a:r>
            <a:r>
              <a:rPr lang="ru-RU" dirty="0" err="1" smtClean="0"/>
              <a:t>кислотні</a:t>
            </a:r>
            <a:r>
              <a:rPr lang="ru-RU" dirty="0" smtClean="0"/>
              <a:t> </a:t>
            </a:r>
            <a:r>
              <a:rPr lang="ru-RU" dirty="0" err="1" smtClean="0"/>
              <a:t>дощі</a:t>
            </a:r>
            <a:r>
              <a:rPr lang="ru-RU" dirty="0" smtClean="0"/>
              <a:t> </a:t>
            </a:r>
            <a:r>
              <a:rPr lang="ru-RU" dirty="0" err="1" smtClean="0"/>
              <a:t>завдають</a:t>
            </a:r>
            <a:r>
              <a:rPr lang="ru-RU" dirty="0" smtClean="0"/>
              <a:t> </a:t>
            </a:r>
            <a:r>
              <a:rPr lang="ru-RU" dirty="0" err="1" smtClean="0"/>
              <a:t>сільськогосподарським</a:t>
            </a:r>
            <a:r>
              <a:rPr lang="ru-RU" dirty="0" smtClean="0"/>
              <a:t> культурам: </a:t>
            </a:r>
            <a:r>
              <a:rPr lang="ru-RU" dirty="0" err="1" smtClean="0"/>
              <a:t>пошкоджуються</a:t>
            </a:r>
            <a:r>
              <a:rPr lang="ru-RU" dirty="0" smtClean="0"/>
              <a:t> </a:t>
            </a:r>
            <a:r>
              <a:rPr lang="ru-RU" dirty="0" err="1" smtClean="0"/>
              <a:t>покривні</a:t>
            </a:r>
            <a:r>
              <a:rPr lang="ru-RU" dirty="0" smtClean="0"/>
              <a:t> </a:t>
            </a:r>
            <a:r>
              <a:rPr lang="ru-RU" dirty="0" err="1" smtClean="0"/>
              <a:t>тканини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 smtClean="0"/>
              <a:t>змінюється</a:t>
            </a:r>
            <a:r>
              <a:rPr lang="ru-RU" dirty="0" smtClean="0"/>
              <a:t> </a:t>
            </a:r>
            <a:r>
              <a:rPr lang="ru-RU" dirty="0" err="1" smtClean="0"/>
              <a:t>обмін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у </a:t>
            </a:r>
            <a:r>
              <a:rPr lang="ru-RU" dirty="0" err="1" smtClean="0"/>
              <a:t>клітинах</a:t>
            </a:r>
            <a:r>
              <a:rPr lang="ru-RU" dirty="0" smtClean="0"/>
              <a:t>, </a:t>
            </a:r>
            <a:r>
              <a:rPr lang="ru-RU" dirty="0" err="1" smtClean="0"/>
              <a:t>уповільнюються</a:t>
            </a:r>
            <a:r>
              <a:rPr lang="ru-RU" dirty="0" smtClean="0"/>
              <a:t> </a:t>
            </a:r>
            <a:r>
              <a:rPr lang="ru-RU" dirty="0" err="1" smtClean="0"/>
              <a:t>ріст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 smtClean="0"/>
              <a:t>зменшується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стійкість</a:t>
            </a:r>
            <a:r>
              <a:rPr lang="ru-RU" dirty="0" smtClean="0"/>
              <a:t> до хвороб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паразитів</a:t>
            </a:r>
            <a:r>
              <a:rPr lang="ru-RU" dirty="0" smtClean="0"/>
              <a:t>, </a:t>
            </a:r>
            <a:r>
              <a:rPr lang="ru-RU" dirty="0" err="1" smtClean="0"/>
              <a:t>знижується</a:t>
            </a:r>
            <a:r>
              <a:rPr lang="ru-RU" dirty="0" smtClean="0"/>
              <a:t> </a:t>
            </a:r>
            <a:r>
              <a:rPr lang="ru-RU" dirty="0" err="1" smtClean="0"/>
              <a:t>урожайність</a:t>
            </a:r>
            <a:r>
              <a:rPr lang="ru-RU" dirty="0" smtClean="0"/>
              <a:t>. </a:t>
            </a:r>
            <a:r>
              <a:rPr lang="ru-RU" dirty="0" err="1" smtClean="0"/>
              <a:t>Кислотні</a:t>
            </a:r>
            <a:r>
              <a:rPr lang="ru-RU" dirty="0" smtClean="0"/>
              <a:t> </a:t>
            </a:r>
            <a:r>
              <a:rPr lang="ru-RU" dirty="0" err="1" smtClean="0"/>
              <a:t>дощі</a:t>
            </a:r>
            <a:r>
              <a:rPr lang="ru-RU" dirty="0" smtClean="0"/>
              <a:t> </a:t>
            </a:r>
            <a:r>
              <a:rPr lang="ru-RU" dirty="0" err="1" smtClean="0"/>
              <a:t>вбивають</a:t>
            </a:r>
            <a:r>
              <a:rPr lang="ru-RU" dirty="0" smtClean="0"/>
              <a:t> не </a:t>
            </a:r>
            <a:r>
              <a:rPr lang="ru-RU" dirty="0" err="1" smtClean="0"/>
              <a:t>тільки</a:t>
            </a:r>
            <a:r>
              <a:rPr lang="ru-RU" dirty="0" smtClean="0"/>
              <a:t> живу природу, а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руйнують</a:t>
            </a:r>
            <a:r>
              <a:rPr lang="ru-RU" dirty="0" smtClean="0"/>
              <a:t> </a:t>
            </a:r>
            <a:r>
              <a:rPr lang="ru-RU" dirty="0" err="1" smtClean="0"/>
              <a:t>пам'ятники</a:t>
            </a:r>
            <a:r>
              <a:rPr lang="ru-RU" dirty="0" smtClean="0"/>
              <a:t> </a:t>
            </a:r>
            <a:r>
              <a:rPr lang="ru-RU" dirty="0" err="1" smtClean="0"/>
              <a:t>архітектури</a:t>
            </a:r>
            <a:r>
              <a:rPr lang="ru-RU" dirty="0" smtClean="0"/>
              <a:t>. </a:t>
            </a:r>
            <a:r>
              <a:rPr lang="ru-RU" dirty="0" err="1" smtClean="0"/>
              <a:t>Міцний</a:t>
            </a:r>
            <a:r>
              <a:rPr lang="ru-RU" dirty="0" smtClean="0"/>
              <a:t>, </a:t>
            </a:r>
            <a:r>
              <a:rPr lang="ru-RU" dirty="0" err="1" smtClean="0"/>
              <a:t>твердий</a:t>
            </a:r>
            <a:r>
              <a:rPr lang="ru-RU" dirty="0" smtClean="0"/>
              <a:t> </a:t>
            </a:r>
            <a:r>
              <a:rPr lang="ru-RU" dirty="0" err="1" smtClean="0"/>
              <a:t>мармур</a:t>
            </a:r>
            <a:r>
              <a:rPr lang="ru-RU" dirty="0" smtClean="0"/>
              <a:t> </a:t>
            </a:r>
            <a:r>
              <a:rPr lang="ru-RU" dirty="0" err="1" smtClean="0"/>
              <a:t>реагує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розчином</a:t>
            </a:r>
            <a:r>
              <a:rPr lang="ru-RU" dirty="0" smtClean="0"/>
              <a:t> </a:t>
            </a:r>
            <a:r>
              <a:rPr lang="ru-RU" dirty="0" err="1" smtClean="0"/>
              <a:t>сірчаної</a:t>
            </a:r>
            <a:r>
              <a:rPr lang="ru-RU" dirty="0" smtClean="0"/>
              <a:t> </a:t>
            </a:r>
            <a:r>
              <a:rPr lang="ru-RU" dirty="0" err="1" smtClean="0"/>
              <a:t>кислоти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перетворюється</a:t>
            </a:r>
            <a:r>
              <a:rPr lang="ru-RU" dirty="0" smtClean="0"/>
              <a:t> на </a:t>
            </a:r>
            <a:r>
              <a:rPr lang="ru-RU" dirty="0" err="1" smtClean="0"/>
              <a:t>гіпс</a:t>
            </a:r>
            <a:r>
              <a:rPr lang="ru-RU" dirty="0" smtClean="0"/>
              <a:t> (</a:t>
            </a:r>
            <a:r>
              <a:rPr lang="ru-RU" dirty="0" err="1" smtClean="0"/>
              <a:t>Са</a:t>
            </a:r>
            <a:r>
              <a:rPr lang="en-US" dirty="0" smtClean="0"/>
              <a:t>S04). </a:t>
            </a:r>
            <a:r>
              <a:rPr lang="ru-RU" dirty="0" err="1" smtClean="0"/>
              <a:t>Зміна</a:t>
            </a:r>
            <a:r>
              <a:rPr lang="ru-RU" dirty="0" smtClean="0"/>
              <a:t> </a:t>
            </a:r>
            <a:r>
              <a:rPr lang="ru-RU" dirty="0" err="1" smtClean="0"/>
              <a:t>температури</a:t>
            </a:r>
            <a:r>
              <a:rPr lang="ru-RU" dirty="0" smtClean="0"/>
              <a:t>, потоки </a:t>
            </a:r>
            <a:r>
              <a:rPr lang="ru-RU" dirty="0" err="1" smtClean="0"/>
              <a:t>дощу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вітер</a:t>
            </a:r>
            <a:r>
              <a:rPr lang="ru-RU" dirty="0" smtClean="0"/>
              <a:t> </a:t>
            </a:r>
            <a:r>
              <a:rPr lang="ru-RU" dirty="0" err="1" smtClean="0"/>
              <a:t>руйнують</a:t>
            </a:r>
            <a:r>
              <a:rPr lang="ru-RU" dirty="0" smtClean="0"/>
              <a:t> </a:t>
            </a:r>
            <a:r>
              <a:rPr lang="ru-RU" dirty="0" err="1" smtClean="0"/>
              <a:t>цей</a:t>
            </a:r>
            <a:r>
              <a:rPr lang="ru-RU" dirty="0" smtClean="0"/>
              <a:t> </a:t>
            </a:r>
            <a:r>
              <a:rPr lang="ru-RU" dirty="0" err="1" smtClean="0"/>
              <a:t>м'який</a:t>
            </a:r>
            <a:r>
              <a:rPr lang="ru-RU" dirty="0" smtClean="0"/>
              <a:t> </a:t>
            </a:r>
            <a:r>
              <a:rPr lang="ru-RU" dirty="0" err="1" smtClean="0"/>
              <a:t>матеріал</a:t>
            </a:r>
            <a:r>
              <a:rPr lang="ru-RU" dirty="0" smtClean="0"/>
              <a:t>. </a:t>
            </a:r>
            <a:r>
              <a:rPr lang="ru-RU" dirty="0" err="1" smtClean="0"/>
              <a:t>Історичні</a:t>
            </a:r>
            <a:r>
              <a:rPr lang="ru-RU" dirty="0" smtClean="0"/>
              <a:t> </a:t>
            </a:r>
            <a:r>
              <a:rPr lang="ru-RU" dirty="0" err="1" smtClean="0"/>
              <a:t>пам'ятники</a:t>
            </a:r>
            <a:r>
              <a:rPr lang="ru-RU" dirty="0" smtClean="0"/>
              <a:t> </a:t>
            </a:r>
            <a:r>
              <a:rPr lang="ru-RU" dirty="0" err="1" smtClean="0"/>
              <a:t>Греції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Риму, простоявши </a:t>
            </a:r>
            <a:r>
              <a:rPr lang="ru-RU" dirty="0" err="1" smtClean="0"/>
              <a:t>тисячоліття</a:t>
            </a:r>
            <a:r>
              <a:rPr lang="ru-RU" dirty="0" smtClean="0"/>
              <a:t>, </a:t>
            </a:r>
            <a:r>
              <a:rPr lang="ru-RU" dirty="0" err="1" smtClean="0"/>
              <a:t>останніми</a:t>
            </a:r>
            <a:r>
              <a:rPr lang="ru-RU" dirty="0" smtClean="0"/>
              <a:t> роками </a:t>
            </a:r>
            <a:r>
              <a:rPr lang="ru-RU" dirty="0" err="1" smtClean="0"/>
              <a:t>руйнуються</a:t>
            </a:r>
            <a:r>
              <a:rPr lang="ru-RU" dirty="0" smtClean="0"/>
              <a:t> прямо на очах. </a:t>
            </a:r>
            <a:r>
              <a:rPr lang="ru-RU" dirty="0" err="1" smtClean="0"/>
              <a:t>Вивчивши</a:t>
            </a:r>
            <a:r>
              <a:rPr lang="ru-RU" dirty="0" smtClean="0"/>
              <a:t> </a:t>
            </a:r>
            <a:r>
              <a:rPr lang="ru-RU" dirty="0" err="1" smtClean="0"/>
              <a:t>нові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 про </a:t>
            </a:r>
            <a:r>
              <a:rPr lang="ru-RU" dirty="0" err="1" smtClean="0"/>
              <a:t>кислотність</a:t>
            </a:r>
            <a:r>
              <a:rPr lang="ru-RU" dirty="0" smtClean="0"/>
              <a:t> </a:t>
            </a:r>
            <a:r>
              <a:rPr lang="ru-RU" dirty="0" err="1" smtClean="0"/>
              <a:t>опадів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випадають</a:t>
            </a:r>
            <a:r>
              <a:rPr lang="ru-RU" dirty="0" smtClean="0"/>
              <a:t> в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регіонах</a:t>
            </a:r>
            <a:r>
              <a:rPr lang="ru-RU" dirty="0" smtClean="0"/>
              <a:t> </a:t>
            </a:r>
            <a:r>
              <a:rPr lang="ru-RU" dirty="0" err="1" smtClean="0"/>
              <a:t>Західної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, </a:t>
            </a:r>
            <a:r>
              <a:rPr lang="ru-RU" dirty="0" err="1" smtClean="0"/>
              <a:t>співробітники</a:t>
            </a:r>
            <a:r>
              <a:rPr lang="ru-RU" dirty="0" smtClean="0"/>
              <a:t> </a:t>
            </a:r>
            <a:r>
              <a:rPr lang="ru-RU" dirty="0" err="1" smtClean="0"/>
              <a:t>Дублінського</a:t>
            </a:r>
            <a:r>
              <a:rPr lang="ru-RU" dirty="0" smtClean="0"/>
              <a:t> </a:t>
            </a:r>
            <a:r>
              <a:rPr lang="ru-RU" dirty="0" err="1" smtClean="0"/>
              <a:t>університету</a:t>
            </a:r>
            <a:r>
              <a:rPr lang="ru-RU" dirty="0" smtClean="0"/>
              <a:t> (</a:t>
            </a:r>
            <a:r>
              <a:rPr lang="ru-RU" dirty="0" err="1" smtClean="0"/>
              <a:t>Ірландія</a:t>
            </a:r>
            <a:r>
              <a:rPr lang="ru-RU" dirty="0" smtClean="0"/>
              <a:t>) </a:t>
            </a:r>
            <a:r>
              <a:rPr lang="ru-RU" dirty="0" err="1" smtClean="0"/>
              <a:t>виявили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катастрофічною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ситуація</a:t>
            </a:r>
            <a:r>
              <a:rPr lang="ru-RU" dirty="0" smtClean="0"/>
              <a:t> у </a:t>
            </a:r>
            <a:r>
              <a:rPr lang="ru-RU" dirty="0" err="1" smtClean="0"/>
              <a:t>центрі</a:t>
            </a:r>
            <a:r>
              <a:rPr lang="ru-RU" dirty="0" smtClean="0"/>
              <a:t> Манчестера (Велика </a:t>
            </a:r>
            <a:r>
              <a:rPr lang="ru-RU" dirty="0" err="1" smtClean="0"/>
              <a:t>Британія</a:t>
            </a:r>
            <a:r>
              <a:rPr lang="ru-RU" dirty="0" smtClean="0"/>
              <a:t>), де за 20 </a:t>
            </a:r>
            <a:r>
              <a:rPr lang="ru-RU" dirty="0" err="1" smtClean="0"/>
              <a:t>місяців</a:t>
            </a:r>
            <a:r>
              <a:rPr lang="ru-RU" dirty="0" smtClean="0"/>
              <a:t> </a:t>
            </a:r>
            <a:r>
              <a:rPr lang="ru-RU" dirty="0" err="1" smtClean="0"/>
              <a:t>кислотні</a:t>
            </a:r>
            <a:r>
              <a:rPr lang="ru-RU" dirty="0" smtClean="0"/>
              <a:t> </a:t>
            </a:r>
            <a:r>
              <a:rPr lang="ru-RU" dirty="0" err="1" smtClean="0"/>
              <a:t>дощі</a:t>
            </a:r>
            <a:r>
              <a:rPr lang="ru-RU" dirty="0" smtClean="0"/>
              <a:t> </a:t>
            </a:r>
            <a:r>
              <a:rPr lang="ru-RU" dirty="0" err="1" smtClean="0"/>
              <a:t>розчинили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120 г на 1 м2 </a:t>
            </a:r>
            <a:r>
              <a:rPr lang="ru-RU" dirty="0" err="1" smtClean="0"/>
              <a:t>каменю</a:t>
            </a:r>
            <a:r>
              <a:rPr lang="ru-RU" dirty="0" smtClean="0"/>
              <a:t>. </a:t>
            </a:r>
            <a:r>
              <a:rPr lang="ru-RU" dirty="0" err="1" smtClean="0"/>
              <a:t>Місто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постраждало</a:t>
            </a:r>
            <a:r>
              <a:rPr lang="ru-RU" dirty="0" smtClean="0"/>
              <a:t> </a:t>
            </a:r>
            <a:r>
              <a:rPr lang="ru-RU" dirty="0" err="1" smtClean="0"/>
              <a:t>дуже</a:t>
            </a:r>
            <a:r>
              <a:rPr lang="ru-RU" dirty="0" smtClean="0"/>
              <a:t> сильно.</a:t>
            </a:r>
            <a:endParaRPr lang="uk-UA" dirty="0"/>
          </a:p>
        </p:txBody>
      </p:sp>
      <p:pic>
        <p:nvPicPr>
          <p:cNvPr id="23554" name="Picture 2" descr="http://www.clean-ecology.ru/image/big/articles_item_1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786190"/>
            <a:ext cx="3571900" cy="2857521"/>
          </a:xfrm>
          <a:prstGeom prst="rect">
            <a:avLst/>
          </a:prstGeom>
          <a:noFill/>
        </p:spPr>
      </p:pic>
      <p:pic>
        <p:nvPicPr>
          <p:cNvPr id="23556" name="Picture 4" descr="http://galnet.org/wp-content/uploads/2013/07/%D0%94%D0%BE%D1%89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071942"/>
            <a:ext cx="2636680" cy="23288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35541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Закони</a:t>
            </a:r>
            <a:r>
              <a:rPr lang="ru-RU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 </a:t>
            </a:r>
            <a:r>
              <a:rPr lang="ru-RU" sz="3600" b="1" i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екології</a:t>
            </a:r>
            <a:endParaRPr lang="ru-RU" sz="36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kbar Cyrillic" pitchFamily="2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7158" y="1000108"/>
            <a:ext cx="828680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Список </a:t>
            </a:r>
            <a:r>
              <a:rPr lang="ru-RU" sz="2000" dirty="0" err="1" smtClean="0"/>
              <a:t>основних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екологічних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законів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принципів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концепцій</a:t>
            </a:r>
            <a:endParaRPr lang="ru-RU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мінімуму</a:t>
            </a:r>
            <a:r>
              <a:rPr lang="ru-RU" sz="2000" dirty="0" smtClean="0"/>
              <a:t> (</a:t>
            </a:r>
            <a:r>
              <a:rPr lang="ru-RU" sz="2000" dirty="0" err="1" smtClean="0"/>
              <a:t>закон</a:t>
            </a:r>
            <a:r>
              <a:rPr lang="ru-RU" sz="2000" dirty="0" smtClean="0"/>
              <a:t> </a:t>
            </a:r>
            <a:r>
              <a:rPr lang="ru-RU" sz="2000" dirty="0" err="1" smtClean="0"/>
              <a:t>Лібіха</a:t>
            </a:r>
            <a:r>
              <a:rPr lang="ru-RU" sz="20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толерантності</a:t>
            </a:r>
            <a:r>
              <a:rPr lang="ru-RU" sz="2000" dirty="0" smtClean="0"/>
              <a:t> (</a:t>
            </a:r>
            <a:r>
              <a:rPr lang="ru-RU" sz="2000" dirty="0" err="1" smtClean="0"/>
              <a:t>закон</a:t>
            </a:r>
            <a:r>
              <a:rPr lang="ru-RU" sz="2000" dirty="0" smtClean="0"/>
              <a:t> </a:t>
            </a:r>
            <a:r>
              <a:rPr lang="ru-RU" sz="2000" dirty="0" err="1" smtClean="0"/>
              <a:t>Шелфорда</a:t>
            </a:r>
            <a:r>
              <a:rPr lang="ru-RU" sz="20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біогенної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міграції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атомів</a:t>
            </a:r>
            <a:r>
              <a:rPr lang="ru-RU" sz="2000" dirty="0" smtClean="0"/>
              <a:t> (</a:t>
            </a:r>
            <a:r>
              <a:rPr lang="ru-RU" sz="2000" dirty="0" err="1" smtClean="0"/>
              <a:t>закон</a:t>
            </a:r>
            <a:r>
              <a:rPr lang="ru-RU" sz="2000" dirty="0" smtClean="0"/>
              <a:t> </a:t>
            </a:r>
            <a:r>
              <a:rPr lang="ru-RU" sz="2000" dirty="0" err="1" smtClean="0"/>
              <a:t>Вернадського</a:t>
            </a:r>
            <a:r>
              <a:rPr lang="ru-RU" sz="20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внутрішньої</a:t>
            </a:r>
            <a:r>
              <a:rPr lang="ru-RU" sz="2000" dirty="0" smtClean="0"/>
              <a:t> </a:t>
            </a:r>
            <a:r>
              <a:rPr lang="ru-RU" sz="2000" dirty="0" err="1" smtClean="0"/>
              <a:t>динаміки</a:t>
            </a:r>
            <a:r>
              <a:rPr lang="ru-RU" sz="2000" dirty="0" smtClean="0"/>
              <a:t> </a:t>
            </a:r>
            <a:r>
              <a:rPr lang="ru-RU" sz="2000" dirty="0" err="1" smtClean="0"/>
              <a:t>рівноваги</a:t>
            </a:r>
            <a:endParaRPr lang="ru-RU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оптимальності</a:t>
            </a:r>
            <a:endParaRPr lang="ru-RU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односпрямованості</a:t>
            </a:r>
            <a:r>
              <a:rPr lang="ru-RU" sz="2000" dirty="0" smtClean="0"/>
              <a:t> потоку </a:t>
            </a:r>
            <a:r>
              <a:rPr lang="ru-RU" sz="2000" dirty="0" err="1" smtClean="0"/>
              <a:t>енергії</a:t>
            </a:r>
            <a:endParaRPr lang="ru-RU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рівно-визначеності</a:t>
            </a:r>
            <a:r>
              <a:rPr lang="ru-RU" sz="2000" dirty="0" smtClean="0"/>
              <a:t> умов </a:t>
            </a:r>
            <a:r>
              <a:rPr lang="ru-RU" sz="2000" dirty="0" err="1" smtClean="0"/>
              <a:t>життя</a:t>
            </a:r>
            <a:endParaRPr lang="ru-RU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довкілля</a:t>
            </a:r>
            <a:endParaRPr lang="ru-RU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сукупної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дії</a:t>
            </a:r>
            <a:r>
              <a:rPr lang="ru-RU" sz="2000" dirty="0" smtClean="0"/>
              <a:t> </a:t>
            </a:r>
            <a:r>
              <a:rPr lang="ru-RU" sz="2000" dirty="0" err="1" smtClean="0"/>
              <a:t>природних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факторів</a:t>
            </a:r>
            <a:endParaRPr lang="ru-RU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ґрунтостомлення</a:t>
            </a:r>
            <a:r>
              <a:rPr lang="ru-RU" sz="2000" dirty="0" smtClean="0"/>
              <a:t> (</a:t>
            </a:r>
            <a:r>
              <a:rPr lang="ru-RU" sz="2000" dirty="0" err="1" smtClean="0"/>
              <a:t>зниження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родючості</a:t>
            </a:r>
            <a:r>
              <a:rPr lang="ru-RU" sz="2000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 smtClean="0"/>
              <a:t>Закон </a:t>
            </a:r>
            <a:r>
              <a:rPr lang="ru-RU" sz="2000" dirty="0" err="1" smtClean="0"/>
              <a:t>фізико-хімічної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єдності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живої</a:t>
            </a:r>
            <a:r>
              <a:rPr lang="ru-RU" sz="2000" dirty="0" smtClean="0"/>
              <a:t> </a:t>
            </a:r>
            <a:r>
              <a:rPr lang="ru-RU" sz="2000" dirty="0" err="1" smtClean="0"/>
              <a:t>речовини</a:t>
            </a:r>
            <a:r>
              <a:rPr lang="ru-RU" sz="2000" dirty="0" smtClean="0"/>
              <a:t> (</a:t>
            </a:r>
            <a:r>
              <a:rPr lang="ru-RU" sz="2000" dirty="0" err="1" smtClean="0"/>
              <a:t>сформульований</a:t>
            </a:r>
            <a:r>
              <a:rPr lang="ru-RU" sz="2000" dirty="0" smtClean="0"/>
              <a:t> </a:t>
            </a:r>
            <a:r>
              <a:rPr lang="ru-RU" sz="2000" dirty="0" err="1" smtClean="0"/>
              <a:t>Вернадським</a:t>
            </a:r>
            <a:r>
              <a:rPr lang="ru-RU" sz="2000" dirty="0" smtClean="0"/>
              <a:t>)</a:t>
            </a:r>
            <a:endParaRPr lang="ru-RU" sz="2000" dirty="0"/>
          </a:p>
        </p:txBody>
      </p:sp>
      <p:pic>
        <p:nvPicPr>
          <p:cNvPr id="50178" name="Picture 2" descr="http://1.bp.blogspot.com/-1LYw3rlGnxM/UWzZB0MQtNI/AAAAAAAAB0E/ICOZNM97gQg/s1600/EcoEduLogo-Jan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4357694"/>
            <a:ext cx="2787505" cy="20621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14282" y="214290"/>
            <a:ext cx="871543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0001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err="1" smtClean="0"/>
              <a:t>Страждають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кислотних</a:t>
            </a:r>
            <a:r>
              <a:rPr lang="ru-RU" dirty="0" smtClean="0"/>
              <a:t> </a:t>
            </a:r>
            <a:r>
              <a:rPr lang="ru-RU" dirty="0" err="1" smtClean="0"/>
              <a:t>дощів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люди,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вимушені</a:t>
            </a:r>
            <a:r>
              <a:rPr lang="ru-RU" dirty="0" smtClean="0"/>
              <a:t> </a:t>
            </a:r>
            <a:r>
              <a:rPr lang="ru-RU" dirty="0" err="1" smtClean="0"/>
              <a:t>споживати</a:t>
            </a:r>
            <a:r>
              <a:rPr lang="ru-RU" dirty="0" smtClean="0"/>
              <a:t> </a:t>
            </a:r>
            <a:r>
              <a:rPr lang="ru-RU" dirty="0" err="1" smtClean="0"/>
              <a:t>питну</a:t>
            </a:r>
            <a:r>
              <a:rPr lang="ru-RU" dirty="0" smtClean="0"/>
              <a:t> воду, </a:t>
            </a:r>
            <a:r>
              <a:rPr lang="ru-RU" dirty="0" err="1" smtClean="0"/>
              <a:t>забруднену</a:t>
            </a:r>
            <a:r>
              <a:rPr lang="ru-RU" dirty="0" smtClean="0"/>
              <a:t> </a:t>
            </a:r>
            <a:r>
              <a:rPr lang="ru-RU" dirty="0" err="1" smtClean="0"/>
              <a:t>токсичними</a:t>
            </a:r>
            <a:r>
              <a:rPr lang="ru-RU" dirty="0" smtClean="0"/>
              <a:t> </a:t>
            </a:r>
            <a:r>
              <a:rPr lang="ru-RU" dirty="0" err="1" smtClean="0"/>
              <a:t>металами</a:t>
            </a:r>
            <a:r>
              <a:rPr lang="ru-RU" dirty="0" smtClean="0"/>
              <a:t> - </a:t>
            </a:r>
            <a:r>
              <a:rPr lang="ru-RU" dirty="0" err="1" smtClean="0"/>
              <a:t>ртуттю</a:t>
            </a:r>
            <a:r>
              <a:rPr lang="ru-RU" dirty="0" smtClean="0"/>
              <a:t>, </a:t>
            </a:r>
            <a:r>
              <a:rPr lang="ru-RU" dirty="0" err="1" smtClean="0"/>
              <a:t>свинцем</a:t>
            </a:r>
            <a:r>
              <a:rPr lang="ru-RU" dirty="0" smtClean="0"/>
              <a:t>, </a:t>
            </a:r>
            <a:r>
              <a:rPr lang="ru-RU" dirty="0" err="1" smtClean="0"/>
              <a:t>кадмієм</a:t>
            </a:r>
            <a:r>
              <a:rPr lang="ru-RU" dirty="0" smtClean="0"/>
              <a:t>. І тому для </a:t>
            </a:r>
            <a:r>
              <a:rPr lang="ru-RU" dirty="0" err="1" smtClean="0"/>
              <a:t>порятунку</a:t>
            </a:r>
            <a:r>
              <a:rPr lang="ru-RU" dirty="0" smtClean="0"/>
              <a:t> </a:t>
            </a:r>
            <a:r>
              <a:rPr lang="ru-RU" dirty="0" err="1" smtClean="0"/>
              <a:t>природи</a:t>
            </a:r>
            <a:r>
              <a:rPr lang="ru-RU" dirty="0" smtClean="0"/>
              <a:t> </a:t>
            </a:r>
            <a:r>
              <a:rPr lang="ru-RU" dirty="0" err="1" smtClean="0"/>
              <a:t>необхідно</a:t>
            </a:r>
            <a:r>
              <a:rPr lang="ru-RU" dirty="0" smtClean="0"/>
              <a:t> </a:t>
            </a:r>
            <a:r>
              <a:rPr lang="ru-RU" dirty="0" err="1" smtClean="0"/>
              <a:t>різко</a:t>
            </a:r>
            <a:r>
              <a:rPr lang="ru-RU" dirty="0" smtClean="0"/>
              <a:t> </a:t>
            </a:r>
            <a:r>
              <a:rPr lang="ru-RU" dirty="0" err="1" smtClean="0"/>
              <a:t>знизити</a:t>
            </a:r>
            <a:r>
              <a:rPr lang="ru-RU" dirty="0" smtClean="0"/>
              <a:t> </a:t>
            </a:r>
            <a:r>
              <a:rPr lang="ru-RU" dirty="0" err="1" smtClean="0"/>
              <a:t>викиди</a:t>
            </a:r>
            <a:r>
              <a:rPr lang="ru-RU" dirty="0" smtClean="0"/>
              <a:t> в атмосферу </a:t>
            </a:r>
            <a:r>
              <a:rPr lang="ru-RU" dirty="0" err="1" smtClean="0"/>
              <a:t>оксидів</a:t>
            </a:r>
            <a:r>
              <a:rPr lang="ru-RU" dirty="0" smtClean="0"/>
              <a:t> </a:t>
            </a:r>
            <a:r>
              <a:rPr lang="ru-RU" dirty="0" err="1" smtClean="0"/>
              <a:t>сірки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азоту. </a:t>
            </a:r>
            <a:r>
              <a:rPr lang="ru-RU" dirty="0" err="1" smtClean="0"/>
              <a:t>Отже</a:t>
            </a:r>
            <a:r>
              <a:rPr lang="ru-RU" dirty="0" smtClean="0"/>
              <a:t>,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випадіння</a:t>
            </a:r>
            <a:r>
              <a:rPr lang="ru-RU" dirty="0" smtClean="0"/>
              <a:t> </a:t>
            </a:r>
            <a:r>
              <a:rPr lang="ru-RU" dirty="0" err="1" smtClean="0"/>
              <a:t>кислотних</a:t>
            </a:r>
            <a:r>
              <a:rPr lang="ru-RU" dirty="0" smtClean="0"/>
              <a:t> </a:t>
            </a:r>
            <a:r>
              <a:rPr lang="ru-RU" dirty="0" err="1" smtClean="0"/>
              <a:t>опадів</a:t>
            </a:r>
            <a:r>
              <a:rPr lang="ru-RU" dirty="0" smtClean="0"/>
              <a:t> у природному </a:t>
            </a:r>
            <a:r>
              <a:rPr lang="ru-RU" dirty="0" err="1" smtClean="0"/>
              <a:t>середовищі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життєдіяльності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</a:t>
            </a:r>
            <a:r>
              <a:rPr lang="ru-RU" dirty="0" err="1" smtClean="0"/>
              <a:t>відбуваються</a:t>
            </a:r>
            <a:r>
              <a:rPr lang="ru-RU" dirty="0" smtClean="0"/>
              <a:t> </a:t>
            </a:r>
            <a:r>
              <a:rPr lang="ru-RU" dirty="0" err="1" smtClean="0"/>
              <a:t>такі</a:t>
            </a:r>
            <a:r>
              <a:rPr lang="ru-RU" dirty="0" smtClean="0"/>
              <a:t> </a:t>
            </a:r>
            <a:r>
              <a:rPr lang="ru-RU" dirty="0" err="1" smtClean="0"/>
              <a:t>негативні</a:t>
            </a:r>
            <a:r>
              <a:rPr lang="ru-RU" dirty="0" smtClean="0"/>
              <a:t> </a:t>
            </a:r>
            <a:r>
              <a:rPr lang="ru-RU" dirty="0" err="1" smtClean="0"/>
              <a:t>процеси</a:t>
            </a:r>
            <a:r>
              <a:rPr lang="ru-RU" dirty="0" smtClean="0"/>
              <a:t>:</a:t>
            </a:r>
          </a:p>
          <a:p>
            <a:pPr marL="0" marR="0" lvl="0" indent="100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- </a:t>
            </a:r>
            <a:r>
              <a:rPr lang="ru-RU" dirty="0" err="1" smtClean="0"/>
              <a:t>знижується</a:t>
            </a:r>
            <a:r>
              <a:rPr lang="ru-RU" dirty="0" smtClean="0"/>
              <a:t> </a:t>
            </a:r>
            <a:r>
              <a:rPr lang="ru-RU" dirty="0" err="1" smtClean="0"/>
              <a:t>врожайність</a:t>
            </a:r>
            <a:r>
              <a:rPr lang="ru-RU" dirty="0" smtClean="0"/>
              <a:t> </a:t>
            </a:r>
            <a:r>
              <a:rPr lang="ru-RU" dirty="0" err="1" smtClean="0"/>
              <a:t>більшості</a:t>
            </a:r>
            <a:r>
              <a:rPr lang="ru-RU" dirty="0" smtClean="0"/>
              <a:t> </a:t>
            </a:r>
            <a:r>
              <a:rPr lang="ru-RU" dirty="0" err="1" smtClean="0"/>
              <a:t>сільськогосподарських</a:t>
            </a:r>
            <a:r>
              <a:rPr lang="ru-RU" dirty="0" smtClean="0"/>
              <a:t> культур через </a:t>
            </a:r>
            <a:r>
              <a:rPr lang="ru-RU" dirty="0" err="1" smtClean="0"/>
              <a:t>ушкодження</a:t>
            </a:r>
            <a:r>
              <a:rPr lang="ru-RU" dirty="0" smtClean="0"/>
              <a:t> </a:t>
            </a:r>
            <a:r>
              <a:rPr lang="ru-RU" dirty="0" err="1" smtClean="0"/>
              <a:t>листя</a:t>
            </a:r>
            <a:r>
              <a:rPr lang="ru-RU" dirty="0" smtClean="0"/>
              <a:t> кислотами;</a:t>
            </a:r>
          </a:p>
          <a:p>
            <a:pPr marL="0" marR="0" lvl="0" indent="100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-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ґрунту</a:t>
            </a:r>
            <a:r>
              <a:rPr lang="ru-RU" dirty="0" smtClean="0"/>
              <a:t> </a:t>
            </a:r>
            <a:r>
              <a:rPr lang="ru-RU" dirty="0" err="1" smtClean="0"/>
              <a:t>вимиваються</a:t>
            </a:r>
            <a:r>
              <a:rPr lang="ru-RU" dirty="0" smtClean="0"/>
              <a:t> </a:t>
            </a:r>
            <a:r>
              <a:rPr lang="ru-RU" dirty="0" err="1" smtClean="0"/>
              <a:t>кальцій</a:t>
            </a:r>
            <a:r>
              <a:rPr lang="ru-RU" dirty="0" smtClean="0"/>
              <a:t>, </a:t>
            </a:r>
            <a:r>
              <a:rPr lang="ru-RU" dirty="0" err="1" smtClean="0"/>
              <a:t>калій</a:t>
            </a:r>
            <a:r>
              <a:rPr lang="ru-RU" dirty="0" smtClean="0"/>
              <a:t> та </a:t>
            </a:r>
            <a:r>
              <a:rPr lang="ru-RU" dirty="0" err="1" smtClean="0"/>
              <a:t>магній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призводить</a:t>
            </a:r>
            <a:r>
              <a:rPr lang="ru-RU" dirty="0" smtClean="0"/>
              <a:t> до </a:t>
            </a:r>
            <a:r>
              <a:rPr lang="ru-RU" dirty="0" err="1" smtClean="0"/>
              <a:t>деградації</a:t>
            </a:r>
            <a:r>
              <a:rPr lang="ru-RU" dirty="0" smtClean="0"/>
              <a:t> </a:t>
            </a:r>
            <a:r>
              <a:rPr lang="ru-RU" dirty="0" err="1" smtClean="0"/>
              <a:t>рослинності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,</a:t>
            </a:r>
            <a:r>
              <a:rPr lang="ru-RU" dirty="0" smtClean="0">
                <a:hlinkClick r:id="rId2"/>
              </a:rPr>
              <a:t> як </a:t>
            </a:r>
            <a:r>
              <a:rPr lang="ru-RU" dirty="0" err="1" smtClean="0">
                <a:hlinkClick r:id="rId2"/>
              </a:rPr>
              <a:t>наслідок</a:t>
            </a:r>
            <a:r>
              <a:rPr lang="ru-RU" dirty="0" smtClean="0">
                <a:hlinkClick r:id="rId2"/>
              </a:rPr>
              <a:t>, - до </a:t>
            </a:r>
            <a:r>
              <a:rPr lang="ru-RU" dirty="0" err="1" smtClean="0">
                <a:hlinkClick r:id="rId2"/>
              </a:rPr>
              <a:t>збіднення</a:t>
            </a:r>
            <a:r>
              <a:rPr lang="ru-RU" dirty="0" smtClean="0">
                <a:hlinkClick r:id="rId2"/>
              </a:rPr>
              <a:t> </a:t>
            </a:r>
            <a:r>
              <a:rPr lang="ru-RU" dirty="0" err="1" smtClean="0">
                <a:hlinkClick r:id="rId2"/>
              </a:rPr>
              <a:t>тваринного</a:t>
            </a:r>
            <a:r>
              <a:rPr lang="ru-RU" dirty="0" smtClean="0">
                <a:hlinkClick r:id="rId2"/>
              </a:rPr>
              <a:t> </a:t>
            </a:r>
            <a:r>
              <a:rPr lang="ru-RU" dirty="0" err="1" smtClean="0">
                <a:hlinkClick r:id="rId2"/>
              </a:rPr>
              <a:t>світу</a:t>
            </a:r>
            <a:r>
              <a:rPr lang="ru-RU" dirty="0" smtClean="0">
                <a:hlinkClick r:id="rId2"/>
              </a:rPr>
              <a:t>;</a:t>
            </a:r>
            <a:endParaRPr lang="ru-RU" dirty="0" smtClean="0">
              <a:hlinkClick r:id="rId2"/>
            </a:endParaRPr>
          </a:p>
          <a:p>
            <a:pPr marL="0" marR="0" lvl="0" indent="100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hlinkClick r:id="rId2"/>
              </a:rPr>
              <a:t> </a:t>
            </a:r>
            <a:endParaRPr lang="ru-RU" dirty="0" smtClean="0"/>
          </a:p>
          <a:p>
            <a:pPr marL="0" marR="0" lvl="0" indent="100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- гинуть </a:t>
            </a:r>
            <a:r>
              <a:rPr lang="ru-RU" dirty="0" err="1" smtClean="0"/>
              <a:t>ліси</a:t>
            </a:r>
            <a:r>
              <a:rPr lang="ru-RU" dirty="0" smtClean="0"/>
              <a:t> (</a:t>
            </a:r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 smtClean="0"/>
              <a:t>чутливі</a:t>
            </a:r>
            <a:r>
              <a:rPr lang="ru-RU" dirty="0" smtClean="0"/>
              <a:t> до </a:t>
            </a:r>
            <a:r>
              <a:rPr lang="ru-RU" dirty="0" err="1" smtClean="0"/>
              <a:t>кислотних</a:t>
            </a:r>
            <a:r>
              <a:rPr lang="ru-RU" dirty="0" smtClean="0"/>
              <a:t> </a:t>
            </a:r>
            <a:r>
              <a:rPr lang="ru-RU" dirty="0" err="1" smtClean="0"/>
              <a:t>дощів</a:t>
            </a:r>
            <a:r>
              <a:rPr lang="ru-RU" dirty="0" smtClean="0"/>
              <a:t> кедр, бук </a:t>
            </a:r>
            <a:r>
              <a:rPr lang="ru-RU" dirty="0" err="1" smtClean="0"/>
              <a:t>і</a:t>
            </a:r>
            <a:r>
              <a:rPr lang="ru-RU" dirty="0" smtClean="0"/>
              <a:t> тис);</a:t>
            </a:r>
          </a:p>
          <a:p>
            <a:pPr marL="0" marR="0" lvl="0" indent="100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- </a:t>
            </a:r>
            <a:r>
              <a:rPr lang="ru-RU" dirty="0" err="1" smtClean="0"/>
              <a:t>отруюється</a:t>
            </a:r>
            <a:r>
              <a:rPr lang="ru-RU" dirty="0" smtClean="0"/>
              <a:t> вода озер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ставків</a:t>
            </a:r>
            <a:r>
              <a:rPr lang="ru-RU" dirty="0" smtClean="0"/>
              <a:t>, у них </a:t>
            </a:r>
            <a:r>
              <a:rPr lang="ru-RU" dirty="0" err="1" smtClean="0"/>
              <a:t>гине</a:t>
            </a:r>
            <a:r>
              <a:rPr lang="ru-RU" dirty="0" smtClean="0"/>
              <a:t> </a:t>
            </a:r>
            <a:r>
              <a:rPr lang="ru-RU" dirty="0" err="1" smtClean="0"/>
              <a:t>риба</a:t>
            </a:r>
            <a:r>
              <a:rPr lang="ru-RU" dirty="0" smtClean="0"/>
              <a:t>, </a:t>
            </a:r>
            <a:r>
              <a:rPr lang="ru-RU" dirty="0" err="1" smtClean="0"/>
              <a:t>зникають</a:t>
            </a:r>
            <a:r>
              <a:rPr lang="ru-RU" dirty="0" smtClean="0"/>
              <a:t> </a:t>
            </a:r>
            <a:r>
              <a:rPr lang="ru-RU" dirty="0" err="1" smtClean="0"/>
              <a:t>комахи</a:t>
            </a:r>
            <a:r>
              <a:rPr lang="ru-RU" dirty="0" smtClean="0"/>
              <a:t>;</a:t>
            </a:r>
          </a:p>
          <a:p>
            <a:pPr marL="0" marR="0" lvl="0" indent="100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- </a:t>
            </a:r>
            <a:r>
              <a:rPr lang="ru-RU" dirty="0" err="1" smtClean="0"/>
              <a:t>зникають</a:t>
            </a:r>
            <a:r>
              <a:rPr lang="ru-RU" dirty="0" smtClean="0"/>
              <a:t> </a:t>
            </a:r>
            <a:r>
              <a:rPr lang="ru-RU" dirty="0" err="1" smtClean="0"/>
              <a:t>водоплавні</a:t>
            </a:r>
            <a:r>
              <a:rPr lang="ru-RU" dirty="0" smtClean="0"/>
              <a:t> птахи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тварини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живляться</a:t>
            </a:r>
            <a:r>
              <a:rPr lang="ru-RU" dirty="0" smtClean="0"/>
              <a:t> </a:t>
            </a:r>
            <a:r>
              <a:rPr lang="ru-RU" dirty="0" err="1" smtClean="0"/>
              <a:t>комахами</a:t>
            </a:r>
            <a:r>
              <a:rPr lang="ru-RU" dirty="0" smtClean="0"/>
              <a:t>;</a:t>
            </a:r>
          </a:p>
          <a:p>
            <a:pPr marL="0" marR="0" lvl="0" indent="100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- </a:t>
            </a:r>
            <a:r>
              <a:rPr lang="ru-RU" dirty="0" err="1" smtClean="0"/>
              <a:t>активізуються</a:t>
            </a:r>
            <a:r>
              <a:rPr lang="ru-RU" dirty="0" smtClean="0"/>
              <a:t> </a:t>
            </a:r>
            <a:r>
              <a:rPr lang="ru-RU" dirty="0" err="1" smtClean="0"/>
              <a:t>зсуви</a:t>
            </a:r>
            <a:r>
              <a:rPr lang="ru-RU" dirty="0" smtClean="0"/>
              <a:t> та </a:t>
            </a:r>
            <a:r>
              <a:rPr lang="ru-RU" dirty="0" err="1" smtClean="0"/>
              <a:t>селі</a:t>
            </a:r>
            <a:r>
              <a:rPr lang="ru-RU" dirty="0" smtClean="0"/>
              <a:t>, </a:t>
            </a:r>
            <a:r>
              <a:rPr lang="ru-RU" dirty="0" err="1" smtClean="0"/>
              <a:t>спричинені</a:t>
            </a:r>
            <a:r>
              <a:rPr lang="ru-RU" dirty="0" smtClean="0"/>
              <a:t> </a:t>
            </a:r>
            <a:r>
              <a:rPr lang="ru-RU" dirty="0" err="1" smtClean="0"/>
              <a:t>загибеллю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у </a:t>
            </a:r>
            <a:r>
              <a:rPr lang="ru-RU" dirty="0" err="1" smtClean="0"/>
              <a:t>гірських</a:t>
            </a:r>
            <a:r>
              <a:rPr lang="ru-RU" dirty="0" smtClean="0"/>
              <a:t> районах;</a:t>
            </a:r>
          </a:p>
          <a:p>
            <a:pPr marL="0" marR="0" lvl="0" indent="100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- </a:t>
            </a:r>
            <a:r>
              <a:rPr lang="ru-RU" dirty="0" err="1" smtClean="0"/>
              <a:t>прискорюється</a:t>
            </a:r>
            <a:r>
              <a:rPr lang="ru-RU" dirty="0" smtClean="0"/>
              <a:t> </a:t>
            </a:r>
            <a:r>
              <a:rPr lang="ru-RU" dirty="0" err="1" smtClean="0"/>
              <a:t>руйнування</a:t>
            </a:r>
            <a:r>
              <a:rPr lang="ru-RU" dirty="0" smtClean="0"/>
              <a:t> </a:t>
            </a:r>
            <a:r>
              <a:rPr lang="ru-RU" dirty="0" err="1" smtClean="0"/>
              <a:t>пам'яток</a:t>
            </a:r>
            <a:r>
              <a:rPr lang="ru-RU" dirty="0" smtClean="0"/>
              <a:t> </a:t>
            </a:r>
            <a:r>
              <a:rPr lang="ru-RU" dirty="0" err="1" smtClean="0"/>
              <a:t>архітектури</a:t>
            </a:r>
            <a:r>
              <a:rPr lang="ru-RU" dirty="0" smtClean="0"/>
              <a:t>, </a:t>
            </a:r>
            <a:r>
              <a:rPr lang="ru-RU" dirty="0" err="1" smtClean="0"/>
              <a:t>споруд</a:t>
            </a:r>
            <a:r>
              <a:rPr lang="ru-RU" dirty="0" smtClean="0"/>
              <a:t>, особливо тих,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побудовані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вапняку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оздоблені</a:t>
            </a:r>
            <a:r>
              <a:rPr lang="ru-RU" dirty="0" smtClean="0"/>
              <a:t> </a:t>
            </a:r>
            <a:r>
              <a:rPr lang="ru-RU" dirty="0" err="1" smtClean="0"/>
              <a:t>мармуром</a:t>
            </a:r>
            <a:r>
              <a:rPr lang="ru-RU" dirty="0" smtClean="0"/>
              <a:t>;</a:t>
            </a:r>
          </a:p>
          <a:p>
            <a:pPr marL="0" marR="0" lvl="0" indent="10001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- </a:t>
            </a:r>
            <a:r>
              <a:rPr lang="ru-RU" dirty="0" err="1" smtClean="0"/>
              <a:t>збільшується</a:t>
            </a:r>
            <a:r>
              <a:rPr lang="ru-RU" dirty="0" smtClean="0"/>
              <a:t> </a:t>
            </a:r>
            <a:r>
              <a:rPr lang="ru-RU" dirty="0" err="1" smtClean="0"/>
              <a:t>захворюваність</a:t>
            </a:r>
            <a:r>
              <a:rPr lang="ru-RU" dirty="0" smtClean="0"/>
              <a:t> </a:t>
            </a:r>
            <a:r>
              <a:rPr lang="ru-RU" dirty="0" err="1" smtClean="0"/>
              <a:t>серед</a:t>
            </a:r>
            <a:r>
              <a:rPr lang="ru-RU" dirty="0" smtClean="0"/>
              <a:t> людей (</a:t>
            </a:r>
            <a:r>
              <a:rPr lang="ru-RU" dirty="0" err="1" smtClean="0"/>
              <a:t>найчастіше</a:t>
            </a:r>
            <a:r>
              <a:rPr lang="ru-RU" dirty="0" smtClean="0"/>
              <a:t> </a:t>
            </a:r>
            <a:r>
              <a:rPr lang="ru-RU" dirty="0" err="1" smtClean="0"/>
              <a:t>уражуються</a:t>
            </a:r>
            <a:r>
              <a:rPr lang="ru-RU" dirty="0" smtClean="0"/>
              <a:t> </a:t>
            </a:r>
            <a:r>
              <a:rPr lang="ru-RU" dirty="0" err="1" smtClean="0"/>
              <a:t>очі</a:t>
            </a:r>
            <a:r>
              <a:rPr lang="ru-RU" dirty="0" smtClean="0"/>
              <a:t>, </a:t>
            </a:r>
            <a:r>
              <a:rPr lang="ru-RU" dirty="0" err="1" smtClean="0"/>
              <a:t>органи</a:t>
            </a:r>
            <a:r>
              <a:rPr lang="ru-RU" dirty="0" smtClean="0"/>
              <a:t> </a:t>
            </a:r>
            <a:r>
              <a:rPr lang="ru-RU" dirty="0" err="1" smtClean="0"/>
              <a:t>дихання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42852"/>
            <a:ext cx="828680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Взимку</a:t>
            </a:r>
            <a:r>
              <a:rPr lang="ru-RU" dirty="0" smtClean="0"/>
              <a:t> </a:t>
            </a:r>
            <a:r>
              <a:rPr lang="ru-RU" dirty="0" err="1" smtClean="0"/>
              <a:t>поблизу</a:t>
            </a:r>
            <a:r>
              <a:rPr lang="ru-RU" dirty="0" smtClean="0"/>
              <a:t> ТЕС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металургійних</a:t>
            </a:r>
            <a:r>
              <a:rPr lang="ru-RU" dirty="0" smtClean="0"/>
              <a:t> </a:t>
            </a:r>
            <a:r>
              <a:rPr lang="ru-RU" dirty="0" err="1" smtClean="0"/>
              <a:t>заводів</a:t>
            </a:r>
            <a:r>
              <a:rPr lang="ru-RU" dirty="0" smtClean="0"/>
              <a:t> </a:t>
            </a:r>
            <a:r>
              <a:rPr lang="ru-RU" dirty="0" err="1" smtClean="0"/>
              <a:t>іноді</a:t>
            </a:r>
            <a:r>
              <a:rPr lang="ru-RU" dirty="0" smtClean="0"/>
              <a:t> </a:t>
            </a:r>
            <a:r>
              <a:rPr lang="ru-RU" dirty="0" err="1" smtClean="0"/>
              <a:t>випадає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кислотний</a:t>
            </a:r>
            <a:r>
              <a:rPr lang="ru-RU" dirty="0" smtClean="0"/>
              <a:t> </a:t>
            </a:r>
            <a:r>
              <a:rPr lang="ru-RU" dirty="0" err="1" smtClean="0"/>
              <a:t>сніг</a:t>
            </a:r>
            <a:r>
              <a:rPr lang="ru-RU" dirty="0" smtClean="0"/>
              <a:t>,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шкідливіший</a:t>
            </a:r>
            <a:r>
              <a:rPr lang="ru-RU" dirty="0" smtClean="0"/>
              <a:t>, </a:t>
            </a:r>
            <a:r>
              <a:rPr lang="ru-RU" dirty="0" err="1" smtClean="0"/>
              <a:t>ніж</a:t>
            </a:r>
            <a:r>
              <a:rPr lang="ru-RU" dirty="0" smtClean="0"/>
              <a:t> </a:t>
            </a:r>
            <a:r>
              <a:rPr lang="ru-RU" dirty="0" err="1" smtClean="0"/>
              <a:t>кислотний</a:t>
            </a:r>
            <a:r>
              <a:rPr lang="ru-RU" dirty="0" smtClean="0"/>
              <a:t> </a:t>
            </a:r>
            <a:r>
              <a:rPr lang="ru-RU" dirty="0" err="1" smtClean="0"/>
              <a:t>дощ</a:t>
            </a:r>
            <a:r>
              <a:rPr lang="ru-RU" dirty="0" smtClean="0"/>
              <a:t>, </a:t>
            </a:r>
            <a:r>
              <a:rPr lang="ru-RU" dirty="0" err="1" smtClean="0"/>
              <a:t>оскільки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більший</a:t>
            </a:r>
            <a:r>
              <a:rPr lang="ru-RU" dirty="0" smtClean="0"/>
              <a:t> </a:t>
            </a:r>
            <a:r>
              <a:rPr lang="ru-RU" dirty="0" err="1" smtClean="0"/>
              <a:t>вміст</a:t>
            </a:r>
            <a:r>
              <a:rPr lang="ru-RU" dirty="0" smtClean="0"/>
              <a:t> кислот. </a:t>
            </a:r>
            <a:r>
              <a:rPr lang="ru-RU" dirty="0" err="1" smtClean="0"/>
              <a:t>Райони</a:t>
            </a:r>
            <a:r>
              <a:rPr lang="ru-RU" dirty="0" smtClean="0"/>
              <a:t> </a:t>
            </a:r>
            <a:r>
              <a:rPr lang="ru-RU" dirty="0" err="1" smtClean="0"/>
              <a:t>випадання</a:t>
            </a:r>
            <a:r>
              <a:rPr lang="ru-RU" dirty="0" smtClean="0"/>
              <a:t> такого </a:t>
            </a:r>
            <a:r>
              <a:rPr lang="ru-RU" dirty="0" err="1" smtClean="0"/>
              <a:t>снігу</a:t>
            </a:r>
            <a:r>
              <a:rPr lang="ru-RU" dirty="0" smtClean="0"/>
              <a:t> </a:t>
            </a:r>
            <a:r>
              <a:rPr lang="ru-RU" dirty="0" err="1" smtClean="0"/>
              <a:t>отримують</a:t>
            </a:r>
            <a:r>
              <a:rPr lang="ru-RU" dirty="0" smtClean="0"/>
              <a:t> </a:t>
            </a:r>
            <a:r>
              <a:rPr lang="ru-RU" dirty="0" err="1" smtClean="0"/>
              <a:t>одразу</a:t>
            </a:r>
            <a:r>
              <a:rPr lang="ru-RU" dirty="0" smtClean="0"/>
              <a:t> 4-5-місячну дозу </a:t>
            </a:r>
            <a:r>
              <a:rPr lang="ru-RU" dirty="0" err="1" smtClean="0"/>
              <a:t>забруднення</a:t>
            </a:r>
            <a:r>
              <a:rPr lang="ru-RU" dirty="0" smtClean="0"/>
              <a:t>, а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танення</a:t>
            </a:r>
            <a:r>
              <a:rPr lang="ru-RU" dirty="0" smtClean="0"/>
              <a:t> </a:t>
            </a:r>
            <a:r>
              <a:rPr lang="ru-RU" dirty="0" err="1" smtClean="0"/>
              <a:t>навесні</a:t>
            </a:r>
            <a:r>
              <a:rPr lang="ru-RU" dirty="0" smtClean="0"/>
              <a:t> </a:t>
            </a:r>
            <a:r>
              <a:rPr lang="ru-RU" dirty="0" err="1" smtClean="0"/>
              <a:t>відбувається</a:t>
            </a:r>
            <a:r>
              <a:rPr lang="ru-RU" dirty="0" smtClean="0"/>
              <a:t> </a:t>
            </a:r>
            <a:r>
              <a:rPr lang="ru-RU" dirty="0" err="1" smtClean="0"/>
              <a:t>концентрація</a:t>
            </a:r>
            <a:r>
              <a:rPr lang="ru-RU" dirty="0" smtClean="0"/>
              <a:t> </a:t>
            </a:r>
            <a:r>
              <a:rPr lang="ru-RU" dirty="0" err="1" smtClean="0"/>
              <a:t>шкідливих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, тому тала вода </a:t>
            </a:r>
            <a:r>
              <a:rPr lang="ru-RU" dirty="0" err="1" smtClean="0"/>
              <a:t>інколи</a:t>
            </a:r>
            <a:r>
              <a:rPr lang="ru-RU" dirty="0" smtClean="0"/>
              <a:t> </a:t>
            </a:r>
            <a:r>
              <a:rPr lang="ru-RU" dirty="0" err="1" smtClean="0"/>
              <a:t>містить</a:t>
            </a:r>
            <a:r>
              <a:rPr lang="ru-RU" dirty="0" smtClean="0"/>
              <a:t> </a:t>
            </a:r>
            <a:r>
              <a:rPr lang="ru-RU" dirty="0" err="1" smtClean="0"/>
              <a:t>удесятеро</a:t>
            </a:r>
            <a:r>
              <a:rPr lang="ru-RU" dirty="0" smtClean="0"/>
              <a:t> </a:t>
            </a:r>
            <a:r>
              <a:rPr lang="ru-RU" dirty="0" err="1" smtClean="0"/>
              <a:t>більше</a:t>
            </a:r>
            <a:r>
              <a:rPr lang="ru-RU" dirty="0" smtClean="0"/>
              <a:t> кислот, </a:t>
            </a:r>
            <a:r>
              <a:rPr lang="ru-RU" dirty="0" err="1" smtClean="0"/>
              <a:t>ніж</a:t>
            </a:r>
            <a:r>
              <a:rPr lang="ru-RU" dirty="0" smtClean="0"/>
              <a:t> сам </a:t>
            </a:r>
            <a:r>
              <a:rPr lang="ru-RU" dirty="0" err="1" smtClean="0"/>
              <a:t>сніг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більш</a:t>
            </a:r>
            <a:r>
              <a:rPr lang="ru-RU" dirty="0" smtClean="0"/>
              <a:t> як 230 озер у горах </a:t>
            </a:r>
            <a:r>
              <a:rPr lang="ru-RU" dirty="0" err="1" smtClean="0"/>
              <a:t>Адірондак</a:t>
            </a:r>
            <a:r>
              <a:rPr lang="ru-RU" dirty="0" smtClean="0"/>
              <a:t> (штат Нью-Йорк)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критичний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сірчаною</a:t>
            </a:r>
            <a:r>
              <a:rPr lang="ru-RU" dirty="0" smtClean="0"/>
              <a:t> та азотною кислотами, </a:t>
            </a:r>
            <a:r>
              <a:rPr lang="ru-RU" dirty="0" err="1" smtClean="0"/>
              <a:t>принесеними</a:t>
            </a:r>
            <a:r>
              <a:rPr lang="ru-RU" dirty="0" smtClean="0"/>
              <a:t> </a:t>
            </a:r>
            <a:r>
              <a:rPr lang="ru-RU" dirty="0" err="1" smtClean="0"/>
              <a:t>кислотними</a:t>
            </a:r>
            <a:r>
              <a:rPr lang="ru-RU" dirty="0" smtClean="0"/>
              <a:t> </a:t>
            </a:r>
            <a:r>
              <a:rPr lang="ru-RU" dirty="0" err="1" smtClean="0"/>
              <a:t>дощами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снігом</a:t>
            </a:r>
            <a:r>
              <a:rPr lang="ru-RU" dirty="0" smtClean="0"/>
              <a:t>. До </a:t>
            </a:r>
            <a:r>
              <a:rPr lang="ru-RU" dirty="0" err="1" smtClean="0"/>
              <a:t>небезпечного</a:t>
            </a:r>
            <a:r>
              <a:rPr lang="ru-RU" dirty="0" smtClean="0"/>
              <a:t> для </a:t>
            </a:r>
            <a:r>
              <a:rPr lang="ru-RU" dirty="0" err="1" smtClean="0"/>
              <a:t>водних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</a:t>
            </a:r>
            <a:r>
              <a:rPr lang="ru-RU" dirty="0" err="1" smtClean="0"/>
              <a:t>закислена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третина</a:t>
            </a:r>
            <a:r>
              <a:rPr lang="ru-RU" dirty="0" smtClean="0"/>
              <a:t> озер штату Флорида, у такому ж </a:t>
            </a:r>
            <a:r>
              <a:rPr lang="ru-RU" dirty="0" err="1" smtClean="0"/>
              <a:t>стані</a:t>
            </a:r>
            <a:r>
              <a:rPr lang="ru-RU" dirty="0" smtClean="0"/>
              <a:t> </a:t>
            </a:r>
            <a:r>
              <a:rPr lang="ru-RU" dirty="0" err="1" smtClean="0"/>
              <a:t>перебувають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20 тис. озер </a:t>
            </a:r>
            <a:r>
              <a:rPr lang="ru-RU" dirty="0" err="1" smtClean="0"/>
              <a:t>півдня</a:t>
            </a:r>
            <a:r>
              <a:rPr lang="ru-RU" dirty="0" smtClean="0"/>
              <a:t> </a:t>
            </a:r>
            <a:r>
              <a:rPr lang="ru-RU" dirty="0" err="1" smtClean="0"/>
              <a:t>Швеції</a:t>
            </a:r>
            <a:r>
              <a:rPr lang="ru-RU" dirty="0" smtClean="0"/>
              <a:t>, </a:t>
            </a:r>
            <a:r>
              <a:rPr lang="ru-RU" dirty="0" err="1" smtClean="0"/>
              <a:t>сотні</a:t>
            </a:r>
            <a:r>
              <a:rPr lang="ru-RU" dirty="0" smtClean="0"/>
              <a:t> </a:t>
            </a:r>
            <a:r>
              <a:rPr lang="ru-RU" dirty="0" err="1" smtClean="0"/>
              <a:t>озер</a:t>
            </a:r>
            <a:r>
              <a:rPr lang="ru-RU" dirty="0" smtClean="0"/>
              <a:t> у </a:t>
            </a:r>
            <a:r>
              <a:rPr lang="ru-RU" dirty="0" err="1" smtClean="0"/>
              <a:t>Південній</a:t>
            </a:r>
            <a:r>
              <a:rPr lang="ru-RU" dirty="0" smtClean="0"/>
              <a:t> </a:t>
            </a:r>
            <a:r>
              <a:rPr lang="ru-RU" dirty="0" err="1" smtClean="0"/>
              <a:t>Канаді</a:t>
            </a:r>
            <a:r>
              <a:rPr lang="ru-RU" dirty="0" smtClean="0"/>
              <a:t>. За </a:t>
            </a:r>
            <a:r>
              <a:rPr lang="ru-RU" dirty="0" err="1" smtClean="0"/>
              <a:t>даними</a:t>
            </a:r>
            <a:r>
              <a:rPr lang="ru-RU" dirty="0" smtClean="0"/>
              <a:t> </a:t>
            </a:r>
            <a:r>
              <a:rPr lang="ru-RU" dirty="0" err="1" smtClean="0"/>
              <a:t>екологів</a:t>
            </a:r>
            <a:r>
              <a:rPr lang="ru-RU" dirty="0" smtClean="0"/>
              <a:t>, у </a:t>
            </a:r>
            <a:r>
              <a:rPr lang="ru-RU" dirty="0" err="1" smtClean="0"/>
              <a:t>Швейцарії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кислотних</a:t>
            </a:r>
            <a:r>
              <a:rPr lang="ru-RU" dirty="0" smtClean="0"/>
              <a:t> </a:t>
            </a:r>
            <a:r>
              <a:rPr lang="ru-RU" dirty="0" err="1" smtClean="0"/>
              <a:t>дощів</a:t>
            </a:r>
            <a:r>
              <a:rPr lang="ru-RU" dirty="0" smtClean="0"/>
              <a:t> </a:t>
            </a:r>
            <a:r>
              <a:rPr lang="ru-RU" dirty="0" err="1" smtClean="0"/>
              <a:t>засихає</a:t>
            </a:r>
            <a:r>
              <a:rPr lang="ru-RU" dirty="0" smtClean="0"/>
              <a:t> </a:t>
            </a:r>
            <a:r>
              <a:rPr lang="ru-RU" dirty="0" err="1" smtClean="0"/>
              <a:t>третина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, 69 % </a:t>
            </a:r>
            <a:r>
              <a:rPr lang="ru-RU" dirty="0" err="1" smtClean="0"/>
              <a:t>оглянутих</a:t>
            </a:r>
            <a:r>
              <a:rPr lang="ru-RU" dirty="0" smtClean="0"/>
              <a:t> </a:t>
            </a:r>
            <a:r>
              <a:rPr lang="ru-RU" dirty="0" err="1" smtClean="0"/>
              <a:t>букових</a:t>
            </a:r>
            <a:r>
              <a:rPr lang="ru-RU" dirty="0" smtClean="0"/>
              <a:t> дерев у </a:t>
            </a:r>
            <a:r>
              <a:rPr lang="ru-RU" dirty="0" err="1" smtClean="0"/>
              <a:t>лісах</a:t>
            </a:r>
            <a:r>
              <a:rPr lang="ru-RU" dirty="0" smtClean="0"/>
              <a:t> </a:t>
            </a:r>
            <a:r>
              <a:rPr lang="ru-RU" dirty="0" err="1" smtClean="0"/>
              <a:t>Великої</a:t>
            </a:r>
            <a:r>
              <a:rPr lang="ru-RU" dirty="0" smtClean="0"/>
              <a:t> </a:t>
            </a:r>
            <a:r>
              <a:rPr lang="ru-RU" dirty="0" err="1" smtClean="0"/>
              <a:t>Британії</a:t>
            </a:r>
            <a:r>
              <a:rPr lang="ru-RU" dirty="0" smtClean="0"/>
              <a:t> </a:t>
            </a:r>
            <a:r>
              <a:rPr lang="ru-RU" dirty="0" err="1" smtClean="0"/>
              <a:t>висихають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верхівок</a:t>
            </a:r>
            <a:r>
              <a:rPr lang="ru-RU" dirty="0" smtClean="0"/>
              <a:t>, </a:t>
            </a:r>
            <a:r>
              <a:rPr lang="ru-RU" dirty="0" err="1" smtClean="0"/>
              <a:t>у</a:t>
            </a:r>
            <a:r>
              <a:rPr lang="ru-RU" dirty="0" smtClean="0"/>
              <a:t> 9 тис. озер </a:t>
            </a:r>
            <a:r>
              <a:rPr lang="ru-RU" dirty="0" err="1" smtClean="0"/>
              <a:t>Швеції</a:t>
            </a:r>
            <a:r>
              <a:rPr lang="ru-RU" dirty="0" smtClean="0"/>
              <a:t> </a:t>
            </a:r>
            <a:r>
              <a:rPr lang="ru-RU" dirty="0" err="1" smtClean="0"/>
              <a:t>риба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</a:t>
            </a:r>
            <a:r>
              <a:rPr lang="ru-RU" dirty="0" err="1" smtClean="0"/>
              <a:t>частково</a:t>
            </a:r>
            <a:r>
              <a:rPr lang="ru-RU" dirty="0" smtClean="0"/>
              <a:t> </a:t>
            </a:r>
            <a:r>
              <a:rPr lang="ru-RU" dirty="0" err="1" smtClean="0"/>
              <a:t>вимерла</a:t>
            </a:r>
            <a:r>
              <a:rPr lang="ru-RU" dirty="0" smtClean="0"/>
              <a:t>, а у 4 тис. - </a:t>
            </a:r>
            <a:r>
              <a:rPr lang="ru-RU" dirty="0" err="1" smtClean="0"/>
              <a:t>зникла</a:t>
            </a:r>
            <a:r>
              <a:rPr lang="ru-RU" dirty="0" smtClean="0"/>
              <a:t> </a:t>
            </a:r>
            <a:r>
              <a:rPr lang="ru-RU" dirty="0" err="1" smtClean="0"/>
              <a:t>зовсім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21506" name="Picture 2" descr="http://kampod.at.ua/_pu/2/6929623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143380"/>
            <a:ext cx="3086053" cy="2314540"/>
          </a:xfrm>
          <a:prstGeom prst="rect">
            <a:avLst/>
          </a:prstGeom>
          <a:noFill/>
        </p:spPr>
      </p:pic>
      <p:pic>
        <p:nvPicPr>
          <p:cNvPr id="21508" name="Picture 4" descr="http://uk.swewe.com/upimage/a5/ff/a5ffc3cfd155fb2d088f0f4ed07e4fb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4000504"/>
            <a:ext cx="3929090" cy="226815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Одним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способів</a:t>
            </a:r>
            <a:r>
              <a:rPr lang="ru-RU" dirty="0" smtClean="0"/>
              <a:t> </a:t>
            </a:r>
            <a:r>
              <a:rPr lang="ru-RU" dirty="0" err="1" smtClean="0"/>
              <a:t>запобігання</a:t>
            </a:r>
            <a:r>
              <a:rPr lang="ru-RU" dirty="0" smtClean="0"/>
              <a:t> </a:t>
            </a:r>
            <a:r>
              <a:rPr lang="ru-RU" dirty="0" err="1" smtClean="0"/>
              <a:t>забрудненню</a:t>
            </a:r>
            <a:r>
              <a:rPr lang="ru-RU" dirty="0" smtClean="0"/>
              <a:t> </a:t>
            </a:r>
            <a:r>
              <a:rPr lang="ru-RU" dirty="0" err="1" smtClean="0"/>
              <a:t>атмосфери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перехід</a:t>
            </a:r>
            <a:r>
              <a:rPr lang="ru-RU" dirty="0" smtClean="0"/>
              <a:t> на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нових</a:t>
            </a:r>
            <a:r>
              <a:rPr lang="ru-RU" dirty="0" smtClean="0"/>
              <a:t>, </a:t>
            </a:r>
            <a:r>
              <a:rPr lang="ru-RU" dirty="0" err="1" smtClean="0"/>
              <a:t>екологічно</a:t>
            </a:r>
            <a:r>
              <a:rPr lang="ru-RU" dirty="0" smtClean="0"/>
              <a:t> </a:t>
            </a:r>
            <a:r>
              <a:rPr lang="ru-RU" dirty="0" err="1" smtClean="0"/>
              <a:t>безпечних</a:t>
            </a:r>
            <a:r>
              <a:rPr lang="ru-RU" dirty="0" smtClean="0"/>
              <a:t> </a:t>
            </a:r>
            <a:r>
              <a:rPr lang="ru-RU" dirty="0" err="1" smtClean="0"/>
              <a:t>джерел</a:t>
            </a:r>
            <a:r>
              <a:rPr lang="ru-RU" dirty="0" smtClean="0"/>
              <a:t> </a:t>
            </a:r>
            <a:r>
              <a:rPr lang="ru-RU" dirty="0" err="1" smtClean="0"/>
              <a:t>енергії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будівництво</a:t>
            </a:r>
            <a:r>
              <a:rPr lang="ru-RU" dirty="0" smtClean="0"/>
              <a:t> </a:t>
            </a:r>
            <a:r>
              <a:rPr lang="ru-RU" dirty="0" err="1" smtClean="0"/>
              <a:t>станцій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використовують</a:t>
            </a:r>
            <a:r>
              <a:rPr lang="ru-RU" dirty="0" smtClean="0"/>
              <a:t> </a:t>
            </a:r>
            <a:r>
              <a:rPr lang="ru-RU" dirty="0" err="1" smtClean="0"/>
              <a:t>енергію</a:t>
            </a:r>
            <a:r>
              <a:rPr lang="ru-RU" dirty="0" smtClean="0"/>
              <a:t> </a:t>
            </a:r>
            <a:r>
              <a:rPr lang="ru-RU" dirty="0" err="1" smtClean="0"/>
              <a:t>припливів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відпливів</a:t>
            </a:r>
            <a:r>
              <a:rPr lang="ru-RU" dirty="0" smtClean="0"/>
              <a:t>,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геліоустановок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вітряних</a:t>
            </a:r>
            <a:r>
              <a:rPr lang="ru-RU" dirty="0" smtClean="0"/>
              <a:t> </a:t>
            </a:r>
            <a:r>
              <a:rPr lang="ru-RU" dirty="0" err="1" smtClean="0"/>
              <a:t>двигунів</a:t>
            </a:r>
            <a:r>
              <a:rPr lang="ru-RU" dirty="0" smtClean="0"/>
              <a:t>. Кардинально проблема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вирішена</a:t>
            </a:r>
            <a:r>
              <a:rPr lang="ru-RU" dirty="0" smtClean="0"/>
              <a:t> шляхом </a:t>
            </a:r>
            <a:r>
              <a:rPr lang="ru-RU" dirty="0" err="1" smtClean="0"/>
              <a:t>заміни</a:t>
            </a:r>
            <a:r>
              <a:rPr lang="ru-RU" dirty="0" smtClean="0"/>
              <a:t> в </a:t>
            </a:r>
            <a:r>
              <a:rPr lang="ru-RU" dirty="0" err="1" smtClean="0"/>
              <a:t>автомобілях</a:t>
            </a:r>
            <a:r>
              <a:rPr lang="ru-RU" dirty="0" smtClean="0"/>
              <a:t> </a:t>
            </a:r>
            <a:r>
              <a:rPr lang="ru-RU" dirty="0" err="1" smtClean="0"/>
              <a:t>двигунів</a:t>
            </a:r>
            <a:r>
              <a:rPr lang="ru-RU" dirty="0" smtClean="0"/>
              <a:t> </a:t>
            </a:r>
            <a:r>
              <a:rPr lang="ru-RU" dirty="0" err="1" smtClean="0"/>
              <a:t>внутрішнього</a:t>
            </a:r>
            <a:r>
              <a:rPr lang="ru-RU" dirty="0" smtClean="0"/>
              <a:t> </a:t>
            </a:r>
            <a:r>
              <a:rPr lang="ru-RU" dirty="0" err="1" smtClean="0"/>
              <a:t>згоряння</a:t>
            </a:r>
            <a:r>
              <a:rPr lang="ru-RU" dirty="0" smtClean="0"/>
              <a:t> на </a:t>
            </a:r>
            <a:r>
              <a:rPr lang="ru-RU" dirty="0" err="1" smtClean="0"/>
              <a:t>електричні</a:t>
            </a:r>
            <a:r>
              <a:rPr lang="ru-RU" dirty="0" smtClean="0"/>
              <a:t>. Для </a:t>
            </a:r>
            <a:r>
              <a:rPr lang="ru-RU" dirty="0" err="1" smtClean="0"/>
              <a:t>зменшення</a:t>
            </a:r>
            <a:r>
              <a:rPr lang="ru-RU" dirty="0" smtClean="0"/>
              <a:t> </a:t>
            </a:r>
            <a:r>
              <a:rPr lang="ru-RU" dirty="0" err="1" smtClean="0"/>
              <a:t>токсичних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у </a:t>
            </a:r>
            <a:r>
              <a:rPr lang="ru-RU" dirty="0" err="1" smtClean="0"/>
              <a:t>вихлопних</a:t>
            </a:r>
            <a:r>
              <a:rPr lang="ru-RU" dirty="0" smtClean="0"/>
              <a:t> газах </a:t>
            </a:r>
            <a:r>
              <a:rPr lang="ru-RU" dirty="0" err="1" smtClean="0"/>
              <a:t>автомобілів</a:t>
            </a:r>
            <a:r>
              <a:rPr lang="ru-RU" dirty="0" smtClean="0"/>
              <a:t> </a:t>
            </a:r>
            <a:r>
              <a:rPr lang="ru-RU" dirty="0" err="1" smtClean="0"/>
              <a:t>пропонується</a:t>
            </a:r>
            <a:r>
              <a:rPr lang="ru-RU" dirty="0" smtClean="0"/>
              <a:t> </a:t>
            </a:r>
            <a:r>
              <a:rPr lang="ru-RU" dirty="0" err="1" smtClean="0"/>
              <a:t>заміна</a:t>
            </a:r>
            <a:r>
              <a:rPr lang="ru-RU" dirty="0" smtClean="0"/>
              <a:t> бензину </a:t>
            </a:r>
            <a:r>
              <a:rPr lang="ru-RU" dirty="0" err="1" smtClean="0"/>
              <a:t>іншими</a:t>
            </a:r>
            <a:r>
              <a:rPr lang="ru-RU" dirty="0" smtClean="0"/>
              <a:t> видами </a:t>
            </a:r>
            <a:r>
              <a:rPr lang="ru-RU" dirty="0" err="1" smtClean="0"/>
              <a:t>пального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, </a:t>
            </a:r>
            <a:r>
              <a:rPr lang="ru-RU" dirty="0" err="1" smtClean="0"/>
              <a:t>сумішшю</a:t>
            </a:r>
            <a:r>
              <a:rPr lang="ru-RU" dirty="0" smtClean="0"/>
              <a:t>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спиртів</a:t>
            </a:r>
            <a:r>
              <a:rPr lang="ru-RU" dirty="0" smtClean="0"/>
              <a:t>. </a:t>
            </a:r>
            <a:r>
              <a:rPr lang="ru-RU" dirty="0" err="1" smtClean="0"/>
              <a:t>Ще</a:t>
            </a:r>
            <a:r>
              <a:rPr lang="ru-RU" dirty="0" smtClean="0"/>
              <a:t> один </a:t>
            </a:r>
            <a:r>
              <a:rPr lang="ru-RU" dirty="0" err="1" smtClean="0"/>
              <a:t>ефективний</a:t>
            </a:r>
            <a:r>
              <a:rPr lang="ru-RU" dirty="0" smtClean="0"/>
              <a:t> шлях - </a:t>
            </a:r>
            <a:r>
              <a:rPr lang="ru-RU" dirty="0" err="1" smtClean="0"/>
              <a:t>озеленення</a:t>
            </a:r>
            <a:r>
              <a:rPr lang="ru-RU" dirty="0" smtClean="0"/>
              <a:t> </a:t>
            </a:r>
            <a:r>
              <a:rPr lang="ru-RU" dirty="0" err="1" smtClean="0"/>
              <a:t>міст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промислових</a:t>
            </a:r>
            <a:r>
              <a:rPr lang="ru-RU" dirty="0" smtClean="0"/>
              <a:t> </a:t>
            </a:r>
            <a:r>
              <a:rPr lang="ru-RU" dirty="0" err="1" smtClean="0"/>
              <a:t>центрів</a:t>
            </a:r>
            <a:r>
              <a:rPr lang="ru-RU" dirty="0" smtClean="0"/>
              <a:t>. </a:t>
            </a:r>
            <a:r>
              <a:rPr lang="ru-RU" dirty="0" err="1" smtClean="0"/>
              <a:t>Зелені</a:t>
            </a:r>
            <a:r>
              <a:rPr lang="ru-RU" dirty="0" smtClean="0"/>
              <a:t> </a:t>
            </a:r>
            <a:r>
              <a:rPr lang="ru-RU" dirty="0" err="1" smtClean="0"/>
              <a:t>насадження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фотосинтезу </a:t>
            </a:r>
            <a:r>
              <a:rPr lang="ru-RU" dirty="0" err="1" smtClean="0"/>
              <a:t>звільняють</a:t>
            </a:r>
            <a:r>
              <a:rPr lang="ru-RU" dirty="0" smtClean="0"/>
              <a:t> </a:t>
            </a:r>
            <a:r>
              <a:rPr lang="ru-RU" dirty="0" err="1" smtClean="0"/>
              <a:t>повітря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діоксид</a:t>
            </a:r>
            <a:r>
              <a:rPr lang="ru-RU" dirty="0" smtClean="0"/>
              <a:t> у </a:t>
            </a:r>
            <a:r>
              <a:rPr lang="ru-RU" dirty="0" err="1" smtClean="0"/>
              <a:t>вуглецю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збагачують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 киснем.</a:t>
            </a:r>
            <a:endParaRPr lang="uk-UA" dirty="0"/>
          </a:p>
        </p:txBody>
      </p:sp>
      <p:pic>
        <p:nvPicPr>
          <p:cNvPr id="20482" name="Picture 2" descr="http://www.esz.org.ua/wp-content/uploads/2012/09/%D0%95%D0%BA%D0%BE%D0%BB%D0%BE%D0%B3%D1%96%D1%8F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2857496"/>
            <a:ext cx="5214974" cy="374826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00760" y="428604"/>
            <a:ext cx="2462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Озонові діри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14290"/>
            <a:ext cx="521497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 err="1" smtClean="0"/>
              <a:t>стратосфері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молекул </a:t>
            </a:r>
            <a:r>
              <a:rPr lang="ru-RU" dirty="0" err="1" smtClean="0"/>
              <a:t>двохатомного</a:t>
            </a:r>
            <a:r>
              <a:rPr lang="ru-RU" dirty="0" smtClean="0"/>
              <a:t> </a:t>
            </a:r>
            <a:r>
              <a:rPr lang="ru-RU" dirty="0" err="1" smtClean="0"/>
              <a:t>кисню</a:t>
            </a:r>
            <a:r>
              <a:rPr lang="ru-RU" dirty="0" smtClean="0"/>
              <a:t> 02,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поглинає</a:t>
            </a:r>
            <a:r>
              <a:rPr lang="ru-RU" dirty="0" smtClean="0"/>
              <a:t> </a:t>
            </a:r>
            <a:r>
              <a:rPr lang="ru-RU" dirty="0" err="1" smtClean="0"/>
              <a:t>жорстке</a:t>
            </a:r>
            <a:r>
              <a:rPr lang="ru-RU" dirty="0" smtClean="0"/>
              <a:t> </a:t>
            </a:r>
            <a:r>
              <a:rPr lang="ru-RU" dirty="0" err="1" smtClean="0"/>
              <a:t>ультрафіолетове</a:t>
            </a:r>
            <a:r>
              <a:rPr lang="ru-RU" dirty="0" smtClean="0"/>
              <a:t> </a:t>
            </a:r>
            <a:r>
              <a:rPr lang="ru-RU" dirty="0" err="1" smtClean="0"/>
              <a:t>випромінювання</a:t>
            </a:r>
            <a:r>
              <a:rPr lang="ru-RU" dirty="0" smtClean="0"/>
              <a:t>, а </a:t>
            </a:r>
            <a:r>
              <a:rPr lang="ru-RU" dirty="0" err="1" smtClean="0"/>
              <a:t>енергія</a:t>
            </a:r>
            <a:r>
              <a:rPr lang="ru-RU" dirty="0" smtClean="0"/>
              <a:t> </a:t>
            </a:r>
            <a:r>
              <a:rPr lang="ru-RU" dirty="0" err="1" smtClean="0"/>
              <a:t>витрачається</a:t>
            </a:r>
            <a:r>
              <a:rPr lang="ru-RU" dirty="0" smtClean="0"/>
              <a:t> на </a:t>
            </a:r>
            <a:r>
              <a:rPr lang="ru-RU" dirty="0" err="1" smtClean="0"/>
              <a:t>фотохімічну</a:t>
            </a:r>
            <a:r>
              <a:rPr lang="ru-RU" dirty="0" smtClean="0"/>
              <a:t> </a:t>
            </a:r>
            <a:r>
              <a:rPr lang="ru-RU" dirty="0" err="1" smtClean="0"/>
              <a:t>реакцію</a:t>
            </a:r>
            <a:r>
              <a:rPr lang="ru-RU" dirty="0" smtClean="0"/>
              <a:t> 302-^ 203, </a:t>
            </a:r>
            <a:r>
              <a:rPr lang="ru-RU" dirty="0" err="1" smtClean="0"/>
              <a:t>утворюється</a:t>
            </a:r>
            <a:r>
              <a:rPr lang="ru-RU" dirty="0" smtClean="0"/>
              <a:t> озон,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захищає</a:t>
            </a:r>
            <a:r>
              <a:rPr lang="ru-RU" dirty="0" smtClean="0"/>
              <a:t> </a:t>
            </a:r>
            <a:r>
              <a:rPr lang="ru-RU" dirty="0" err="1" smtClean="0"/>
              <a:t>Земну</a:t>
            </a:r>
            <a:r>
              <a:rPr lang="ru-RU" dirty="0" smtClean="0"/>
              <a:t> </a:t>
            </a:r>
            <a:r>
              <a:rPr lang="ru-RU" dirty="0" err="1" smtClean="0"/>
              <a:t>поверхню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</a:t>
            </a:r>
            <a:r>
              <a:rPr lang="ru-RU" dirty="0" err="1" smtClean="0"/>
              <a:t>променів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Руйнуванню</a:t>
            </a:r>
            <a:r>
              <a:rPr lang="ru-RU" dirty="0" smtClean="0"/>
              <a:t> озонового шару </a:t>
            </a:r>
            <a:r>
              <a:rPr lang="ru-RU" dirty="0" err="1" smtClean="0"/>
              <a:t>сприяють</a:t>
            </a:r>
            <a:r>
              <a:rPr lang="ru-RU" dirty="0" smtClean="0"/>
              <a:t> </a:t>
            </a:r>
            <a:r>
              <a:rPr lang="ru-RU" dirty="0" err="1" smtClean="0"/>
              <a:t>хімічні</a:t>
            </a:r>
            <a:r>
              <a:rPr lang="ru-RU" dirty="0" smtClean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 (окиси азоту, </a:t>
            </a:r>
            <a:r>
              <a:rPr lang="ru-RU" dirty="0" err="1" smtClean="0"/>
              <a:t>фреони</a:t>
            </a:r>
            <a:r>
              <a:rPr lang="ru-RU" dirty="0" smtClean="0"/>
              <a:t>). </a:t>
            </a:r>
            <a:r>
              <a:rPr lang="ru-RU" dirty="0" err="1" smtClean="0"/>
              <a:t>Враховуючи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окисів</a:t>
            </a:r>
            <a:r>
              <a:rPr lang="ru-RU" dirty="0" smtClean="0"/>
              <a:t> азоту в </a:t>
            </a:r>
            <a:r>
              <a:rPr lang="ru-RU" dirty="0" err="1" smtClean="0"/>
              <a:t>повітрі</a:t>
            </a:r>
            <a:r>
              <a:rPr lang="ru-RU" dirty="0" smtClean="0"/>
              <a:t> мало (вони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реакції</a:t>
            </a:r>
            <a:r>
              <a:rPr lang="ru-RU" dirty="0" smtClean="0"/>
              <a:t> </a:t>
            </a:r>
            <a:r>
              <a:rPr lang="ru-RU" dirty="0" err="1" smtClean="0"/>
              <a:t>розкладають</a:t>
            </a:r>
            <a:r>
              <a:rPr lang="ru-RU" dirty="0" smtClean="0"/>
              <a:t> озон на </a:t>
            </a:r>
            <a:r>
              <a:rPr lang="ru-RU" dirty="0" err="1" smtClean="0"/>
              <a:t>кисень</a:t>
            </a:r>
            <a:r>
              <a:rPr lang="ru-RU" dirty="0" smtClean="0"/>
              <a:t>) основною </a:t>
            </a:r>
            <a:r>
              <a:rPr lang="ru-RU" dirty="0" err="1" smtClean="0"/>
              <a:t>руйнуючою</a:t>
            </a:r>
            <a:r>
              <a:rPr lang="ru-RU" dirty="0" smtClean="0"/>
              <a:t> </a:t>
            </a:r>
            <a:r>
              <a:rPr lang="ru-RU" dirty="0" err="1" smtClean="0"/>
              <a:t>речовиною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фреон,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як </a:t>
            </a:r>
            <a:r>
              <a:rPr lang="ru-RU" dirty="0" err="1" smtClean="0"/>
              <a:t>холодоагент</a:t>
            </a:r>
            <a:r>
              <a:rPr lang="ru-RU" dirty="0" smtClean="0"/>
              <a:t> (</a:t>
            </a:r>
            <a:r>
              <a:rPr lang="ru-RU" dirty="0" err="1" smtClean="0"/>
              <a:t>рефрижератори</a:t>
            </a:r>
            <a:r>
              <a:rPr lang="ru-RU" dirty="0" smtClean="0"/>
              <a:t>, холодильники)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знаходиться</a:t>
            </a:r>
            <a:r>
              <a:rPr lang="ru-RU" dirty="0" smtClean="0"/>
              <a:t> в </a:t>
            </a:r>
            <a:r>
              <a:rPr lang="ru-RU" dirty="0" err="1" smtClean="0"/>
              <a:t>аерозольних</a:t>
            </a:r>
            <a:r>
              <a:rPr lang="ru-RU" dirty="0" smtClean="0"/>
              <a:t> резервуарах. </a:t>
            </a:r>
            <a:r>
              <a:rPr lang="ru-RU" dirty="0" err="1" smtClean="0"/>
              <a:t>Молекули</a:t>
            </a:r>
            <a:r>
              <a:rPr lang="ru-RU" dirty="0" smtClean="0"/>
              <a:t> </a:t>
            </a:r>
            <a:r>
              <a:rPr lang="ru-RU" dirty="0" err="1" smtClean="0"/>
              <a:t>парів</a:t>
            </a:r>
            <a:r>
              <a:rPr lang="ru-RU" dirty="0" smtClean="0"/>
              <a:t> </a:t>
            </a:r>
            <a:r>
              <a:rPr lang="ru-RU" dirty="0" err="1" smtClean="0"/>
              <a:t>фреонів</a:t>
            </a:r>
            <a:r>
              <a:rPr lang="ru-RU" dirty="0" smtClean="0"/>
              <a:t>, </a:t>
            </a:r>
            <a:r>
              <a:rPr lang="ru-RU" dirty="0" err="1" smtClean="0"/>
              <a:t>потрапляючи</a:t>
            </a:r>
            <a:r>
              <a:rPr lang="ru-RU" dirty="0" smtClean="0"/>
              <a:t> в стратосферу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впливом</a:t>
            </a:r>
            <a:r>
              <a:rPr lang="ru-RU" dirty="0" smtClean="0"/>
              <a:t> </a:t>
            </a:r>
            <a:r>
              <a:rPr lang="ru-RU" dirty="0" err="1" smtClean="0"/>
              <a:t>ультрафіолетового</a:t>
            </a:r>
            <a:r>
              <a:rPr lang="ru-RU" dirty="0" smtClean="0"/>
              <a:t> </a:t>
            </a:r>
            <a:r>
              <a:rPr lang="ru-RU" dirty="0" err="1" smtClean="0"/>
              <a:t>випромінювання</a:t>
            </a:r>
            <a:r>
              <a:rPr lang="ru-RU" dirty="0" smtClean="0"/>
              <a:t> </a:t>
            </a:r>
            <a:r>
              <a:rPr lang="ru-RU" dirty="0" err="1" smtClean="0"/>
              <a:t>розпадаються</a:t>
            </a:r>
            <a:r>
              <a:rPr lang="ru-RU" dirty="0" smtClean="0"/>
              <a:t>, </a:t>
            </a:r>
            <a:r>
              <a:rPr lang="ru-RU" dirty="0" err="1" smtClean="0"/>
              <a:t>вивільняючи</a:t>
            </a:r>
            <a:r>
              <a:rPr lang="ru-RU" dirty="0" smtClean="0"/>
              <a:t> </a:t>
            </a:r>
            <a:r>
              <a:rPr lang="ru-RU" dirty="0" err="1" smtClean="0"/>
              <a:t>атоми</a:t>
            </a:r>
            <a:r>
              <a:rPr lang="ru-RU" dirty="0" smtClean="0"/>
              <a:t> хлору. Один атом хлору </a:t>
            </a:r>
            <a:r>
              <a:rPr lang="ru-RU" dirty="0" err="1" smtClean="0"/>
              <a:t>розкладає</a:t>
            </a:r>
            <a:r>
              <a:rPr lang="ru-RU" dirty="0" smtClean="0"/>
              <a:t> 100 тис. молекул озону. В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людської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</a:t>
            </a:r>
            <a:r>
              <a:rPr lang="ru-RU" dirty="0" err="1" smtClean="0"/>
              <a:t>зростає</a:t>
            </a:r>
            <a:r>
              <a:rPr lang="ru-RU" dirty="0" smtClean="0"/>
              <a:t> </a:t>
            </a:r>
            <a:r>
              <a:rPr lang="ru-RU" dirty="0" err="1" smtClean="0"/>
              <a:t>обсяг</a:t>
            </a:r>
            <a:r>
              <a:rPr lang="ru-RU" dirty="0" smtClean="0"/>
              <a:t> </a:t>
            </a:r>
            <a:r>
              <a:rPr lang="ru-RU" dirty="0" err="1" smtClean="0"/>
              <a:t>використовуваних</a:t>
            </a:r>
            <a:r>
              <a:rPr lang="ru-RU" dirty="0" smtClean="0"/>
              <a:t> </a:t>
            </a:r>
            <a:r>
              <a:rPr lang="ru-RU" dirty="0" err="1" smtClean="0"/>
              <a:t>фреонів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зменшується</a:t>
            </a:r>
            <a:r>
              <a:rPr lang="ru-RU" dirty="0" smtClean="0"/>
              <a:t> (</a:t>
            </a:r>
            <a:r>
              <a:rPr lang="ru-RU" dirty="0" err="1" smtClean="0"/>
              <a:t>виникають</a:t>
            </a:r>
            <a:r>
              <a:rPr lang="ru-RU" dirty="0" smtClean="0"/>
              <a:t> </a:t>
            </a:r>
            <a:r>
              <a:rPr lang="ru-RU" dirty="0" err="1" smtClean="0"/>
              <a:t>озонові</a:t>
            </a:r>
            <a:r>
              <a:rPr lang="ru-RU" dirty="0" smtClean="0"/>
              <a:t> </a:t>
            </a:r>
            <a:r>
              <a:rPr lang="ru-RU" dirty="0" err="1" smtClean="0"/>
              <a:t>діри</a:t>
            </a:r>
            <a:r>
              <a:rPr lang="ru-RU" dirty="0" smtClean="0"/>
              <a:t>) </a:t>
            </a:r>
            <a:r>
              <a:rPr lang="ru-RU" dirty="0" err="1" smtClean="0"/>
              <a:t>озоновий</a:t>
            </a:r>
            <a:r>
              <a:rPr lang="ru-RU" dirty="0" smtClean="0"/>
              <a:t> </a:t>
            </a:r>
            <a:r>
              <a:rPr lang="ru-RU" dirty="0" err="1" smtClean="0"/>
              <a:t>захисний</a:t>
            </a:r>
            <a:r>
              <a:rPr lang="ru-RU" dirty="0" smtClean="0"/>
              <a:t> шар. </a:t>
            </a:r>
            <a:r>
              <a:rPr lang="ru-RU" dirty="0" err="1" smtClean="0"/>
              <a:t>Руйнуванню</a:t>
            </a:r>
            <a:r>
              <a:rPr lang="ru-RU" dirty="0" smtClean="0"/>
              <a:t> озонового шару </a:t>
            </a:r>
            <a:r>
              <a:rPr lang="ru-RU" dirty="0" err="1" smtClean="0"/>
              <a:t>сприяє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запуск </a:t>
            </a:r>
            <a:r>
              <a:rPr lang="ru-RU" dirty="0" err="1" smtClean="0"/>
              <a:t>балістичних</a:t>
            </a:r>
            <a:r>
              <a:rPr lang="ru-RU" dirty="0" smtClean="0"/>
              <a:t> ракет,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викидають</a:t>
            </a:r>
            <a:r>
              <a:rPr lang="ru-RU" dirty="0" smtClean="0"/>
              <a:t> в атмосферу </a:t>
            </a:r>
            <a:r>
              <a:rPr lang="ru-RU" dirty="0" err="1" smtClean="0"/>
              <a:t>велику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окисів</a:t>
            </a:r>
            <a:r>
              <a:rPr lang="ru-RU" dirty="0" smtClean="0"/>
              <a:t> азоту.</a:t>
            </a:r>
            <a:endParaRPr lang="ru-RU" dirty="0"/>
          </a:p>
        </p:txBody>
      </p:sp>
      <p:pic>
        <p:nvPicPr>
          <p:cNvPr id="19458" name="Picture 2" descr="http://ukranews.com/uploads/news/2011/10/03/09/28e5fa5942dfb771b23697dfb37e46fb1bf902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571612"/>
            <a:ext cx="3333772" cy="2500330"/>
          </a:xfrm>
          <a:prstGeom prst="rect">
            <a:avLst/>
          </a:prstGeom>
          <a:noFill/>
        </p:spPr>
      </p:pic>
      <p:pic>
        <p:nvPicPr>
          <p:cNvPr id="19460" name="Picture 4" descr="http://www.volynnews.com/files/news/2011/03-18/22071-1u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4286256"/>
            <a:ext cx="3071834" cy="23038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14290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Промислові</a:t>
            </a:r>
            <a:r>
              <a:rPr lang="ru-RU" dirty="0" smtClean="0"/>
              <a:t> </a:t>
            </a:r>
            <a:r>
              <a:rPr lang="ru-RU" dirty="0" err="1" smtClean="0"/>
              <a:t>викиди</a:t>
            </a:r>
            <a:r>
              <a:rPr lang="ru-RU" dirty="0" smtClean="0"/>
              <a:t> в атмосферу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порушують</a:t>
            </a:r>
            <a:r>
              <a:rPr lang="ru-RU" dirty="0" smtClean="0"/>
              <a:t> </a:t>
            </a:r>
            <a:r>
              <a:rPr lang="ru-RU" dirty="0" err="1" smtClean="0"/>
              <a:t>озоновий</a:t>
            </a:r>
            <a:r>
              <a:rPr lang="ru-RU" dirty="0" smtClean="0"/>
              <a:t> шар, </a:t>
            </a:r>
            <a:r>
              <a:rPr lang="ru-RU" dirty="0" err="1" smtClean="0"/>
              <a:t>який</a:t>
            </a:r>
            <a:r>
              <a:rPr lang="ru-RU" dirty="0" smtClean="0"/>
              <a:t>, </a:t>
            </a:r>
            <a:r>
              <a:rPr lang="ru-RU" dirty="0" err="1" smtClean="0"/>
              <a:t>немов</a:t>
            </a:r>
            <a:r>
              <a:rPr lang="ru-RU" dirty="0" smtClean="0"/>
              <a:t> щит, </a:t>
            </a:r>
            <a:r>
              <a:rPr lang="ru-RU" dirty="0" err="1" smtClean="0"/>
              <a:t>прикриває</a:t>
            </a:r>
            <a:r>
              <a:rPr lang="ru-RU" dirty="0" smtClean="0"/>
              <a:t> Землю </a:t>
            </a:r>
            <a:r>
              <a:rPr lang="ru-RU" dirty="0" err="1" smtClean="0"/>
              <a:t>від</a:t>
            </a:r>
            <a:r>
              <a:rPr lang="ru-RU" dirty="0" smtClean="0"/>
              <a:t> сильного </a:t>
            </a:r>
            <a:r>
              <a:rPr lang="ru-RU" dirty="0" err="1" smtClean="0"/>
              <a:t>ультрафіолетового</a:t>
            </a:r>
            <a:r>
              <a:rPr lang="ru-RU" dirty="0" smtClean="0"/>
              <a:t> </a:t>
            </a:r>
            <a:r>
              <a:rPr lang="ru-RU" dirty="0" err="1" smtClean="0"/>
              <a:t>опромінення</a:t>
            </a:r>
            <a:r>
              <a:rPr lang="ru-RU" dirty="0" smtClean="0"/>
              <a:t>. </a:t>
            </a:r>
            <a:r>
              <a:rPr lang="ru-RU" dirty="0" err="1" smtClean="0"/>
              <a:t>Виявлено</a:t>
            </a:r>
            <a:r>
              <a:rPr lang="ru-RU" dirty="0" smtClean="0"/>
              <a:t> </a:t>
            </a:r>
            <a:r>
              <a:rPr lang="ru-RU" dirty="0" err="1" smtClean="0"/>
              <a:t>різке</a:t>
            </a:r>
            <a:r>
              <a:rPr lang="ru-RU" dirty="0" smtClean="0"/>
              <a:t> </a:t>
            </a:r>
            <a:r>
              <a:rPr lang="ru-RU" dirty="0" err="1" smtClean="0"/>
              <a:t>зменшення</a:t>
            </a:r>
            <a:r>
              <a:rPr lang="ru-RU" dirty="0" smtClean="0"/>
              <a:t> шару озону над Антарктидою - </a:t>
            </a:r>
            <a:r>
              <a:rPr lang="ru-RU" dirty="0" err="1" smtClean="0"/>
              <a:t>своєрідну</a:t>
            </a:r>
            <a:r>
              <a:rPr lang="ru-RU" dirty="0" smtClean="0"/>
              <a:t> "</a:t>
            </a:r>
            <a:r>
              <a:rPr lang="ru-RU" dirty="0" err="1" smtClean="0"/>
              <a:t>озонову</a:t>
            </a:r>
            <a:r>
              <a:rPr lang="ru-RU" dirty="0" smtClean="0"/>
              <a:t> </a:t>
            </a:r>
            <a:r>
              <a:rPr lang="ru-RU" dirty="0" err="1" smtClean="0"/>
              <a:t>дірку</a:t>
            </a:r>
            <a:r>
              <a:rPr lang="ru-RU" dirty="0" smtClean="0"/>
              <a:t>". </a:t>
            </a:r>
            <a:r>
              <a:rPr lang="ru-RU" dirty="0" err="1" smtClean="0"/>
              <a:t>Вміст</a:t>
            </a:r>
            <a:r>
              <a:rPr lang="ru-RU" dirty="0" smtClean="0"/>
              <a:t> озону тут </a:t>
            </a:r>
            <a:r>
              <a:rPr lang="ru-RU" dirty="0" err="1" smtClean="0"/>
              <a:t>дедалі</a:t>
            </a:r>
            <a:r>
              <a:rPr lang="ru-RU" dirty="0" smtClean="0"/>
              <a:t> </a:t>
            </a:r>
            <a:r>
              <a:rPr lang="ru-RU" dirty="0" err="1" smtClean="0"/>
              <a:t>зменшується</a:t>
            </a:r>
            <a:r>
              <a:rPr lang="ru-RU" dirty="0" smtClean="0"/>
              <a:t>, </a:t>
            </a:r>
            <a:r>
              <a:rPr lang="ru-RU" dirty="0" err="1" smtClean="0"/>
              <a:t>межі</a:t>
            </a:r>
            <a:r>
              <a:rPr lang="ru-RU" dirty="0" smtClean="0"/>
              <a:t> "</a:t>
            </a:r>
            <a:r>
              <a:rPr lang="ru-RU" dirty="0" err="1" smtClean="0"/>
              <a:t>озонової</a:t>
            </a:r>
            <a:r>
              <a:rPr lang="ru-RU" dirty="0" smtClean="0"/>
              <a:t> </a:t>
            </a:r>
            <a:r>
              <a:rPr lang="ru-RU" dirty="0" err="1" smtClean="0"/>
              <a:t>дірки</a:t>
            </a:r>
            <a:r>
              <a:rPr lang="ru-RU" dirty="0" smtClean="0"/>
              <a:t>" </a:t>
            </a:r>
            <a:r>
              <a:rPr lang="ru-RU" dirty="0" err="1" smtClean="0"/>
              <a:t>розширюються</a:t>
            </a:r>
            <a:r>
              <a:rPr lang="ru-RU" dirty="0" smtClean="0"/>
              <a:t>. "</a:t>
            </a:r>
            <a:r>
              <a:rPr lang="ru-RU" dirty="0" err="1" smtClean="0"/>
              <a:t>Озонова</a:t>
            </a:r>
            <a:r>
              <a:rPr lang="ru-RU" dirty="0" smtClean="0"/>
              <a:t> </a:t>
            </a:r>
            <a:r>
              <a:rPr lang="ru-RU" dirty="0" err="1" smtClean="0"/>
              <a:t>дірка</a:t>
            </a:r>
            <a:r>
              <a:rPr lang="ru-RU" dirty="0" smtClean="0"/>
              <a:t>" </a:t>
            </a:r>
            <a:r>
              <a:rPr lang="ru-RU" dirty="0" err="1" smtClean="0"/>
              <a:t>існує</a:t>
            </a:r>
            <a:r>
              <a:rPr lang="ru-RU" dirty="0" smtClean="0"/>
              <a:t> не </a:t>
            </a:r>
            <a:r>
              <a:rPr lang="ru-RU" dirty="0" err="1" smtClean="0"/>
              <a:t>постійно</a:t>
            </a:r>
            <a:r>
              <a:rPr lang="ru-RU" dirty="0" smtClean="0"/>
              <a:t>, а </a:t>
            </a:r>
            <a:r>
              <a:rPr lang="ru-RU" dirty="0" err="1" smtClean="0"/>
              <a:t>близько</a:t>
            </a:r>
            <a:r>
              <a:rPr lang="ru-RU" dirty="0" smtClean="0"/>
              <a:t> </a:t>
            </a:r>
            <a:r>
              <a:rPr lang="ru-RU" dirty="0" err="1" smtClean="0"/>
              <a:t>місяця</a:t>
            </a:r>
            <a:r>
              <a:rPr lang="ru-RU" dirty="0" smtClean="0"/>
              <a:t> на </a:t>
            </a:r>
            <a:r>
              <a:rPr lang="ru-RU" dirty="0" err="1" smtClean="0"/>
              <a:t>рік</a:t>
            </a:r>
            <a:r>
              <a:rPr lang="ru-RU" dirty="0" smtClean="0"/>
              <a:t>, </a:t>
            </a:r>
            <a:r>
              <a:rPr lang="ru-RU" dirty="0" err="1" smtClean="0"/>
              <a:t>переважно</a:t>
            </a:r>
            <a:r>
              <a:rPr lang="ru-RU" dirty="0" smtClean="0"/>
              <a:t> в </a:t>
            </a:r>
            <a:r>
              <a:rPr lang="ru-RU" dirty="0" err="1" smtClean="0"/>
              <a:t>жовтні</a:t>
            </a:r>
            <a:r>
              <a:rPr lang="ru-RU" dirty="0" smtClean="0"/>
              <a:t>. Вона </a:t>
            </a:r>
            <a:r>
              <a:rPr lang="ru-RU" dirty="0" err="1" smtClean="0"/>
              <a:t>розширюється</a:t>
            </a:r>
            <a:r>
              <a:rPr lang="ru-RU" dirty="0" smtClean="0"/>
              <a:t> в </a:t>
            </a:r>
            <a:r>
              <a:rPr lang="ru-RU" dirty="0" err="1" smtClean="0"/>
              <a:t>бік</a:t>
            </a:r>
            <a:r>
              <a:rPr lang="ru-RU" dirty="0" smtClean="0"/>
              <a:t> </a:t>
            </a:r>
            <a:r>
              <a:rPr lang="ru-RU" dirty="0" err="1" smtClean="0"/>
              <a:t>Австралії</a:t>
            </a:r>
            <a:r>
              <a:rPr lang="ru-RU" dirty="0" smtClean="0"/>
              <a:t>, </a:t>
            </a:r>
            <a:r>
              <a:rPr lang="ru-RU" dirty="0" err="1" smtClean="0"/>
              <a:t>Південної</a:t>
            </a:r>
            <a:r>
              <a:rPr lang="ru-RU" dirty="0" smtClean="0"/>
              <a:t> Америки </a:t>
            </a:r>
            <a:r>
              <a:rPr lang="ru-RU" dirty="0" err="1" smtClean="0"/>
              <a:t>й</a:t>
            </a:r>
            <a:r>
              <a:rPr lang="ru-RU" dirty="0" smtClean="0"/>
              <a:t> Африки,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викликає</a:t>
            </a:r>
            <a:r>
              <a:rPr lang="ru-RU" dirty="0" smtClean="0"/>
              <a:t> </a:t>
            </a:r>
            <a:r>
              <a:rPr lang="ru-RU" dirty="0" err="1" smtClean="0"/>
              <a:t>тривогу</a:t>
            </a:r>
            <a:r>
              <a:rPr lang="ru-RU" dirty="0" smtClean="0"/>
              <a:t>. У </a:t>
            </a:r>
            <a:r>
              <a:rPr lang="ru-RU" dirty="0" err="1" smtClean="0"/>
              <a:t>грудні</a:t>
            </a:r>
            <a:r>
              <a:rPr lang="ru-RU" dirty="0" smtClean="0"/>
              <a:t> 1986 року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приводу </a:t>
            </a:r>
            <a:r>
              <a:rPr lang="ru-RU" dirty="0" err="1" smtClean="0"/>
              <a:t>було</a:t>
            </a:r>
            <a:r>
              <a:rPr lang="ru-RU" dirty="0" smtClean="0"/>
              <a:t> проведено </a:t>
            </a:r>
            <a:r>
              <a:rPr lang="ru-RU" dirty="0" err="1" smtClean="0"/>
              <a:t>міжнародний</a:t>
            </a:r>
            <a:r>
              <a:rPr lang="ru-RU" dirty="0" smtClean="0"/>
              <a:t> </a:t>
            </a:r>
            <a:r>
              <a:rPr lang="ru-RU" dirty="0" err="1" smtClean="0"/>
              <a:t>семінар</a:t>
            </a:r>
            <a:r>
              <a:rPr lang="ru-RU" dirty="0" smtClean="0"/>
              <a:t> </a:t>
            </a:r>
            <a:r>
              <a:rPr lang="ru-RU" dirty="0" err="1" smtClean="0"/>
              <a:t>метеорологів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геофізиків</a:t>
            </a:r>
            <a:r>
              <a:rPr lang="ru-RU" dirty="0" smtClean="0"/>
              <a:t>. </a:t>
            </a:r>
            <a:r>
              <a:rPr lang="ru-RU" dirty="0" err="1" smtClean="0"/>
              <a:t>Демонструвалися</a:t>
            </a:r>
            <a:r>
              <a:rPr lang="ru-RU" dirty="0" smtClean="0"/>
              <a:t> </a:t>
            </a:r>
            <a:r>
              <a:rPr lang="ru-RU" dirty="0" err="1" smtClean="0"/>
              <a:t>наукові</a:t>
            </a:r>
            <a:r>
              <a:rPr lang="ru-RU" dirty="0" smtClean="0"/>
              <a:t> </a:t>
            </a:r>
            <a:r>
              <a:rPr lang="ru-RU" dirty="0" err="1" smtClean="0"/>
              <a:t>фільми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показали, </a:t>
            </a:r>
            <a:r>
              <a:rPr lang="ru-RU" dirty="0" err="1" smtClean="0"/>
              <a:t>що</a:t>
            </a:r>
            <a:r>
              <a:rPr lang="ru-RU" dirty="0" smtClean="0"/>
              <a:t> "</a:t>
            </a:r>
            <a:r>
              <a:rPr lang="ru-RU" dirty="0" err="1" smtClean="0"/>
              <a:t>озонова</a:t>
            </a:r>
            <a:r>
              <a:rPr lang="ru-RU" dirty="0" smtClean="0"/>
              <a:t> </a:t>
            </a:r>
            <a:r>
              <a:rPr lang="ru-RU" dirty="0" err="1" smtClean="0"/>
              <a:t>дірка</a:t>
            </a:r>
            <a:r>
              <a:rPr lang="ru-RU" dirty="0" smtClean="0"/>
              <a:t>"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гігантський</a:t>
            </a:r>
            <a:r>
              <a:rPr lang="ru-RU" dirty="0" smtClean="0"/>
              <a:t> </a:t>
            </a:r>
            <a:r>
              <a:rPr lang="ru-RU" dirty="0" err="1" smtClean="0"/>
              <a:t>атмосферний</a:t>
            </a:r>
            <a:r>
              <a:rPr lang="ru-RU" dirty="0" smtClean="0"/>
              <a:t> вихор, </a:t>
            </a:r>
            <a:r>
              <a:rPr lang="ru-RU" dirty="0" err="1" smtClean="0"/>
              <a:t>який</a:t>
            </a:r>
            <a:r>
              <a:rPr lang="ru-RU" dirty="0" smtClean="0"/>
              <a:t> </a:t>
            </a:r>
            <a:r>
              <a:rPr lang="ru-RU" dirty="0" err="1" smtClean="0"/>
              <a:t>циркулює</a:t>
            </a:r>
            <a:r>
              <a:rPr lang="ru-RU" dirty="0" smtClean="0"/>
              <a:t> </a:t>
            </a:r>
            <a:r>
              <a:rPr lang="ru-RU" dirty="0" err="1" smtClean="0"/>
              <a:t>проти</a:t>
            </a:r>
            <a:r>
              <a:rPr lang="ru-RU" dirty="0" smtClean="0"/>
              <a:t> </a:t>
            </a:r>
            <a:r>
              <a:rPr lang="ru-RU" dirty="0" err="1" smtClean="0"/>
              <a:t>стрілки</a:t>
            </a:r>
            <a:r>
              <a:rPr lang="ru-RU" dirty="0" smtClean="0"/>
              <a:t> </a:t>
            </a:r>
            <a:r>
              <a:rPr lang="ru-RU" dirty="0" err="1" smtClean="0"/>
              <a:t>годинника</a:t>
            </a:r>
            <a:r>
              <a:rPr lang="ru-RU" dirty="0" smtClean="0"/>
              <a:t>. </a:t>
            </a:r>
            <a:r>
              <a:rPr lang="ru-RU" dirty="0" err="1" smtClean="0"/>
              <a:t>Щодо</a:t>
            </a:r>
            <a:r>
              <a:rPr lang="ru-RU" dirty="0" smtClean="0"/>
              <a:t> причин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явища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три </a:t>
            </a:r>
            <a:r>
              <a:rPr lang="ru-RU" dirty="0" err="1" smtClean="0"/>
              <a:t>припущення</a:t>
            </a:r>
            <a:r>
              <a:rPr lang="ru-RU" dirty="0" smtClean="0"/>
              <a:t>: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взаємодія</a:t>
            </a:r>
            <a:r>
              <a:rPr lang="ru-RU" dirty="0" smtClean="0"/>
              <a:t> </a:t>
            </a:r>
            <a:r>
              <a:rPr lang="ru-RU" dirty="0" err="1" smtClean="0"/>
              <a:t>оксидів</a:t>
            </a:r>
            <a:r>
              <a:rPr lang="ru-RU" dirty="0" smtClean="0"/>
              <a:t> азоту </a:t>
            </a:r>
            <a:r>
              <a:rPr lang="ru-RU" dirty="0" err="1" smtClean="0"/>
              <a:t>з</a:t>
            </a:r>
            <a:r>
              <a:rPr lang="ru-RU" dirty="0" smtClean="0"/>
              <a:t> озоном;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реакція</a:t>
            </a:r>
            <a:r>
              <a:rPr lang="ru-RU" dirty="0" smtClean="0"/>
              <a:t> антропогенного хлору </a:t>
            </a:r>
            <a:r>
              <a:rPr lang="ru-RU" dirty="0" err="1" smtClean="0"/>
              <a:t>з</a:t>
            </a:r>
            <a:r>
              <a:rPr lang="ru-RU" dirty="0" smtClean="0"/>
              <a:t> озоном;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антропогенні</a:t>
            </a:r>
            <a:r>
              <a:rPr lang="ru-RU" dirty="0" smtClean="0"/>
              <a:t> </a:t>
            </a:r>
            <a:r>
              <a:rPr lang="ru-RU" dirty="0" err="1" smtClean="0"/>
              <a:t>фреони</a:t>
            </a:r>
            <a:r>
              <a:rPr lang="ru-RU" dirty="0" smtClean="0"/>
              <a:t> </a:t>
            </a:r>
            <a:r>
              <a:rPr lang="ru-RU" dirty="0" err="1" smtClean="0"/>
              <a:t>реагують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озоном.</a:t>
            </a:r>
            <a:endParaRPr lang="ru-RU" dirty="0"/>
          </a:p>
        </p:txBody>
      </p:sp>
      <p:pic>
        <p:nvPicPr>
          <p:cNvPr id="18434" name="Picture 2" descr="http://vidomosti-ua.com/photo/original-130069323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14546" y="3786190"/>
            <a:ext cx="4500594" cy="270035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285728"/>
            <a:ext cx="36567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ОПУСТЕЛЮВАННЯ</a:t>
            </a:r>
            <a:endParaRPr lang="uk-UA" sz="3200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1000108"/>
            <a:ext cx="87154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Один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найзагрозливіших</a:t>
            </a:r>
            <a:r>
              <a:rPr lang="ru-RU" dirty="0" smtClean="0"/>
              <a:t>, </a:t>
            </a:r>
            <a:r>
              <a:rPr lang="ru-RU" dirty="0" err="1" smtClean="0"/>
              <a:t>глобальних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швидкоплинних</a:t>
            </a:r>
            <a:r>
              <a:rPr lang="ru-RU" dirty="0" smtClean="0"/>
              <a:t> </a:t>
            </a:r>
            <a:r>
              <a:rPr lang="ru-RU" dirty="0" err="1" smtClean="0"/>
              <a:t>процесів</a:t>
            </a:r>
            <a:r>
              <a:rPr lang="ru-RU" dirty="0" smtClean="0"/>
              <a:t> </a:t>
            </a:r>
            <a:r>
              <a:rPr lang="ru-RU" dirty="0" err="1" smtClean="0"/>
              <a:t>сучасності</a:t>
            </a:r>
            <a:r>
              <a:rPr lang="ru-RU" dirty="0" smtClean="0"/>
              <a:t> - </a:t>
            </a:r>
            <a:r>
              <a:rPr lang="ru-RU" dirty="0" err="1" smtClean="0"/>
              <a:t>розширення</a:t>
            </a:r>
            <a:r>
              <a:rPr lang="ru-RU" dirty="0" smtClean="0"/>
              <a:t> </a:t>
            </a:r>
            <a:r>
              <a:rPr lang="ru-RU" dirty="0" err="1" smtClean="0"/>
              <a:t>опустелювання</a:t>
            </a:r>
            <a:r>
              <a:rPr lang="ru-RU" dirty="0" smtClean="0"/>
              <a:t>, </a:t>
            </a:r>
            <a:r>
              <a:rPr lang="ru-RU" dirty="0" err="1" smtClean="0"/>
              <a:t>падіння</a:t>
            </a:r>
            <a:r>
              <a:rPr lang="ru-RU" dirty="0" smtClean="0"/>
              <a:t>, </a:t>
            </a:r>
            <a:r>
              <a:rPr lang="ru-RU" dirty="0" err="1" smtClean="0"/>
              <a:t>повне</a:t>
            </a:r>
            <a:r>
              <a:rPr lang="ru-RU" dirty="0" smtClean="0"/>
              <a:t> </a:t>
            </a:r>
            <a:r>
              <a:rPr lang="ru-RU" dirty="0" err="1" smtClean="0"/>
              <a:t>знищення</a:t>
            </a:r>
            <a:r>
              <a:rPr lang="ru-RU" dirty="0" smtClean="0"/>
              <a:t> </a:t>
            </a:r>
            <a:r>
              <a:rPr lang="ru-RU" dirty="0" err="1" smtClean="0"/>
              <a:t>біологічного</a:t>
            </a:r>
            <a:r>
              <a:rPr lang="ru-RU" dirty="0" smtClean="0"/>
              <a:t> </a:t>
            </a:r>
            <a:r>
              <a:rPr lang="ru-RU" dirty="0" err="1" smtClean="0"/>
              <a:t>потенціалу</a:t>
            </a:r>
            <a:r>
              <a:rPr lang="ru-RU" dirty="0" smtClean="0"/>
              <a:t> </a:t>
            </a:r>
            <a:r>
              <a:rPr lang="ru-RU" dirty="0" err="1" smtClean="0"/>
              <a:t>Землі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приводить до умов, </a:t>
            </a:r>
            <a:r>
              <a:rPr lang="ru-RU" dirty="0" err="1" smtClean="0"/>
              <a:t>аналогічних</a:t>
            </a:r>
            <a:r>
              <a:rPr lang="ru-RU" dirty="0" smtClean="0"/>
              <a:t> </a:t>
            </a:r>
            <a:r>
              <a:rPr lang="ru-RU" dirty="0" err="1" smtClean="0"/>
              <a:t>умовам</a:t>
            </a:r>
            <a:r>
              <a:rPr lang="ru-RU" dirty="0" smtClean="0"/>
              <a:t> </a:t>
            </a:r>
            <a:r>
              <a:rPr lang="ru-RU" dirty="0" err="1" smtClean="0"/>
              <a:t>природної</a:t>
            </a:r>
            <a:r>
              <a:rPr lang="ru-RU" dirty="0" smtClean="0"/>
              <a:t> </a:t>
            </a:r>
            <a:r>
              <a:rPr lang="ru-RU" dirty="0" err="1" smtClean="0"/>
              <a:t>пустелі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err="1" smtClean="0"/>
              <a:t>Природні</a:t>
            </a:r>
            <a:r>
              <a:rPr lang="ru-RU" dirty="0" smtClean="0"/>
              <a:t> </a:t>
            </a:r>
            <a:r>
              <a:rPr lang="ru-RU" dirty="0" err="1" smtClean="0"/>
              <a:t>пустелі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напівпустелі</a:t>
            </a:r>
            <a:r>
              <a:rPr lang="ru-RU" dirty="0" smtClean="0"/>
              <a:t> </a:t>
            </a:r>
            <a:r>
              <a:rPr lang="ru-RU" dirty="0" err="1" smtClean="0"/>
              <a:t>займають</a:t>
            </a:r>
            <a:r>
              <a:rPr lang="ru-RU" dirty="0" smtClean="0"/>
              <a:t> </a:t>
            </a:r>
            <a:r>
              <a:rPr lang="ru-RU" dirty="0" err="1" smtClean="0"/>
              <a:t>більш</a:t>
            </a:r>
            <a:r>
              <a:rPr lang="ru-RU" dirty="0" smtClean="0"/>
              <a:t> 1/3 </a:t>
            </a:r>
            <a:r>
              <a:rPr lang="ru-RU" dirty="0" err="1" smtClean="0"/>
              <a:t>земної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. На </a:t>
            </a:r>
            <a:r>
              <a:rPr lang="ru-RU" dirty="0" err="1" smtClean="0"/>
              <a:t>цих</a:t>
            </a:r>
            <a:r>
              <a:rPr lang="ru-RU" dirty="0" smtClean="0"/>
              <a:t> землях </a:t>
            </a:r>
            <a:r>
              <a:rPr lang="ru-RU" dirty="0" err="1" smtClean="0"/>
              <a:t>проживає</a:t>
            </a:r>
            <a:r>
              <a:rPr lang="ru-RU" dirty="0" smtClean="0"/>
              <a:t> </a:t>
            </a:r>
            <a:r>
              <a:rPr lang="ru-RU" dirty="0" err="1" smtClean="0"/>
              <a:t>близько</a:t>
            </a:r>
            <a:r>
              <a:rPr lang="ru-RU" dirty="0" smtClean="0"/>
              <a:t> 15%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. </a:t>
            </a:r>
            <a:r>
              <a:rPr lang="ru-RU" dirty="0" err="1" smtClean="0"/>
              <a:t>Пустелі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украй</a:t>
            </a:r>
            <a:r>
              <a:rPr lang="ru-RU" dirty="0" smtClean="0"/>
              <a:t> </a:t>
            </a:r>
            <a:r>
              <a:rPr lang="ru-RU" dirty="0" err="1" smtClean="0"/>
              <a:t>посушливим</a:t>
            </a:r>
            <a:r>
              <a:rPr lang="ru-RU" dirty="0" smtClean="0"/>
              <a:t> </a:t>
            </a:r>
            <a:r>
              <a:rPr lang="ru-RU" dirty="0" err="1" smtClean="0"/>
              <a:t>континентальним</a:t>
            </a:r>
            <a:r>
              <a:rPr lang="ru-RU" dirty="0" smtClean="0"/>
              <a:t> </a:t>
            </a:r>
            <a:r>
              <a:rPr lang="ru-RU" dirty="0" err="1" smtClean="0"/>
              <a:t>кліматом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звичайно</a:t>
            </a:r>
            <a:r>
              <a:rPr lang="ru-RU" dirty="0" smtClean="0"/>
              <a:t> </a:t>
            </a:r>
            <a:r>
              <a:rPr lang="ru-RU" dirty="0" err="1" smtClean="0"/>
              <a:t>одержують</a:t>
            </a:r>
            <a:r>
              <a:rPr lang="ru-RU" dirty="0" smtClean="0"/>
              <a:t> у </a:t>
            </a:r>
            <a:r>
              <a:rPr lang="ru-RU" dirty="0" err="1" smtClean="0"/>
              <a:t>середньому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150-175 мм </a:t>
            </a:r>
            <a:r>
              <a:rPr lang="ru-RU" dirty="0" err="1" smtClean="0"/>
              <a:t>опадів</a:t>
            </a:r>
            <a:r>
              <a:rPr lang="ru-RU" dirty="0" smtClean="0"/>
              <a:t> за </a:t>
            </a:r>
            <a:r>
              <a:rPr lang="ru-RU" dirty="0" err="1" smtClean="0"/>
              <a:t>рік</a:t>
            </a:r>
            <a:r>
              <a:rPr lang="ru-RU" dirty="0" smtClean="0"/>
              <a:t>. </a:t>
            </a:r>
            <a:r>
              <a:rPr lang="ru-RU" dirty="0" err="1" smtClean="0"/>
              <a:t>Пустелі</a:t>
            </a:r>
            <a:r>
              <a:rPr lang="ru-RU" dirty="0" smtClean="0"/>
              <a:t> - </a:t>
            </a:r>
            <a:r>
              <a:rPr lang="ru-RU" dirty="0" err="1" smtClean="0"/>
              <a:t>природні</a:t>
            </a:r>
            <a:r>
              <a:rPr lang="ru-RU" dirty="0" smtClean="0"/>
              <a:t> </a:t>
            </a:r>
            <a:r>
              <a:rPr lang="ru-RU" dirty="0" err="1" smtClean="0"/>
              <a:t>утворення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грають</a:t>
            </a:r>
            <a:r>
              <a:rPr lang="ru-RU" dirty="0" smtClean="0"/>
              <a:t> </a:t>
            </a:r>
            <a:r>
              <a:rPr lang="ru-RU" dirty="0" err="1" smtClean="0"/>
              <a:t>визначену</a:t>
            </a:r>
            <a:r>
              <a:rPr lang="ru-RU" dirty="0" smtClean="0"/>
              <a:t> роль у </a:t>
            </a:r>
            <a:r>
              <a:rPr lang="ru-RU" dirty="0" err="1" smtClean="0"/>
              <a:t>загальній</a:t>
            </a:r>
            <a:r>
              <a:rPr lang="ru-RU" dirty="0" smtClean="0"/>
              <a:t> </a:t>
            </a:r>
            <a:r>
              <a:rPr lang="ru-RU" dirty="0" err="1" smtClean="0"/>
              <a:t>екологічній</a:t>
            </a:r>
            <a:r>
              <a:rPr lang="ru-RU" dirty="0" smtClean="0"/>
              <a:t> </a:t>
            </a:r>
            <a:r>
              <a:rPr lang="ru-RU" dirty="0" err="1" smtClean="0"/>
              <a:t>збалансованості</a:t>
            </a:r>
            <a:r>
              <a:rPr lang="ru-RU" dirty="0" smtClean="0"/>
              <a:t> </a:t>
            </a:r>
            <a:r>
              <a:rPr lang="ru-RU" dirty="0" err="1" smtClean="0"/>
              <a:t>ландшафтів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7410" name="Picture 2" descr="http://geografica.net.ua/new/1/geo_zasuha_ne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786190"/>
            <a:ext cx="3714776" cy="2472574"/>
          </a:xfrm>
          <a:prstGeom prst="rect">
            <a:avLst/>
          </a:prstGeom>
          <a:noFill/>
        </p:spPr>
      </p:pic>
      <p:pic>
        <p:nvPicPr>
          <p:cNvPr id="17412" name="Picture 4" descr="http://fakty.ictv.ua/public/images/gallery/2012/07/17/thumbnail-20120717083830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643314"/>
            <a:ext cx="3357586" cy="26860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715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У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 до </a:t>
            </a:r>
            <a:r>
              <a:rPr lang="ru-RU" dirty="0" err="1" smtClean="0"/>
              <a:t>останньої</a:t>
            </a:r>
            <a:r>
              <a:rPr lang="ru-RU" dirty="0" smtClean="0"/>
              <a:t> </a:t>
            </a:r>
            <a:r>
              <a:rPr lang="ru-RU" dirty="0" err="1" smtClean="0"/>
              <a:t>чверті</a:t>
            </a:r>
            <a:r>
              <a:rPr lang="ru-RU" dirty="0" smtClean="0"/>
              <a:t> </a:t>
            </a:r>
            <a:r>
              <a:rPr lang="en-US" dirty="0" smtClean="0"/>
              <a:t>XX </a:t>
            </a:r>
            <a:r>
              <a:rPr lang="ru-RU" dirty="0" smtClean="0"/>
              <a:t>в. </a:t>
            </a:r>
            <a:r>
              <a:rPr lang="ru-RU" dirty="0" err="1" smtClean="0"/>
              <a:t>з'явилося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9 млн. км2 </a:t>
            </a:r>
            <a:r>
              <a:rPr lang="ru-RU" dirty="0" err="1" smtClean="0"/>
              <a:t>пустель</a:t>
            </a:r>
            <a:r>
              <a:rPr lang="ru-RU" dirty="0" smtClean="0"/>
              <a:t>,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усього</a:t>
            </a:r>
            <a:r>
              <a:rPr lang="ru-RU" dirty="0" smtClean="0"/>
              <a:t> вони </a:t>
            </a:r>
            <a:r>
              <a:rPr lang="ru-RU" dirty="0" err="1" smtClean="0"/>
              <a:t>охопили</a:t>
            </a:r>
            <a:r>
              <a:rPr lang="ru-RU" dirty="0" smtClean="0"/>
              <a:t> </a:t>
            </a:r>
            <a:r>
              <a:rPr lang="ru-RU" dirty="0" err="1" smtClean="0"/>
              <a:t>вже</a:t>
            </a:r>
            <a:r>
              <a:rPr lang="ru-RU" dirty="0" smtClean="0"/>
              <a:t> 43% </a:t>
            </a:r>
            <a:r>
              <a:rPr lang="ru-RU" dirty="0" err="1" smtClean="0"/>
              <a:t>загальної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суші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У 90-х </a:t>
            </a:r>
            <a:r>
              <a:rPr lang="ru-RU" dirty="0" err="1" smtClean="0"/>
              <a:t>рр</a:t>
            </a:r>
            <a:r>
              <a:rPr lang="ru-RU" dirty="0" smtClean="0"/>
              <a:t>. </a:t>
            </a:r>
            <a:r>
              <a:rPr lang="ru-RU" dirty="0" err="1" smtClean="0"/>
              <a:t>опустелювання</a:t>
            </a:r>
            <a:r>
              <a:rPr lang="ru-RU" dirty="0" smtClean="0"/>
              <a:t> стало </a:t>
            </a:r>
            <a:r>
              <a:rPr lang="ru-RU" dirty="0" err="1" smtClean="0"/>
              <a:t>загрожувати</a:t>
            </a:r>
            <a:r>
              <a:rPr lang="ru-RU" dirty="0" smtClean="0"/>
              <a:t> 3,6 млн. га </a:t>
            </a:r>
            <a:r>
              <a:rPr lang="ru-RU" dirty="0" err="1" smtClean="0"/>
              <a:t>посушливих</a:t>
            </a:r>
            <a:r>
              <a:rPr lang="ru-RU" dirty="0" smtClean="0"/>
              <a:t> земель.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складає</a:t>
            </a:r>
            <a:r>
              <a:rPr lang="ru-RU" dirty="0" smtClean="0"/>
              <a:t> 70% </a:t>
            </a:r>
            <a:r>
              <a:rPr lang="ru-RU" dirty="0" err="1" smtClean="0"/>
              <a:t>потенційно</a:t>
            </a:r>
            <a:r>
              <a:rPr lang="ru-RU" dirty="0" smtClean="0"/>
              <a:t> </a:t>
            </a:r>
            <a:r>
              <a:rPr lang="ru-RU" dirty="0" err="1" smtClean="0"/>
              <a:t>продуктивних</a:t>
            </a:r>
            <a:r>
              <a:rPr lang="ru-RU" dirty="0" smtClean="0"/>
              <a:t> </a:t>
            </a:r>
            <a:r>
              <a:rPr lang="ru-RU" dirty="0" err="1" smtClean="0"/>
              <a:t>посушливих</a:t>
            </a:r>
            <a:r>
              <a:rPr lang="ru-RU" dirty="0" smtClean="0"/>
              <a:t> земель, </a:t>
            </a:r>
            <a:r>
              <a:rPr lang="ru-RU" dirty="0" err="1" smtClean="0"/>
              <a:t>чи</a:t>
            </a:r>
            <a:r>
              <a:rPr lang="ru-RU" dirty="0" smtClean="0"/>
              <a:t> 1/4 </a:t>
            </a:r>
            <a:r>
              <a:rPr lang="ru-RU" dirty="0" err="1" smtClean="0"/>
              <a:t>загальної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поверхні</a:t>
            </a:r>
            <a:r>
              <a:rPr lang="ru-RU" dirty="0" smtClean="0"/>
              <a:t> </a:t>
            </a:r>
            <a:r>
              <a:rPr lang="ru-RU" dirty="0" err="1" smtClean="0"/>
              <a:t>суші</a:t>
            </a:r>
            <a:r>
              <a:rPr lang="ru-RU" dirty="0" smtClean="0"/>
              <a:t>, </a:t>
            </a:r>
            <a:r>
              <a:rPr lang="ru-RU" dirty="0" err="1" smtClean="0"/>
              <a:t>причому</a:t>
            </a:r>
            <a:r>
              <a:rPr lang="ru-RU" dirty="0" smtClean="0"/>
              <a:t>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 не </a:t>
            </a:r>
            <a:r>
              <a:rPr lang="ru-RU" dirty="0" err="1" smtClean="0"/>
              <a:t>включають</a:t>
            </a:r>
            <a:r>
              <a:rPr lang="ru-RU" dirty="0" smtClean="0"/>
              <a:t>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пустель</a:t>
            </a:r>
            <a:r>
              <a:rPr lang="ru-RU" dirty="0" smtClean="0"/>
              <a:t>. </a:t>
            </a:r>
            <a:r>
              <a:rPr lang="ru-RU" dirty="0" err="1" smtClean="0"/>
              <a:t>Близько</a:t>
            </a:r>
            <a:r>
              <a:rPr lang="ru-RU" dirty="0" smtClean="0"/>
              <a:t> 1/6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світу</a:t>
            </a:r>
            <a:r>
              <a:rPr lang="ru-RU" dirty="0" smtClean="0"/>
              <a:t> </a:t>
            </a:r>
            <a:r>
              <a:rPr lang="ru-RU" dirty="0" err="1" smtClean="0"/>
              <a:t>страждає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процесу</a:t>
            </a:r>
            <a:r>
              <a:rPr lang="ru-RU" dirty="0" smtClean="0"/>
              <a:t>. </a:t>
            </a:r>
            <a:br>
              <a:rPr lang="ru-RU" dirty="0" smtClean="0"/>
            </a:br>
            <a:r>
              <a:rPr lang="ru-RU" dirty="0" smtClean="0"/>
              <a:t>Як </a:t>
            </a:r>
            <a:r>
              <a:rPr lang="ru-RU" dirty="0" err="1" smtClean="0"/>
              <a:t>вважають</a:t>
            </a:r>
            <a:r>
              <a:rPr lang="ru-RU" dirty="0" smtClean="0"/>
              <a:t> </a:t>
            </a:r>
            <a:r>
              <a:rPr lang="ru-RU" dirty="0" err="1" smtClean="0"/>
              <a:t>експерти</a:t>
            </a:r>
            <a:r>
              <a:rPr lang="ru-RU" dirty="0" smtClean="0"/>
              <a:t> ООН, </a:t>
            </a:r>
            <a:r>
              <a:rPr lang="ru-RU" dirty="0" err="1" smtClean="0"/>
              <a:t>сучасні</a:t>
            </a:r>
            <a:r>
              <a:rPr lang="ru-RU" dirty="0" smtClean="0"/>
              <a:t> </a:t>
            </a:r>
            <a:r>
              <a:rPr lang="ru-RU" dirty="0" err="1" smtClean="0"/>
              <a:t>втрати</a:t>
            </a:r>
            <a:r>
              <a:rPr lang="ru-RU" dirty="0" smtClean="0"/>
              <a:t> </a:t>
            </a:r>
            <a:r>
              <a:rPr lang="ru-RU" dirty="0" err="1" smtClean="0"/>
              <a:t>продуктивних</a:t>
            </a:r>
            <a:r>
              <a:rPr lang="ru-RU" dirty="0" smtClean="0"/>
              <a:t> земель </a:t>
            </a:r>
            <a:r>
              <a:rPr lang="ru-RU" dirty="0" err="1" smtClean="0"/>
              <a:t>приведуть</a:t>
            </a:r>
            <a:r>
              <a:rPr lang="ru-RU" dirty="0" smtClean="0"/>
              <a:t> до того, </a:t>
            </a:r>
            <a:r>
              <a:rPr lang="ru-RU" dirty="0" err="1" smtClean="0"/>
              <a:t>що</a:t>
            </a:r>
            <a:r>
              <a:rPr lang="ru-RU" dirty="0" smtClean="0"/>
              <a:t> до </a:t>
            </a:r>
            <a:r>
              <a:rPr lang="ru-RU" dirty="0" err="1" smtClean="0"/>
              <a:t>кінця</a:t>
            </a:r>
            <a:r>
              <a:rPr lang="ru-RU" dirty="0" smtClean="0"/>
              <a:t> </a:t>
            </a:r>
            <a:r>
              <a:rPr lang="ru-RU" dirty="0" err="1" smtClean="0"/>
              <a:t>сторіччя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позбавитися</a:t>
            </a:r>
            <a:r>
              <a:rPr lang="ru-RU" dirty="0" smtClean="0"/>
              <a:t> </a:t>
            </a:r>
            <a:r>
              <a:rPr lang="ru-RU" dirty="0" err="1" smtClean="0"/>
              <a:t>майже</a:t>
            </a:r>
            <a:r>
              <a:rPr lang="ru-RU" dirty="0" smtClean="0"/>
              <a:t> 1/3 </a:t>
            </a:r>
            <a:r>
              <a:rPr lang="ru-RU" dirty="0" err="1" smtClean="0"/>
              <a:t>своїх</a:t>
            </a:r>
            <a:r>
              <a:rPr lang="ru-RU" dirty="0" smtClean="0"/>
              <a:t> </a:t>
            </a:r>
            <a:r>
              <a:rPr lang="ru-RU" dirty="0" err="1" smtClean="0"/>
              <a:t>орних</a:t>
            </a:r>
            <a:r>
              <a:rPr lang="ru-RU" dirty="0" smtClean="0"/>
              <a:t> земель. </a:t>
            </a:r>
            <a:r>
              <a:rPr lang="ru-RU" dirty="0" err="1" smtClean="0"/>
              <a:t>Така</a:t>
            </a:r>
            <a:r>
              <a:rPr lang="ru-RU" dirty="0" smtClean="0"/>
              <a:t> </a:t>
            </a:r>
            <a:r>
              <a:rPr lang="ru-RU" dirty="0" err="1" smtClean="0"/>
              <a:t>втрата</a:t>
            </a:r>
            <a:r>
              <a:rPr lang="ru-RU" dirty="0" smtClean="0"/>
              <a:t> в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безпрецедентного</a:t>
            </a:r>
            <a:r>
              <a:rPr lang="ru-RU" dirty="0" smtClean="0"/>
              <a:t> росту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збільшення</a:t>
            </a:r>
            <a:r>
              <a:rPr lang="ru-RU" dirty="0" smtClean="0"/>
              <a:t> потреби в </a:t>
            </a:r>
            <a:r>
              <a:rPr lang="ru-RU" dirty="0" err="1" smtClean="0"/>
              <a:t>продовольстві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стати </a:t>
            </a:r>
            <a:r>
              <a:rPr lang="ru-RU" dirty="0" err="1" smtClean="0"/>
              <a:t>справді</a:t>
            </a:r>
            <a:r>
              <a:rPr lang="ru-RU" dirty="0" smtClean="0"/>
              <a:t> </a:t>
            </a:r>
            <a:r>
              <a:rPr lang="ru-RU" dirty="0" err="1" smtClean="0"/>
              <a:t>згубною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6386" name="Picture 2" descr="http://img-fotki.yandex.ru/get/4514/64843573.ad/0_7c475_5cb9fb8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56" y="3286124"/>
            <a:ext cx="5214974" cy="315614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35716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Опустелювання</a:t>
            </a:r>
            <a:r>
              <a:rPr lang="ru-RU" dirty="0" smtClean="0"/>
              <a:t> -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процес</a:t>
            </a:r>
            <a:r>
              <a:rPr lang="ru-RU" dirty="0" smtClean="0"/>
              <a:t> </a:t>
            </a:r>
            <a:r>
              <a:rPr lang="ru-RU" dirty="0" err="1" smtClean="0"/>
              <a:t>деградації</a:t>
            </a:r>
            <a:r>
              <a:rPr lang="ru-RU" dirty="0" smtClean="0"/>
              <a:t>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систем </a:t>
            </a:r>
            <a:r>
              <a:rPr lang="ru-RU" dirty="0" err="1" smtClean="0"/>
              <a:t>життєзабезпечення</a:t>
            </a:r>
            <a:r>
              <a:rPr lang="ru-RU" dirty="0" smtClean="0"/>
              <a:t>: </a:t>
            </a:r>
            <a:r>
              <a:rPr lang="ru-RU" dirty="0" err="1" smtClean="0"/>
              <a:t>щоб</a:t>
            </a:r>
            <a:r>
              <a:rPr lang="ru-RU" dirty="0" smtClean="0"/>
              <a:t> </a:t>
            </a:r>
            <a:r>
              <a:rPr lang="ru-RU" dirty="0" err="1" smtClean="0"/>
              <a:t>вижити</a:t>
            </a:r>
            <a:r>
              <a:rPr lang="ru-RU" dirty="0" smtClean="0"/>
              <a:t>, </a:t>
            </a:r>
            <a:r>
              <a:rPr lang="ru-RU" dirty="0" err="1" smtClean="0"/>
              <a:t>місцеве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повинне</a:t>
            </a:r>
            <a:r>
              <a:rPr lang="ru-RU" dirty="0" smtClean="0"/>
              <a:t> </a:t>
            </a:r>
            <a:r>
              <a:rPr lang="ru-RU" dirty="0" err="1" smtClean="0"/>
              <a:t>одержати</a:t>
            </a:r>
            <a:r>
              <a:rPr lang="ru-RU" dirty="0" smtClean="0"/>
              <a:t> </a:t>
            </a:r>
            <a:r>
              <a:rPr lang="ru-RU" dirty="0" err="1" smtClean="0"/>
              <a:t>допомогу</a:t>
            </a:r>
            <a:r>
              <a:rPr lang="ru-RU" dirty="0" smtClean="0"/>
              <a:t>, </a:t>
            </a:r>
            <a:r>
              <a:rPr lang="ru-RU" dirty="0" err="1" smtClean="0"/>
              <a:t>чи</a:t>
            </a:r>
            <a:r>
              <a:rPr lang="ru-RU" dirty="0" smtClean="0"/>
              <a:t> </a:t>
            </a:r>
            <a:r>
              <a:rPr lang="ru-RU" dirty="0" err="1" smtClean="0"/>
              <a:t>піти</a:t>
            </a:r>
            <a:r>
              <a:rPr lang="ru-RU" dirty="0" smtClean="0"/>
              <a:t> в </a:t>
            </a:r>
            <a:r>
              <a:rPr lang="ru-RU" dirty="0" err="1" smtClean="0"/>
              <a:t>пошуках</a:t>
            </a:r>
            <a:r>
              <a:rPr lang="ru-RU" dirty="0" smtClean="0"/>
              <a:t> земель, </a:t>
            </a:r>
            <a:r>
              <a:rPr lang="ru-RU" dirty="0" err="1" smtClean="0"/>
              <a:t>придатних</a:t>
            </a:r>
            <a:r>
              <a:rPr lang="ru-RU" dirty="0" smtClean="0"/>
              <a:t> для </a:t>
            </a:r>
            <a:r>
              <a:rPr lang="ru-RU" dirty="0" err="1" smtClean="0"/>
              <a:t>життя</a:t>
            </a:r>
            <a:r>
              <a:rPr lang="ru-RU" dirty="0" smtClean="0"/>
              <a:t>. У </a:t>
            </a:r>
            <a:r>
              <a:rPr lang="ru-RU" dirty="0" err="1" smtClean="0"/>
              <a:t>світі</a:t>
            </a:r>
            <a:r>
              <a:rPr lang="ru-RU" dirty="0" smtClean="0"/>
              <a:t> все </a:t>
            </a:r>
            <a:r>
              <a:rPr lang="ru-RU" dirty="0" err="1" smtClean="0"/>
              <a:t>більше</a:t>
            </a:r>
            <a:r>
              <a:rPr lang="ru-RU" dirty="0" smtClean="0"/>
              <a:t> людей </a:t>
            </a:r>
            <a:r>
              <a:rPr lang="ru-RU" dirty="0" err="1" smtClean="0"/>
              <a:t>стає</a:t>
            </a:r>
            <a:r>
              <a:rPr lang="ru-RU" dirty="0" smtClean="0"/>
              <a:t> </a:t>
            </a:r>
            <a:r>
              <a:rPr lang="ru-RU" dirty="0" err="1" smtClean="0"/>
              <a:t>екологічними</a:t>
            </a:r>
            <a:r>
              <a:rPr lang="ru-RU" dirty="0" smtClean="0"/>
              <a:t> </a:t>
            </a:r>
            <a:r>
              <a:rPr lang="ru-RU" dirty="0" err="1" smtClean="0"/>
              <a:t>біженцями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15362" name="Picture 2" descr="http://2000.net.ua/ai/3/30/30822/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57166"/>
            <a:ext cx="3810000" cy="6153151"/>
          </a:xfrm>
          <a:prstGeom prst="rect">
            <a:avLst/>
          </a:prstGeom>
          <a:noFill/>
        </p:spPr>
      </p:pic>
      <p:pic>
        <p:nvPicPr>
          <p:cNvPr id="15364" name="Picture 4" descr="http://www.fresher.ru/images2/zasuxa-v-kitae/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857496"/>
            <a:ext cx="4133131" cy="27574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2411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Знеліснення</a:t>
            </a:r>
            <a:endParaRPr lang="uk-UA" sz="3200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472" y="928670"/>
            <a:ext cx="707234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Знеліснення</a:t>
            </a:r>
            <a:r>
              <a:rPr lang="ru-RU" b="1" dirty="0" smtClean="0"/>
              <a:t>, </a:t>
            </a:r>
            <a:r>
              <a:rPr lang="ru-RU" b="1" dirty="0" err="1" smtClean="0"/>
              <a:t>збезлісення</a:t>
            </a:r>
            <a:r>
              <a:rPr lang="ru-RU" b="1" dirty="0" smtClean="0"/>
              <a:t> — </a:t>
            </a:r>
            <a:r>
              <a:rPr lang="ru-RU" b="1" dirty="0" err="1" smtClean="0"/>
              <a:t>процес</a:t>
            </a:r>
            <a:r>
              <a:rPr lang="ru-RU" b="1" dirty="0" smtClean="0"/>
              <a:t> </a:t>
            </a:r>
            <a:r>
              <a:rPr lang="ru-RU" b="1" dirty="0" err="1" smtClean="0"/>
              <a:t>перетворення</a:t>
            </a:r>
            <a:r>
              <a:rPr lang="ru-RU" b="1" dirty="0" smtClean="0"/>
              <a:t> </a:t>
            </a:r>
            <a:r>
              <a:rPr lang="ru-RU" b="1" dirty="0" err="1" smtClean="0"/>
              <a:t>зайнятих</a:t>
            </a:r>
            <a:r>
              <a:rPr lang="ru-RU" b="1" dirty="0" smtClean="0"/>
              <a:t> </a:t>
            </a:r>
            <a:r>
              <a:rPr lang="ru-RU" b="1" dirty="0" err="1" smtClean="0"/>
              <a:t>лісом</a:t>
            </a:r>
            <a:r>
              <a:rPr lang="ru-RU" b="1" dirty="0" smtClean="0"/>
              <a:t> земель на </a:t>
            </a:r>
            <a:r>
              <a:rPr lang="ru-RU" b="1" dirty="0" err="1" smtClean="0"/>
              <a:t>угіддя</a:t>
            </a:r>
            <a:r>
              <a:rPr lang="ru-RU" b="1" dirty="0" smtClean="0"/>
              <a:t> без дерев, </a:t>
            </a:r>
            <a:r>
              <a:rPr lang="ru-RU" b="1" dirty="0" err="1" smtClean="0"/>
              <a:t>такі</a:t>
            </a:r>
            <a:r>
              <a:rPr lang="ru-RU" b="1" dirty="0" smtClean="0"/>
              <a:t> </a:t>
            </a:r>
            <a:r>
              <a:rPr lang="ru-RU" b="1" dirty="0" err="1" smtClean="0"/>
              <a:t>якпасовища</a:t>
            </a:r>
            <a:r>
              <a:rPr lang="ru-RU" b="1" dirty="0" smtClean="0"/>
              <a:t>, </a:t>
            </a:r>
            <a:r>
              <a:rPr lang="ru-RU" b="1" dirty="0" err="1" smtClean="0"/>
              <a:t>пустирі</a:t>
            </a:r>
            <a:r>
              <a:rPr lang="ru-RU" b="1" dirty="0" smtClean="0"/>
              <a:t>, </a:t>
            </a:r>
            <a:r>
              <a:rPr lang="ru-RU" b="1" dirty="0" err="1" smtClean="0"/>
              <a:t>сільськогосподарські</a:t>
            </a:r>
            <a:r>
              <a:rPr lang="ru-RU" b="1" dirty="0" smtClean="0"/>
              <a:t> </a:t>
            </a:r>
            <a:r>
              <a:rPr lang="ru-RU" b="1" dirty="0" err="1" smtClean="0"/>
              <a:t>угіддя</a:t>
            </a:r>
            <a:r>
              <a:rPr lang="ru-RU" b="1" dirty="0" smtClean="0"/>
              <a:t>, </a:t>
            </a:r>
            <a:r>
              <a:rPr lang="ru-RU" b="1" dirty="0" err="1" smtClean="0"/>
              <a:t>міста</a:t>
            </a:r>
            <a:r>
              <a:rPr lang="ru-RU" b="1" dirty="0" smtClean="0"/>
              <a:t> </a:t>
            </a:r>
            <a:r>
              <a:rPr lang="ru-RU" b="1" dirty="0" err="1" smtClean="0"/>
              <a:t>тощо</a:t>
            </a:r>
            <a:r>
              <a:rPr lang="ru-RU" b="1" dirty="0" smtClean="0"/>
              <a:t>.</a:t>
            </a:r>
            <a:endParaRPr lang="ru-RU" b="1" dirty="0" smtClean="0"/>
          </a:p>
          <a:p>
            <a:r>
              <a:rPr lang="ru-RU" dirty="0" err="1" smtClean="0"/>
              <a:t>Термін</a:t>
            </a:r>
            <a:r>
              <a:rPr lang="ru-RU" dirty="0" smtClean="0"/>
              <a:t> </a:t>
            </a:r>
            <a:r>
              <a:rPr lang="ru-RU" dirty="0" err="1" smtClean="0"/>
              <a:t>збезлісіння</a:t>
            </a:r>
            <a:r>
              <a:rPr lang="ru-RU" dirty="0" smtClean="0"/>
              <a:t> (у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вирубки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) </a:t>
            </a:r>
            <a:r>
              <a:rPr lang="ru-RU" dirty="0" err="1" smtClean="0"/>
              <a:t>виник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в </a:t>
            </a:r>
            <a:r>
              <a:rPr lang="ru-RU" dirty="0" err="1" smtClean="0"/>
              <a:t>останні</a:t>
            </a:r>
            <a:r>
              <a:rPr lang="ru-RU" dirty="0" smtClean="0"/>
              <a:t> </a:t>
            </a:r>
            <a:r>
              <a:rPr lang="ru-RU" dirty="0" err="1" smtClean="0"/>
              <a:t>десятиріччя</a:t>
            </a:r>
            <a:r>
              <a:rPr lang="ru-RU" dirty="0" smtClean="0"/>
              <a:t>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нині</a:t>
            </a:r>
            <a:r>
              <a:rPr lang="ru-RU" dirty="0" smtClean="0"/>
              <a:t> </a:t>
            </a:r>
            <a:r>
              <a:rPr lang="ru-RU" dirty="0" err="1" smtClean="0"/>
              <a:t>вживається</a:t>
            </a:r>
            <a:r>
              <a:rPr lang="ru-RU" dirty="0" smtClean="0"/>
              <a:t> так само широко, як </a:t>
            </a:r>
            <a:r>
              <a:rPr lang="ru-RU" dirty="0" err="1" smtClean="0"/>
              <a:t>і</a:t>
            </a:r>
            <a:r>
              <a:rPr lang="ru-RU" dirty="0" smtClean="0"/>
              <a:t>«</a:t>
            </a:r>
            <a:r>
              <a:rPr lang="ru-RU" dirty="0" err="1" smtClean="0"/>
              <a:t>спустелювання</a:t>
            </a:r>
            <a:r>
              <a:rPr lang="ru-RU" dirty="0" smtClean="0"/>
              <a:t>» </a:t>
            </a:r>
            <a:r>
              <a:rPr lang="ru-RU" dirty="0" err="1" smtClean="0"/>
              <a:t>або</a:t>
            </a:r>
            <a:r>
              <a:rPr lang="ru-RU" dirty="0" smtClean="0"/>
              <a:t> «</a:t>
            </a:r>
            <a:r>
              <a:rPr lang="ru-RU" dirty="0" err="1" smtClean="0"/>
              <a:t>деградація</a:t>
            </a:r>
            <a:r>
              <a:rPr lang="ru-RU" dirty="0" smtClean="0"/>
              <a:t> </a:t>
            </a:r>
            <a:r>
              <a:rPr lang="ru-RU" dirty="0" err="1" smtClean="0"/>
              <a:t>ґрунтів</a:t>
            </a:r>
            <a:r>
              <a:rPr lang="ru-RU" dirty="0" smtClean="0"/>
              <a:t>». За </a:t>
            </a:r>
            <a:r>
              <a:rPr lang="ru-RU" dirty="0" err="1" smtClean="0"/>
              <a:t>означенням</a:t>
            </a:r>
            <a:r>
              <a:rPr lang="ru-RU" dirty="0" smtClean="0"/>
              <a:t> ЮНЕП, </a:t>
            </a:r>
            <a:r>
              <a:rPr lang="ru-RU" b="1" dirty="0" err="1" smtClean="0"/>
              <a:t>збезлісіння</a:t>
            </a:r>
            <a:r>
              <a:rPr lang="ru-RU" dirty="0" smtClean="0"/>
              <a:t> — </a:t>
            </a:r>
            <a:r>
              <a:rPr lang="ru-RU" dirty="0" err="1" smtClean="0"/>
              <a:t>повне</a:t>
            </a:r>
            <a:r>
              <a:rPr lang="ru-RU" dirty="0" smtClean="0"/>
              <a:t> </a:t>
            </a:r>
            <a:r>
              <a:rPr lang="ru-RU" dirty="0" err="1" smtClean="0"/>
              <a:t>знищення</a:t>
            </a:r>
            <a:r>
              <a:rPr lang="ru-RU" dirty="0" smtClean="0"/>
              <a:t> </a:t>
            </a:r>
            <a:r>
              <a:rPr lang="ru-RU" dirty="0" err="1" smtClean="0"/>
              <a:t>лісової</a:t>
            </a:r>
            <a:r>
              <a:rPr lang="ru-RU" dirty="0" smtClean="0"/>
              <a:t> </a:t>
            </a:r>
            <a:r>
              <a:rPr lang="ru-RU" dirty="0" err="1" smtClean="0"/>
              <a:t>рослинності</a:t>
            </a:r>
            <a:r>
              <a:rPr lang="ru-RU" dirty="0" smtClean="0"/>
              <a:t> та </a:t>
            </a:r>
            <a:r>
              <a:rPr lang="ru-RU" dirty="0" err="1" smtClean="0"/>
              <a:t>переведення</a:t>
            </a:r>
            <a:r>
              <a:rPr lang="ru-RU" dirty="0" smtClean="0"/>
              <a:t> земель в </a:t>
            </a:r>
            <a:r>
              <a:rPr lang="ru-RU" dirty="0" err="1" smtClean="0"/>
              <a:t>інший</a:t>
            </a:r>
            <a:r>
              <a:rPr lang="ru-RU" dirty="0" smtClean="0"/>
              <a:t> тип </a:t>
            </a:r>
            <a:r>
              <a:rPr lang="ru-RU" dirty="0" err="1" smtClean="0"/>
              <a:t>господарського</a:t>
            </a:r>
            <a:r>
              <a:rPr lang="ru-RU" dirty="0" smtClean="0"/>
              <a:t> </a:t>
            </a:r>
            <a:r>
              <a:rPr lang="ru-RU" dirty="0" err="1" smtClean="0"/>
              <a:t>призначення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4338" name="Picture 2" descr="http://poglyad.com/Content/stories/3518/0cd57b4f20ede034e3dac18e24c8042f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714752"/>
            <a:ext cx="4286250" cy="2809876"/>
          </a:xfrm>
          <a:prstGeom prst="rect">
            <a:avLst/>
          </a:prstGeom>
          <a:noFill/>
        </p:spPr>
      </p:pic>
      <p:pic>
        <p:nvPicPr>
          <p:cNvPr id="14340" name="Picture 4" descr="http://poglyad.com/Content/stories/2690/5dd3fe7664bedaf810871e99650c8ee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3643314"/>
            <a:ext cx="3386162" cy="238044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85728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Причини </a:t>
            </a:r>
            <a:r>
              <a:rPr lang="ru-RU" b="1" dirty="0" err="1" smtClean="0"/>
              <a:t>збезлісіння</a:t>
            </a:r>
            <a:endParaRPr lang="ru-RU" b="1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вирубка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без </a:t>
            </a:r>
            <a:r>
              <a:rPr lang="ru-RU" dirty="0" err="1" smtClean="0"/>
              <a:t>достатньої</a:t>
            </a:r>
            <a:r>
              <a:rPr lang="ru-RU" dirty="0" smtClean="0"/>
              <a:t> </a:t>
            </a:r>
            <a:r>
              <a:rPr lang="ru-RU" dirty="0" err="1" smtClean="0"/>
              <a:t>висадки</a:t>
            </a:r>
            <a:r>
              <a:rPr lang="ru-RU" dirty="0" smtClean="0"/>
              <a:t> </a:t>
            </a:r>
            <a:r>
              <a:rPr lang="ru-RU" dirty="0" err="1" smtClean="0"/>
              <a:t>нових</a:t>
            </a:r>
            <a:r>
              <a:rPr lang="ru-RU" dirty="0" smtClean="0"/>
              <a:t> дерев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пожежі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урагани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повені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кислотні</a:t>
            </a:r>
            <a:r>
              <a:rPr lang="ru-RU" dirty="0" smtClean="0"/>
              <a:t> </a:t>
            </a:r>
            <a:r>
              <a:rPr lang="ru-RU" dirty="0" err="1" smtClean="0"/>
              <a:t>дощі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зміна</a:t>
            </a:r>
            <a:r>
              <a:rPr lang="ru-RU" dirty="0" smtClean="0"/>
              <a:t> </a:t>
            </a:r>
            <a:r>
              <a:rPr lang="ru-RU" dirty="0" err="1" smtClean="0"/>
              <a:t>гідрологічного</a:t>
            </a:r>
            <a:r>
              <a:rPr lang="ru-RU" dirty="0" smtClean="0"/>
              <a:t> режиму</a:t>
            </a:r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зниження</a:t>
            </a:r>
            <a:r>
              <a:rPr lang="ru-RU" dirty="0" smtClean="0"/>
              <a:t> </a:t>
            </a:r>
            <a:r>
              <a:rPr lang="ru-RU" dirty="0" err="1" smtClean="0"/>
              <a:t>стійкості</a:t>
            </a:r>
            <a:r>
              <a:rPr lang="ru-RU" dirty="0" smtClean="0"/>
              <a:t> до </a:t>
            </a:r>
            <a:r>
              <a:rPr lang="ru-RU" dirty="0" err="1" smtClean="0"/>
              <a:t>фітозахворювань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інше</a:t>
            </a:r>
            <a:endParaRPr lang="ru-RU" dirty="0" smtClean="0"/>
          </a:p>
          <a:p>
            <a:r>
              <a:rPr lang="ru-RU" b="1" dirty="0" err="1" smtClean="0"/>
              <a:t>Наслідки</a:t>
            </a:r>
            <a:r>
              <a:rPr lang="ru-RU" b="1" dirty="0" smtClean="0"/>
              <a:t> </a:t>
            </a:r>
            <a:r>
              <a:rPr lang="ru-RU" b="1" dirty="0" err="1" smtClean="0"/>
              <a:t>збезлісіння</a:t>
            </a:r>
            <a:endParaRPr lang="ru-RU" b="1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зменшення</a:t>
            </a:r>
            <a:r>
              <a:rPr lang="ru-RU" dirty="0" smtClean="0"/>
              <a:t> </a:t>
            </a:r>
            <a:r>
              <a:rPr lang="ru-RU" dirty="0" err="1" smtClean="0"/>
              <a:t>біорізноманіття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посилення</a:t>
            </a:r>
            <a:r>
              <a:rPr lang="ru-RU" dirty="0" smtClean="0"/>
              <a:t> парникового </a:t>
            </a:r>
            <a:r>
              <a:rPr lang="ru-RU" dirty="0" err="1" smtClean="0"/>
              <a:t>ефекту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зменшення</a:t>
            </a:r>
            <a:r>
              <a:rPr lang="ru-RU" dirty="0" smtClean="0"/>
              <a:t> </a:t>
            </a:r>
            <a:r>
              <a:rPr lang="ru-RU" dirty="0" err="1" smtClean="0"/>
              <a:t>запасів</a:t>
            </a:r>
            <a:r>
              <a:rPr lang="ru-RU" dirty="0" smtClean="0"/>
              <a:t> </a:t>
            </a:r>
            <a:r>
              <a:rPr lang="ru-RU" dirty="0" err="1" smtClean="0"/>
              <a:t>деревини</a:t>
            </a:r>
            <a:endParaRPr lang="ru-RU" dirty="0" smtClean="0"/>
          </a:p>
          <a:p>
            <a:pPr>
              <a:buFont typeface="Arial" pitchFamily="34" charset="0"/>
              <a:buChar char="•"/>
            </a:pPr>
            <a:r>
              <a:rPr lang="ru-RU" dirty="0" err="1" smtClean="0"/>
              <a:t>зсуви</a:t>
            </a:r>
            <a:r>
              <a:rPr lang="ru-RU" dirty="0" smtClean="0"/>
              <a:t> </a:t>
            </a:r>
            <a:r>
              <a:rPr lang="ru-RU" dirty="0" err="1" smtClean="0"/>
              <a:t>ґрунтів</a:t>
            </a:r>
            <a:endParaRPr lang="ru-RU" dirty="0"/>
          </a:p>
        </p:txBody>
      </p:sp>
      <p:pic>
        <p:nvPicPr>
          <p:cNvPr id="13314" name="Picture 2" descr="http://image.zn.ua/media/images/original/Jan2011/287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285728"/>
            <a:ext cx="3224184" cy="2219314"/>
          </a:xfrm>
          <a:prstGeom prst="rect">
            <a:avLst/>
          </a:prstGeom>
          <a:noFill/>
        </p:spPr>
      </p:pic>
      <p:pic>
        <p:nvPicPr>
          <p:cNvPr id="13316" name="Picture 4" descr="http://www.ljplus.ru/img4/p/r/pril_k_prok/pal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3143248"/>
            <a:ext cx="2786082" cy="2089562"/>
          </a:xfrm>
          <a:prstGeom prst="rect">
            <a:avLst/>
          </a:prstGeom>
          <a:noFill/>
        </p:spPr>
      </p:pic>
      <p:pic>
        <p:nvPicPr>
          <p:cNvPr id="13318" name="Picture 6" descr="http://img.tyzhden.ua/content/photoalbum/2013/february/19/fotoday/0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4429132"/>
            <a:ext cx="3116720" cy="207170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err="1" smtClean="0"/>
              <a:t>Ще</a:t>
            </a:r>
            <a:r>
              <a:rPr lang="ru-RU" dirty="0" smtClean="0"/>
              <a:t> одна </a:t>
            </a:r>
            <a:r>
              <a:rPr lang="ru-RU" dirty="0" err="1" smtClean="0"/>
              <a:t>класифікація</a:t>
            </a:r>
            <a:r>
              <a:rPr lang="ru-RU" dirty="0" smtClean="0"/>
              <a:t> </a:t>
            </a:r>
            <a:r>
              <a:rPr lang="ru-RU" dirty="0" err="1" smtClean="0"/>
              <a:t>екологічних</a:t>
            </a:r>
            <a:r>
              <a:rPr lang="ru-RU" dirty="0" smtClean="0"/>
              <a:t> </a:t>
            </a:r>
            <a:r>
              <a:rPr lang="ru-RU" dirty="0" err="1" smtClean="0"/>
              <a:t>дисциплін</a:t>
            </a:r>
            <a:r>
              <a:rPr lang="ru-RU" dirty="0" smtClean="0"/>
              <a:t>, за принципом </a:t>
            </a:r>
            <a:r>
              <a:rPr lang="ru-RU" dirty="0" err="1" smtClean="0"/>
              <a:t>теоретичності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застосування</a:t>
            </a:r>
            <a:r>
              <a:rPr lang="ru-RU" dirty="0" smtClean="0"/>
              <a:t> </a:t>
            </a:r>
            <a:r>
              <a:rPr lang="ru-RU" dirty="0" err="1" smtClean="0"/>
              <a:t>знань</a:t>
            </a:r>
            <a:r>
              <a:rPr lang="ru-RU" dirty="0" smtClean="0"/>
              <a:t> на </a:t>
            </a:r>
            <a:r>
              <a:rPr lang="ru-RU" dirty="0" err="1" smtClean="0"/>
              <a:t>практиці</a:t>
            </a:r>
            <a:r>
              <a:rPr lang="ru-RU" dirty="0" smtClean="0"/>
              <a:t> </a:t>
            </a:r>
            <a:r>
              <a:rPr lang="ru-RU" dirty="0" err="1" smtClean="0"/>
              <a:t>включає</a:t>
            </a:r>
            <a:r>
              <a:rPr lang="ru-RU" dirty="0" smtClean="0"/>
              <a:t> </a:t>
            </a:r>
            <a:r>
              <a:rPr lang="ru-RU" dirty="0" err="1" smtClean="0"/>
              <a:t>екологію</a:t>
            </a:r>
            <a:r>
              <a:rPr lang="ru-RU" dirty="0" smtClean="0"/>
              <a:t> </a:t>
            </a:r>
            <a:r>
              <a:rPr lang="ru-RU" dirty="0" err="1" smtClean="0"/>
              <a:t>теоретичну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практичну</a:t>
            </a:r>
            <a:r>
              <a:rPr lang="ru-RU" dirty="0" smtClean="0"/>
              <a:t>:</a:t>
            </a:r>
          </a:p>
          <a:p>
            <a:pPr fontAlgn="base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Теоретична </a:t>
            </a:r>
            <a:r>
              <a:rPr lang="ru-RU" dirty="0" err="1" smtClean="0"/>
              <a:t>екологія</a:t>
            </a:r>
            <a:r>
              <a:rPr lang="ru-RU" dirty="0" smtClean="0"/>
              <a:t> (</a:t>
            </a:r>
            <a:r>
              <a:rPr lang="ru-RU" dirty="0" err="1" smtClean="0"/>
              <a:t>біоекологія</a:t>
            </a:r>
            <a:r>
              <a:rPr lang="ru-RU" dirty="0" smtClean="0"/>
              <a:t>) — </a:t>
            </a:r>
            <a:r>
              <a:rPr lang="ru-RU" dirty="0" err="1" smtClean="0"/>
              <a:t>екологія</a:t>
            </a:r>
            <a:r>
              <a:rPr lang="ru-RU" dirty="0" smtClean="0"/>
              <a:t> </a:t>
            </a:r>
            <a:r>
              <a:rPr lang="ru-RU" dirty="0" err="1" smtClean="0"/>
              <a:t>живих</a:t>
            </a:r>
            <a:r>
              <a:rPr lang="ru-RU" dirty="0" smtClean="0"/>
              <a:t> </a:t>
            </a:r>
            <a:r>
              <a:rPr lang="ru-RU" dirty="0" err="1" smtClean="0"/>
              <a:t>організмів</a:t>
            </a:r>
            <a:r>
              <a:rPr lang="ru-RU" dirty="0" smtClean="0"/>
              <a:t>: </a:t>
            </a:r>
            <a:r>
              <a:rPr lang="ru-RU" dirty="0" err="1" smtClean="0"/>
              <a:t>людини</a:t>
            </a:r>
            <a:r>
              <a:rPr lang="ru-RU" dirty="0" smtClean="0"/>
              <a:t>, </a:t>
            </a:r>
            <a:r>
              <a:rPr lang="ru-RU" dirty="0" err="1" smtClean="0"/>
              <a:t>тварин</a:t>
            </a:r>
            <a:r>
              <a:rPr lang="ru-RU" dirty="0" smtClean="0"/>
              <a:t>,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 smtClean="0"/>
              <a:t>мікроорганізмів</a:t>
            </a:r>
            <a:r>
              <a:rPr lang="ru-RU" dirty="0" smtClean="0"/>
              <a:t>. Цей </a:t>
            </a:r>
            <a:r>
              <a:rPr lang="ru-RU" dirty="0" err="1" smtClean="0"/>
              <a:t>розділ</a:t>
            </a:r>
            <a:r>
              <a:rPr lang="ru-RU" dirty="0" smtClean="0"/>
              <a:t> </a:t>
            </a:r>
            <a:r>
              <a:rPr lang="ru-RU" dirty="0" err="1" smtClean="0"/>
              <a:t>виник</a:t>
            </a:r>
            <a:r>
              <a:rPr lang="ru-RU" dirty="0" smtClean="0"/>
              <a:t> першим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фундаментом </a:t>
            </a:r>
            <a:r>
              <a:rPr lang="ru-RU" dirty="0" err="1" smtClean="0"/>
              <a:t>екології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Практична —</a:t>
            </a:r>
          </a:p>
          <a:p>
            <a:pPr fontAlgn="base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а) </a:t>
            </a:r>
            <a:r>
              <a:rPr lang="ru-RU" dirty="0" err="1" smtClean="0"/>
              <a:t>геоекологія</a:t>
            </a:r>
            <a:r>
              <a:rPr lang="ru-RU" dirty="0" smtClean="0"/>
              <a:t> — </a:t>
            </a:r>
            <a:r>
              <a:rPr lang="ru-RU" dirty="0" err="1" smtClean="0"/>
              <a:t>вивчає</a:t>
            </a:r>
            <a:r>
              <a:rPr lang="ru-RU" dirty="0" smtClean="0"/>
              <a:t> </a:t>
            </a:r>
            <a:r>
              <a:rPr lang="ru-RU" dirty="0" err="1" smtClean="0"/>
              <a:t>охорону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раціональне</a:t>
            </a:r>
            <a:r>
              <a:rPr lang="ru-RU" dirty="0" smtClean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природніх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, </a:t>
            </a:r>
            <a:r>
              <a:rPr lang="ru-RU" dirty="0" err="1" smtClean="0"/>
              <a:t>ді</a:t>
            </a:r>
            <a:r>
              <a:rPr lang="ru-RU" b="1" dirty="0" err="1" smtClean="0"/>
              <a:t>литься</a:t>
            </a:r>
            <a:r>
              <a:rPr lang="ru-RU" dirty="0" smtClean="0"/>
              <a:t> на </a:t>
            </a:r>
            <a:r>
              <a:rPr lang="ru-RU" dirty="0" err="1" smtClean="0"/>
              <a:t>атмо</a:t>
            </a:r>
            <a:r>
              <a:rPr lang="ru-RU" dirty="0" smtClean="0"/>
              <a:t>-, </a:t>
            </a:r>
            <a:r>
              <a:rPr lang="ru-RU" dirty="0" err="1" smtClean="0"/>
              <a:t>гідро</a:t>
            </a:r>
            <a:r>
              <a:rPr lang="ru-RU" dirty="0" smtClean="0"/>
              <a:t>-, </a:t>
            </a:r>
            <a:r>
              <a:rPr lang="ru-RU" dirty="0" err="1" smtClean="0"/>
              <a:t>літо</a:t>
            </a:r>
            <a:r>
              <a:rPr lang="ru-RU" dirty="0" smtClean="0"/>
              <a:t>- та </a:t>
            </a:r>
            <a:r>
              <a:rPr lang="ru-RU" dirty="0" err="1" smtClean="0"/>
              <a:t>ландшафтну</a:t>
            </a:r>
            <a:r>
              <a:rPr lang="ru-RU" dirty="0" smtClean="0"/>
              <a:t> </a:t>
            </a:r>
            <a:r>
              <a:rPr lang="ru-RU" dirty="0" err="1" smtClean="0"/>
              <a:t>екологію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б) </a:t>
            </a:r>
            <a:r>
              <a:rPr lang="ru-RU" dirty="0" err="1" smtClean="0"/>
              <a:t>соціоекологія</a:t>
            </a:r>
            <a:r>
              <a:rPr lang="ru-RU" dirty="0" smtClean="0"/>
              <a:t> — </a:t>
            </a:r>
            <a:r>
              <a:rPr lang="ru-RU" dirty="0" err="1" smtClean="0"/>
              <a:t>вивчає</a:t>
            </a:r>
            <a:r>
              <a:rPr lang="ru-RU" dirty="0" smtClean="0"/>
              <a:t> </a:t>
            </a:r>
            <a:r>
              <a:rPr lang="ru-RU" dirty="0" err="1" smtClean="0"/>
              <a:t>вплив</a:t>
            </a:r>
            <a:r>
              <a:rPr lang="ru-RU" dirty="0" smtClean="0"/>
              <a:t> </a:t>
            </a:r>
            <a:r>
              <a:rPr lang="ru-RU" dirty="0" err="1" smtClean="0"/>
              <a:t>соціально-економічних</a:t>
            </a:r>
            <a:r>
              <a:rPr lang="ru-RU" dirty="0" smtClean="0"/>
              <a:t> </a:t>
            </a:r>
            <a:r>
              <a:rPr lang="ru-RU" dirty="0" err="1" smtClean="0"/>
              <a:t>факторів</a:t>
            </a:r>
            <a:r>
              <a:rPr lang="ru-RU" dirty="0" smtClean="0"/>
              <a:t> на </a:t>
            </a:r>
            <a:r>
              <a:rPr lang="ru-RU" dirty="0" err="1" smtClean="0"/>
              <a:t>довкілля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в) </a:t>
            </a:r>
            <a:r>
              <a:rPr lang="ru-RU" dirty="0" err="1" smtClean="0"/>
              <a:t>техноекологічна</a:t>
            </a:r>
            <a:r>
              <a:rPr lang="ru-RU" dirty="0" smtClean="0"/>
              <a:t> — </a:t>
            </a:r>
            <a:r>
              <a:rPr lang="ru-RU" dirty="0" err="1" smtClean="0"/>
              <a:t>вивчає</a:t>
            </a:r>
            <a:r>
              <a:rPr lang="ru-RU" dirty="0" smtClean="0"/>
              <a:t> </a:t>
            </a:r>
            <a:r>
              <a:rPr lang="ru-RU" dirty="0" err="1" smtClean="0"/>
              <a:t>техногенні</a:t>
            </a:r>
            <a:r>
              <a:rPr lang="ru-RU" dirty="0" smtClean="0"/>
              <a:t> </a:t>
            </a:r>
            <a:r>
              <a:rPr lang="ru-RU" dirty="0" err="1" smtClean="0"/>
              <a:t>фактори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довкілля</a:t>
            </a:r>
            <a:r>
              <a:rPr lang="ru-RU" dirty="0" smtClean="0"/>
              <a:t>. </a:t>
            </a:r>
            <a:r>
              <a:rPr lang="ru-RU" dirty="0" err="1" smtClean="0"/>
              <a:t>Поділяється</a:t>
            </a:r>
            <a:r>
              <a:rPr lang="ru-RU" dirty="0" smtClean="0"/>
              <a:t> на </a:t>
            </a:r>
            <a:r>
              <a:rPr lang="ru-RU" dirty="0" err="1" smtClean="0"/>
              <a:t>екологію</a:t>
            </a:r>
            <a:r>
              <a:rPr lang="ru-RU" dirty="0" smtClean="0"/>
              <a:t> </a:t>
            </a:r>
            <a:r>
              <a:rPr lang="ru-RU" dirty="0" err="1" smtClean="0"/>
              <a:t>промисловості</a:t>
            </a:r>
            <a:r>
              <a:rPr lang="ru-RU" dirty="0" smtClean="0"/>
              <a:t>, с/г, транспорту.</a:t>
            </a:r>
          </a:p>
          <a:p>
            <a:pPr fontAlgn="base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Таким чином </a:t>
            </a:r>
            <a:r>
              <a:rPr lang="ru-RU" dirty="0" err="1" smtClean="0"/>
              <a:t>сьогодні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підстави</a:t>
            </a:r>
            <a:r>
              <a:rPr lang="ru-RU" dirty="0" smtClean="0"/>
              <a:t> </a:t>
            </a:r>
            <a:r>
              <a:rPr lang="ru-RU" dirty="0" err="1" smtClean="0"/>
              <a:t>говорити</a:t>
            </a:r>
            <a:r>
              <a:rPr lang="ru-RU" dirty="0" smtClean="0"/>
              <a:t> про складно </a:t>
            </a:r>
            <a:r>
              <a:rPr lang="ru-RU" dirty="0" err="1" smtClean="0"/>
              <a:t>організовану</a:t>
            </a:r>
            <a:r>
              <a:rPr lang="ru-RU" dirty="0" smtClean="0"/>
              <a:t> систему — </a:t>
            </a:r>
            <a:r>
              <a:rPr lang="ru-RU" dirty="0" err="1" smtClean="0"/>
              <a:t>екологічне</a:t>
            </a:r>
            <a:r>
              <a:rPr lang="ru-RU" dirty="0" smtClean="0"/>
              <a:t> </a:t>
            </a:r>
            <a:r>
              <a:rPr lang="ru-RU" dirty="0" err="1" smtClean="0"/>
              <a:t>знання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9154" name="Picture 2" descr="http://dobrivikna.com.ua/spaw2/uploads/images/Ecolog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800648"/>
            <a:ext cx="3291763" cy="2057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892971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err="1" smtClean="0"/>
              <a:t>Україна</a:t>
            </a:r>
            <a:endParaRPr lang="ru-RU" sz="2400" b="1" i="1" dirty="0" smtClean="0"/>
          </a:p>
          <a:p>
            <a:r>
              <a:rPr lang="ru-RU" dirty="0" err="1" smtClean="0"/>
              <a:t>Активне</a:t>
            </a:r>
            <a:r>
              <a:rPr lang="ru-RU" dirty="0" smtClean="0"/>
              <a:t> </a:t>
            </a:r>
            <a:r>
              <a:rPr lang="ru-RU" dirty="0" err="1" smtClean="0"/>
              <a:t>збезлісіння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розпочалось</a:t>
            </a:r>
            <a:r>
              <a:rPr lang="ru-RU" dirty="0" smtClean="0"/>
              <a:t> у 30-х роках </a:t>
            </a:r>
            <a:r>
              <a:rPr lang="en-US" dirty="0" smtClean="0"/>
              <a:t>XVIII </a:t>
            </a:r>
            <a:r>
              <a:rPr lang="ru-RU" dirty="0" err="1" smtClean="0"/>
              <a:t>століття</a:t>
            </a:r>
            <a:r>
              <a:rPr lang="ru-RU" dirty="0" smtClean="0"/>
              <a:t>, в </a:t>
            </a:r>
            <a:r>
              <a:rPr lang="ru-RU" dirty="0" err="1" smtClean="0"/>
              <a:t>зв'язку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потребами у ресурсах </a:t>
            </a:r>
            <a:r>
              <a:rPr lang="ru-RU" dirty="0" err="1" smtClean="0"/>
              <a:t>військової</a:t>
            </a:r>
            <a:r>
              <a:rPr lang="ru-RU" dirty="0" smtClean="0"/>
              <a:t> </a:t>
            </a:r>
            <a:r>
              <a:rPr lang="ru-RU" dirty="0" err="1" smtClean="0"/>
              <a:t>сфери</a:t>
            </a:r>
            <a:r>
              <a:rPr lang="ru-RU" dirty="0" smtClean="0"/>
              <a:t>, </a:t>
            </a:r>
            <a:r>
              <a:rPr lang="ru-RU" dirty="0" err="1" smtClean="0"/>
              <a:t>будівництва</a:t>
            </a:r>
            <a:r>
              <a:rPr lang="ru-RU" dirty="0" smtClean="0"/>
              <a:t> та </a:t>
            </a:r>
            <a:r>
              <a:rPr lang="ru-RU" dirty="0" err="1" smtClean="0"/>
              <a:t>виробництва</a:t>
            </a:r>
            <a:r>
              <a:rPr lang="ru-RU" dirty="0" smtClean="0"/>
              <a:t> у </a:t>
            </a:r>
            <a:r>
              <a:rPr lang="ru-RU" dirty="0" err="1" smtClean="0"/>
              <a:t>Російській</a:t>
            </a:r>
            <a:r>
              <a:rPr lang="ru-RU" dirty="0" smtClean="0"/>
              <a:t> </a:t>
            </a:r>
            <a:r>
              <a:rPr lang="ru-RU" dirty="0" err="1" smtClean="0"/>
              <a:t>імперії</a:t>
            </a:r>
            <a:r>
              <a:rPr lang="ru-RU" dirty="0" smtClean="0"/>
              <a:t>. </a:t>
            </a:r>
            <a:r>
              <a:rPr lang="ru-RU" dirty="0" err="1" smtClean="0"/>
              <a:t>Згідно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архівами</a:t>
            </a:r>
            <a:r>
              <a:rPr lang="ru-RU" dirty="0" smtClean="0"/>
              <a:t> центрального державного </a:t>
            </a:r>
            <a:r>
              <a:rPr lang="ru-RU" dirty="0" err="1" smtClean="0"/>
              <a:t>військового</a:t>
            </a:r>
            <a:r>
              <a:rPr lang="ru-RU" dirty="0" smtClean="0"/>
              <a:t> </a:t>
            </a:r>
            <a:r>
              <a:rPr lang="ru-RU" dirty="0" err="1" smtClean="0"/>
              <a:t>архіву</a:t>
            </a:r>
            <a:r>
              <a:rPr lang="ru-RU" dirty="0" smtClean="0"/>
              <a:t> СРСР в </a:t>
            </a:r>
            <a:r>
              <a:rPr lang="ru-RU" dirty="0" err="1" smtClean="0"/>
              <a:t>цей</a:t>
            </a:r>
            <a:r>
              <a:rPr lang="ru-RU" dirty="0" smtClean="0"/>
              <a:t> час </a:t>
            </a:r>
            <a:r>
              <a:rPr lang="ru-RU" dirty="0" err="1" smtClean="0"/>
              <a:t>щорічно</a:t>
            </a:r>
            <a:r>
              <a:rPr lang="ru-RU" dirty="0" smtClean="0"/>
              <a:t> </a:t>
            </a:r>
            <a:r>
              <a:rPr lang="ru-RU" dirty="0" err="1" smtClean="0"/>
              <a:t>лише</a:t>
            </a:r>
            <a:r>
              <a:rPr lang="ru-RU" dirty="0" smtClean="0"/>
              <a:t> по </a:t>
            </a:r>
            <a:r>
              <a:rPr lang="ru-RU" dirty="0" err="1" smtClean="0"/>
              <a:t>Десні</a:t>
            </a:r>
            <a:r>
              <a:rPr lang="ru-RU" dirty="0" smtClean="0"/>
              <a:t> сплавляли </a:t>
            </a:r>
            <a:r>
              <a:rPr lang="ru-RU" dirty="0" smtClean="0"/>
              <a:t>до 200 </a:t>
            </a:r>
            <a:r>
              <a:rPr lang="ru-RU" dirty="0" err="1" smtClean="0"/>
              <a:t>тисяч</a:t>
            </a:r>
            <a:r>
              <a:rPr lang="ru-RU" dirty="0" smtClean="0"/>
              <a:t> колод </a:t>
            </a:r>
            <a:r>
              <a:rPr lang="ru-RU" dirty="0" err="1" smtClean="0"/>
              <a:t>деревини</a:t>
            </a:r>
            <a:r>
              <a:rPr lang="ru-RU" dirty="0" smtClean="0"/>
              <a:t> [ЦГВИА. Фонд ВУА, д. 18653, ч. 9]. У </a:t>
            </a:r>
            <a:r>
              <a:rPr lang="ru-RU" dirty="0" err="1" smtClean="0"/>
              <a:t>Західній</a:t>
            </a:r>
            <a:r>
              <a:rPr lang="ru-RU" dirty="0" smtClean="0"/>
              <a:t> </a:t>
            </a:r>
            <a:r>
              <a:rPr lang="ru-RU" dirty="0" err="1" smtClean="0"/>
              <a:t>Україні</a:t>
            </a:r>
            <a:r>
              <a:rPr lang="ru-RU" dirty="0" smtClean="0"/>
              <a:t> в </a:t>
            </a:r>
            <a:r>
              <a:rPr lang="ru-RU" dirty="0" err="1" smtClean="0"/>
              <a:t>цей</a:t>
            </a:r>
            <a:r>
              <a:rPr lang="ru-RU" dirty="0" smtClean="0"/>
              <a:t> час </a:t>
            </a:r>
            <a:r>
              <a:rPr lang="ru-RU" dirty="0" err="1" smtClean="0"/>
              <a:t>вирубували</a:t>
            </a:r>
            <a:r>
              <a:rPr lang="ru-RU" dirty="0" smtClean="0"/>
              <a:t> </a:t>
            </a:r>
            <a:r>
              <a:rPr lang="ru-RU" dirty="0" err="1" smtClean="0"/>
              <a:t>ліс</a:t>
            </a:r>
            <a:r>
              <a:rPr lang="ru-RU" dirty="0" smtClean="0"/>
              <a:t> </a:t>
            </a:r>
            <a:r>
              <a:rPr lang="ru-RU" dirty="0" err="1" smtClean="0"/>
              <a:t>Волинської</a:t>
            </a:r>
            <a:r>
              <a:rPr lang="ru-RU" dirty="0" smtClean="0"/>
              <a:t> та </a:t>
            </a:r>
            <a:r>
              <a:rPr lang="ru-RU" dirty="0" err="1" smtClean="0"/>
              <a:t>Ізяславської</a:t>
            </a:r>
            <a:r>
              <a:rPr lang="ru-RU" dirty="0" smtClean="0"/>
              <a:t> </a:t>
            </a:r>
            <a:r>
              <a:rPr lang="ru-RU" dirty="0" err="1" smtClean="0"/>
              <a:t>губерній</a:t>
            </a:r>
            <a:r>
              <a:rPr lang="ru-RU" dirty="0" smtClean="0"/>
              <a:t>. Деревину сплавляли Бугом, </a:t>
            </a:r>
            <a:r>
              <a:rPr lang="ru-RU" dirty="0" err="1" smtClean="0"/>
              <a:t>матеріал</a:t>
            </a:r>
            <a:r>
              <a:rPr lang="ru-RU" dirty="0" smtClean="0"/>
              <a:t> </a:t>
            </a:r>
            <a:r>
              <a:rPr lang="ru-RU" dirty="0" err="1" smtClean="0"/>
              <a:t>йшов</a:t>
            </a:r>
            <a:r>
              <a:rPr lang="ru-RU" dirty="0" smtClean="0"/>
              <a:t> на </a:t>
            </a:r>
            <a:r>
              <a:rPr lang="ru-RU" dirty="0" err="1" smtClean="0"/>
              <a:t>залізничні</a:t>
            </a:r>
            <a:r>
              <a:rPr lang="ru-RU" dirty="0" smtClean="0"/>
              <a:t> потреби. </a:t>
            </a:r>
            <a:r>
              <a:rPr lang="ru-RU" dirty="0" err="1" smtClean="0"/>
              <a:t>Протягом</a:t>
            </a:r>
            <a:r>
              <a:rPr lang="ru-RU" dirty="0" smtClean="0"/>
              <a:t> </a:t>
            </a:r>
            <a:r>
              <a:rPr lang="en-US" dirty="0" smtClean="0"/>
              <a:t>XIX </a:t>
            </a:r>
            <a:r>
              <a:rPr lang="ru-RU" dirty="0" smtClean="0"/>
              <a:t>та початку </a:t>
            </a:r>
            <a:r>
              <a:rPr lang="en-US" dirty="0" smtClean="0"/>
              <a:t>XX </a:t>
            </a:r>
            <a:r>
              <a:rPr lang="ru-RU" dirty="0" err="1" smtClean="0"/>
              <a:t>століть</a:t>
            </a:r>
            <a:r>
              <a:rPr lang="ru-RU" dirty="0" smtClean="0"/>
              <a:t> </a:t>
            </a:r>
            <a:r>
              <a:rPr lang="ru-RU" dirty="0" err="1" smtClean="0"/>
              <a:t>площа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 </a:t>
            </a:r>
            <a:r>
              <a:rPr lang="ru-RU" dirty="0" err="1" smtClean="0"/>
              <a:t>зменшилась</a:t>
            </a:r>
            <a:r>
              <a:rPr lang="ru-RU" dirty="0" smtClean="0"/>
              <a:t> на 30,5%. Особливо </a:t>
            </a:r>
            <a:r>
              <a:rPr lang="ru-RU" dirty="0" err="1" smtClean="0"/>
              <a:t>інтенсивно</a:t>
            </a:r>
            <a:r>
              <a:rPr lang="ru-RU" dirty="0" smtClean="0"/>
              <a:t> </a:t>
            </a:r>
            <a:r>
              <a:rPr lang="ru-RU" dirty="0" err="1" smtClean="0"/>
              <a:t>відбувалася</a:t>
            </a:r>
            <a:r>
              <a:rPr lang="ru-RU" dirty="0" smtClean="0"/>
              <a:t> </a:t>
            </a:r>
            <a:r>
              <a:rPr lang="ru-RU" dirty="0" err="1" smtClean="0"/>
              <a:t>експлуатація</a:t>
            </a:r>
            <a:r>
              <a:rPr lang="ru-RU" dirty="0" smtClean="0"/>
              <a:t> </a:t>
            </a:r>
            <a:r>
              <a:rPr lang="ru-RU" dirty="0" err="1" smtClean="0"/>
              <a:t>лісових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Карпат у </a:t>
            </a:r>
            <a:r>
              <a:rPr lang="ru-RU" dirty="0" err="1" smtClean="0"/>
              <a:t>повоєнні</a:t>
            </a:r>
            <a:r>
              <a:rPr lang="ru-RU" dirty="0" smtClean="0"/>
              <a:t> роки. Так, </a:t>
            </a:r>
            <a:r>
              <a:rPr lang="ru-RU" dirty="0" err="1" smtClean="0"/>
              <a:t>унаслідок</a:t>
            </a:r>
            <a:r>
              <a:rPr lang="ru-RU" dirty="0" smtClean="0"/>
              <a:t> </a:t>
            </a:r>
            <a:r>
              <a:rPr lang="ru-RU" dirty="0" err="1" smtClean="0"/>
              <a:t>масових</a:t>
            </a:r>
            <a:r>
              <a:rPr lang="ru-RU" dirty="0" smtClean="0"/>
              <a:t> </a:t>
            </a:r>
            <a:r>
              <a:rPr lang="ru-RU" dirty="0" err="1" smtClean="0"/>
              <a:t>суцільних</a:t>
            </a:r>
            <a:r>
              <a:rPr lang="ru-RU" dirty="0" smtClean="0"/>
              <a:t> </a:t>
            </a:r>
            <a:r>
              <a:rPr lang="ru-RU" dirty="0" err="1" smtClean="0"/>
              <a:t>рубань</a:t>
            </a:r>
            <a:r>
              <a:rPr lang="ru-RU" dirty="0" smtClean="0"/>
              <a:t> </a:t>
            </a:r>
            <a:r>
              <a:rPr lang="ru-RU" dirty="0" err="1" smtClean="0"/>
              <a:t>було</a:t>
            </a:r>
            <a:r>
              <a:rPr lang="ru-RU" dirty="0" smtClean="0"/>
              <a:t> </a:t>
            </a:r>
            <a:r>
              <a:rPr lang="ru-RU" dirty="0" err="1" smtClean="0"/>
              <a:t>знищено</a:t>
            </a:r>
            <a:r>
              <a:rPr lang="ru-RU" dirty="0" smtClean="0"/>
              <a:t> три </a:t>
            </a:r>
            <a:r>
              <a:rPr lang="ru-RU" dirty="0" err="1" smtClean="0"/>
              <a:t>четвертих</a:t>
            </a:r>
            <a:r>
              <a:rPr lang="ru-RU" dirty="0" smtClean="0"/>
              <a:t> </a:t>
            </a:r>
            <a:r>
              <a:rPr lang="ru-RU" dirty="0" err="1" smtClean="0"/>
              <a:t>цінних</a:t>
            </a:r>
            <a:r>
              <a:rPr lang="ru-RU" dirty="0" smtClean="0"/>
              <a:t> </a:t>
            </a:r>
            <a:r>
              <a:rPr lang="ru-RU" dirty="0" err="1" smtClean="0"/>
              <a:t>лісових</a:t>
            </a:r>
            <a:r>
              <a:rPr lang="ru-RU" dirty="0" smtClean="0"/>
              <a:t> </a:t>
            </a:r>
            <a:r>
              <a:rPr lang="ru-RU" dirty="0" err="1" smtClean="0"/>
              <a:t>насаджень</a:t>
            </a:r>
            <a:r>
              <a:rPr lang="ru-RU" dirty="0" smtClean="0"/>
              <a:t> на </a:t>
            </a:r>
            <a:r>
              <a:rPr lang="ru-RU" dirty="0" err="1" smtClean="0"/>
              <a:t>гірських</a:t>
            </a:r>
            <a:r>
              <a:rPr lang="ru-RU" dirty="0" smtClean="0"/>
              <a:t> </a:t>
            </a:r>
            <a:r>
              <a:rPr lang="ru-RU" dirty="0" err="1" smtClean="0"/>
              <a:t>схилах</a:t>
            </a:r>
            <a:r>
              <a:rPr lang="ru-RU" dirty="0" smtClean="0"/>
              <a:t> Карпат. За </a:t>
            </a:r>
            <a:r>
              <a:rPr lang="ru-RU" dirty="0" err="1" smtClean="0"/>
              <a:t>період</a:t>
            </a:r>
            <a:r>
              <a:rPr lang="ru-RU" dirty="0" smtClean="0"/>
              <a:t> 1946–1970 </a:t>
            </a:r>
            <a:r>
              <a:rPr lang="ru-RU" dirty="0" err="1" smtClean="0"/>
              <a:t>років</a:t>
            </a:r>
            <a:r>
              <a:rPr lang="ru-RU" dirty="0" smtClean="0"/>
              <a:t> в </a:t>
            </a:r>
            <a:r>
              <a:rPr lang="ru-RU" dirty="0" err="1" smtClean="0"/>
              <a:t>Українських</a:t>
            </a:r>
            <a:r>
              <a:rPr lang="ru-RU" dirty="0" smtClean="0"/>
              <a:t> Карпатах </a:t>
            </a:r>
            <a:r>
              <a:rPr lang="ru-RU" dirty="0" err="1" smtClean="0"/>
              <a:t>вирубано</a:t>
            </a:r>
            <a:r>
              <a:rPr lang="ru-RU" dirty="0" smtClean="0"/>
              <a:t> </a:t>
            </a:r>
            <a:r>
              <a:rPr lang="ru-RU" dirty="0" err="1" smtClean="0"/>
              <a:t>понад</a:t>
            </a:r>
            <a:r>
              <a:rPr lang="ru-RU" dirty="0" smtClean="0"/>
              <a:t> 120 </a:t>
            </a:r>
            <a:r>
              <a:rPr lang="ru-RU" dirty="0" err="1" smtClean="0"/>
              <a:t>млн</a:t>
            </a:r>
            <a:r>
              <a:rPr lang="ru-RU" dirty="0" smtClean="0"/>
              <a:t> м3 </a:t>
            </a:r>
            <a:r>
              <a:rPr lang="ru-RU" dirty="0" err="1" smtClean="0"/>
              <a:t>високоякісної</a:t>
            </a:r>
            <a:r>
              <a:rPr lang="ru-RU" dirty="0" smtClean="0"/>
              <a:t> </a:t>
            </a:r>
            <a:r>
              <a:rPr lang="ru-RU" dirty="0" err="1" smtClean="0"/>
              <a:t>ділової</a:t>
            </a:r>
            <a:r>
              <a:rPr lang="ru-RU" dirty="0" smtClean="0"/>
              <a:t> </a:t>
            </a:r>
            <a:r>
              <a:rPr lang="ru-RU" dirty="0" err="1" smtClean="0"/>
              <a:t>деревини</a:t>
            </a:r>
            <a:r>
              <a:rPr lang="ru-RU" dirty="0" smtClean="0"/>
              <a:t>, а </a:t>
            </a:r>
            <a:r>
              <a:rPr lang="ru-RU" dirty="0" err="1" smtClean="0"/>
              <a:t>рубання</a:t>
            </a:r>
            <a:r>
              <a:rPr lang="ru-RU" dirty="0" smtClean="0"/>
              <a:t> головного </a:t>
            </a:r>
            <a:r>
              <a:rPr lang="ru-RU" dirty="0" err="1" smtClean="0"/>
              <a:t>користування</a:t>
            </a:r>
            <a:r>
              <a:rPr lang="ru-RU" dirty="0" smtClean="0"/>
              <a:t> </a:t>
            </a:r>
            <a:r>
              <a:rPr lang="ru-RU" dirty="0" err="1" smtClean="0"/>
              <a:t>перевищували</a:t>
            </a:r>
            <a:r>
              <a:rPr lang="ru-RU" dirty="0" smtClean="0"/>
              <a:t> </a:t>
            </a:r>
            <a:r>
              <a:rPr lang="ru-RU" dirty="0" err="1" smtClean="0"/>
              <a:t>розрахункові</a:t>
            </a:r>
            <a:r>
              <a:rPr lang="ru-RU" dirty="0" smtClean="0"/>
              <a:t> </a:t>
            </a:r>
            <a:r>
              <a:rPr lang="ru-RU" dirty="0" err="1" smtClean="0"/>
              <a:t>лісосіки</a:t>
            </a:r>
            <a:r>
              <a:rPr lang="ru-RU" dirty="0" smtClean="0"/>
              <a:t> у 2,5-4,0 рази. </a:t>
            </a:r>
            <a:r>
              <a:rPr lang="ru-RU" dirty="0" err="1" smtClean="0"/>
              <a:t>Починаючи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1960 р., </a:t>
            </a:r>
            <a:r>
              <a:rPr lang="ru-RU" dirty="0" err="1" smtClean="0"/>
              <a:t>площа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в </a:t>
            </a:r>
            <a:r>
              <a:rPr lang="ru-RU" dirty="0" err="1" smtClean="0"/>
              <a:t>Україні</a:t>
            </a:r>
            <a:r>
              <a:rPr lang="ru-RU" dirty="0" smtClean="0"/>
              <a:t> </a:t>
            </a:r>
            <a:r>
              <a:rPr lang="ru-RU" dirty="0" err="1" smtClean="0"/>
              <a:t>поступово</a:t>
            </a:r>
            <a:r>
              <a:rPr lang="ru-RU" dirty="0" smtClean="0"/>
              <a:t> </a:t>
            </a:r>
            <a:r>
              <a:rPr lang="ru-RU" dirty="0" err="1" smtClean="0"/>
              <a:t>збільшується</a:t>
            </a:r>
            <a:r>
              <a:rPr lang="ru-RU" dirty="0" smtClean="0"/>
              <a:t> за </a:t>
            </a:r>
            <a:r>
              <a:rPr lang="ru-RU" dirty="0" err="1" smtClean="0"/>
              <a:t>рахунок</a:t>
            </a:r>
            <a:r>
              <a:rPr lang="ru-RU" dirty="0" smtClean="0"/>
              <a:t> </a:t>
            </a: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лісових</a:t>
            </a:r>
            <a:r>
              <a:rPr lang="ru-RU" dirty="0" smtClean="0"/>
              <a:t> </a:t>
            </a:r>
            <a:r>
              <a:rPr lang="ru-RU" dirty="0" err="1" smtClean="0"/>
              <a:t>насаджень</a:t>
            </a:r>
            <a:r>
              <a:rPr lang="ru-RU" dirty="0" smtClean="0"/>
              <a:t> в </a:t>
            </a:r>
            <a:r>
              <a:rPr lang="ru-RU" dirty="0" err="1" smtClean="0"/>
              <a:t>малолісистих</a:t>
            </a:r>
            <a:r>
              <a:rPr lang="ru-RU" dirty="0" smtClean="0"/>
              <a:t> областях </a:t>
            </a:r>
            <a:r>
              <a:rPr lang="ru-RU" dirty="0" err="1" smtClean="0"/>
              <a:t>півдня</a:t>
            </a:r>
            <a:r>
              <a:rPr lang="ru-RU" dirty="0" smtClean="0"/>
              <a:t> </a:t>
            </a:r>
            <a:r>
              <a:rPr lang="ru-RU" dirty="0" err="1" smtClean="0"/>
              <a:t>країни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2290" name="Picture 2" descr="http://upload.wikimedia.org/wikipedia/commons/d/db/Zrywka_drewna_7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572008"/>
            <a:ext cx="2928958" cy="195263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071546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 smtClean="0"/>
              <a:t>Втрата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фрагментація</a:t>
            </a:r>
            <a:r>
              <a:rPr lang="ru-RU" dirty="0" smtClean="0"/>
              <a:t>, </a:t>
            </a:r>
            <a:r>
              <a:rPr lang="ru-RU" dirty="0" err="1" smtClean="0"/>
              <a:t>можливо</a:t>
            </a:r>
            <a:r>
              <a:rPr lang="ru-RU" dirty="0" smtClean="0"/>
              <a:t>, </a:t>
            </a:r>
            <a:r>
              <a:rPr lang="ru-RU" dirty="0" err="1" smtClean="0"/>
              <a:t>найбільша</a:t>
            </a:r>
            <a:r>
              <a:rPr lang="ru-RU" dirty="0" smtClean="0"/>
              <a:t> глобальна </a:t>
            </a:r>
            <a:r>
              <a:rPr lang="ru-RU" dirty="0" err="1" smtClean="0"/>
              <a:t>загроза</a:t>
            </a:r>
            <a:r>
              <a:rPr lang="ru-RU" dirty="0" smtClean="0"/>
              <a:t> для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. </a:t>
            </a:r>
            <a:r>
              <a:rPr lang="ru-RU" dirty="0" err="1" smtClean="0"/>
              <a:t>Втрата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фрагментація</a:t>
            </a:r>
            <a:r>
              <a:rPr lang="ru-RU" dirty="0" smtClean="0"/>
              <a:t> — </a:t>
            </a:r>
            <a:r>
              <a:rPr lang="ru-RU" dirty="0" err="1" smtClean="0"/>
              <a:t>ізоляція</a:t>
            </a:r>
            <a:r>
              <a:rPr lang="ru-RU" dirty="0" smtClean="0"/>
              <a:t> </a:t>
            </a:r>
            <a:r>
              <a:rPr lang="ru-RU" dirty="0" err="1" smtClean="0"/>
              <a:t>ареалів</a:t>
            </a:r>
            <a:r>
              <a:rPr lang="ru-RU" dirty="0" smtClean="0"/>
              <a:t> </a:t>
            </a:r>
            <a:r>
              <a:rPr lang="ru-RU" dirty="0" err="1" smtClean="0"/>
              <a:t>існування</a:t>
            </a:r>
            <a:r>
              <a:rPr lang="ru-RU" dirty="0" smtClean="0"/>
              <a:t> —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взаємопов’язаними</a:t>
            </a:r>
            <a:r>
              <a:rPr lang="ru-RU" dirty="0" smtClean="0"/>
              <a:t> </a:t>
            </a:r>
            <a:r>
              <a:rPr lang="ru-RU" dirty="0" err="1" smtClean="0"/>
              <a:t>процесами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, як правило, </a:t>
            </a:r>
            <a:r>
              <a:rPr lang="ru-RU" dirty="0" err="1" smtClean="0"/>
              <a:t>відбуваються</a:t>
            </a:r>
            <a:r>
              <a:rPr lang="ru-RU" dirty="0" smtClean="0"/>
              <a:t> </a:t>
            </a:r>
            <a:r>
              <a:rPr lang="ru-RU" dirty="0" err="1" smtClean="0"/>
              <a:t>одночасно</a:t>
            </a:r>
            <a:r>
              <a:rPr lang="ru-RU" dirty="0" smtClean="0"/>
              <a:t>. З </a:t>
            </a:r>
            <a:r>
              <a:rPr lang="ru-RU" dirty="0" err="1" smtClean="0"/>
              <a:t>цими</a:t>
            </a:r>
            <a:r>
              <a:rPr lang="ru-RU" dirty="0" smtClean="0"/>
              <a:t> </a:t>
            </a:r>
            <a:r>
              <a:rPr lang="ru-RU" dirty="0" err="1" smtClean="0"/>
              <a:t>процесами</a:t>
            </a:r>
            <a:r>
              <a:rPr lang="ru-RU" dirty="0" smtClean="0"/>
              <a:t> </a:t>
            </a:r>
            <a:r>
              <a:rPr lang="ru-RU" dirty="0" err="1" smtClean="0"/>
              <a:t>стикаються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природні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, як </a:t>
            </a:r>
            <a:r>
              <a:rPr lang="ru-RU" dirty="0" err="1" smtClean="0"/>
              <a:t>наземні</a:t>
            </a:r>
            <a:r>
              <a:rPr lang="ru-RU" dirty="0" smtClean="0"/>
              <a:t>, так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водні</a:t>
            </a:r>
            <a:r>
              <a:rPr lang="ru-RU" dirty="0" smtClean="0"/>
              <a:t>, </a:t>
            </a:r>
            <a:r>
              <a:rPr lang="ru-RU" dirty="0" err="1" smtClean="0"/>
              <a:t>хоч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різним</a:t>
            </a:r>
            <a:r>
              <a:rPr lang="ru-RU" dirty="0" smtClean="0"/>
              <a:t> чином. </a:t>
            </a:r>
            <a:r>
              <a:rPr lang="ru-RU" dirty="0" err="1" smtClean="0"/>
              <a:t>Фрагментація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виникати</a:t>
            </a:r>
            <a:r>
              <a:rPr lang="ru-RU" dirty="0" smtClean="0"/>
              <a:t> через </a:t>
            </a:r>
            <a:r>
              <a:rPr lang="ru-RU" dirty="0" err="1" smtClean="0"/>
              <a:t>природні</a:t>
            </a:r>
            <a:r>
              <a:rPr lang="ru-RU" dirty="0" smtClean="0"/>
              <a:t> причини, </a:t>
            </a:r>
            <a:r>
              <a:rPr lang="ru-RU" dirty="0" err="1" smtClean="0"/>
              <a:t>але</a:t>
            </a:r>
            <a:r>
              <a:rPr lang="ru-RU" dirty="0" smtClean="0"/>
              <a:t> </a:t>
            </a:r>
            <a:r>
              <a:rPr lang="ru-RU" dirty="0" err="1" smtClean="0"/>
              <a:t>істотно</a:t>
            </a:r>
            <a:r>
              <a:rPr lang="ru-RU" dirty="0" smtClean="0"/>
              <a:t> </a:t>
            </a:r>
            <a:r>
              <a:rPr lang="ru-RU" dirty="0" err="1" smtClean="0"/>
              <a:t>посилюється</a:t>
            </a:r>
            <a:r>
              <a:rPr lang="ru-RU" dirty="0" smtClean="0"/>
              <a:t> у </a:t>
            </a:r>
            <a:r>
              <a:rPr lang="ru-RU" dirty="0" err="1" smtClean="0"/>
              <a:t>зв’язку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діяльністю</a:t>
            </a:r>
            <a:r>
              <a:rPr lang="ru-RU" dirty="0" smtClean="0"/>
              <a:t> </a:t>
            </a:r>
            <a:r>
              <a:rPr lang="ru-RU" dirty="0" err="1" smtClean="0"/>
              <a:t>людини</a:t>
            </a:r>
            <a:r>
              <a:rPr lang="ru-RU" dirty="0" smtClean="0"/>
              <a:t>. </a:t>
            </a:r>
            <a:r>
              <a:rPr lang="ru-RU" dirty="0" err="1" smtClean="0"/>
              <a:t>Наслідками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</a:t>
            </a:r>
            <a:r>
              <a:rPr lang="ru-RU" dirty="0" err="1" smtClean="0"/>
              <a:t>явища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скорочення</a:t>
            </a:r>
            <a:r>
              <a:rPr lang="ru-RU" dirty="0" smtClean="0"/>
              <a:t> </a:t>
            </a:r>
            <a:r>
              <a:rPr lang="ru-RU" dirty="0" err="1" smtClean="0"/>
              <a:t>розміру</a:t>
            </a:r>
            <a:r>
              <a:rPr lang="ru-RU" dirty="0" smtClean="0"/>
              <a:t> ареалу, </a:t>
            </a:r>
            <a:r>
              <a:rPr lang="ru-RU" dirty="0" err="1" smtClean="0"/>
              <a:t>негативний</a:t>
            </a:r>
            <a:r>
              <a:rPr lang="ru-RU" dirty="0" smtClean="0"/>
              <a:t> </a:t>
            </a:r>
            <a:r>
              <a:rPr lang="ru-RU" dirty="0" err="1" smtClean="0"/>
              <a:t>вплив</a:t>
            </a:r>
            <a:r>
              <a:rPr lang="ru-RU" dirty="0" smtClean="0"/>
              <a:t> </a:t>
            </a:r>
            <a:r>
              <a:rPr lang="ru-RU" dirty="0" err="1" smtClean="0"/>
              <a:t>крайового</a:t>
            </a:r>
            <a:r>
              <a:rPr lang="ru-RU" dirty="0" smtClean="0"/>
              <a:t> </a:t>
            </a:r>
            <a:r>
              <a:rPr lang="ru-RU" dirty="0" err="1" smtClean="0"/>
              <a:t>ефекту</a:t>
            </a:r>
            <a:r>
              <a:rPr lang="ru-RU" dirty="0" smtClean="0"/>
              <a:t> та </a:t>
            </a:r>
            <a:r>
              <a:rPr lang="ru-RU" dirty="0" err="1" smtClean="0"/>
              <a:t>ізоляція</a:t>
            </a:r>
            <a:r>
              <a:rPr lang="ru-RU" dirty="0" smtClean="0"/>
              <a:t> </a:t>
            </a:r>
            <a:r>
              <a:rPr lang="ru-RU" dirty="0" err="1" smtClean="0"/>
              <a:t>субпопуляцій</a:t>
            </a:r>
            <a:r>
              <a:rPr lang="ru-RU" dirty="0" smtClean="0"/>
              <a:t>. </a:t>
            </a:r>
            <a:r>
              <a:rPr lang="ru-RU" dirty="0" err="1" smtClean="0"/>
              <a:t>Сьогодні</a:t>
            </a:r>
            <a:r>
              <a:rPr lang="ru-RU" dirty="0" smtClean="0"/>
              <a:t> в </a:t>
            </a:r>
            <a:r>
              <a:rPr lang="ru-RU" dirty="0" err="1" smtClean="0"/>
              <a:t>управлінні</a:t>
            </a:r>
            <a:r>
              <a:rPr lang="ru-RU" dirty="0" smtClean="0"/>
              <a:t> </a:t>
            </a:r>
            <a:r>
              <a:rPr lang="ru-RU" dirty="0" err="1" smtClean="0"/>
              <a:t>природними</a:t>
            </a:r>
            <a:r>
              <a:rPr lang="ru-RU" dirty="0" smtClean="0"/>
              <a:t> ресурсами </a:t>
            </a:r>
            <a:r>
              <a:rPr lang="ru-RU" dirty="0" err="1" smtClean="0"/>
              <a:t>необхідно</a:t>
            </a:r>
            <a:r>
              <a:rPr lang="ru-RU" dirty="0" smtClean="0"/>
              <a:t> </a:t>
            </a:r>
            <a:r>
              <a:rPr lang="ru-RU" dirty="0" err="1" smtClean="0"/>
              <a:t>враховувати</a:t>
            </a:r>
            <a:r>
              <a:rPr lang="ru-RU" dirty="0" smtClean="0"/>
              <a:t> </a:t>
            </a:r>
            <a:r>
              <a:rPr lang="ru-RU" dirty="0" err="1" smtClean="0"/>
              <a:t>фрагментацію</a:t>
            </a:r>
            <a:r>
              <a:rPr lang="ru-RU" dirty="0" smtClean="0"/>
              <a:t> як </a:t>
            </a:r>
            <a:r>
              <a:rPr lang="ru-RU" dirty="0" err="1" smtClean="0"/>
              <a:t>потенційну</a:t>
            </a:r>
            <a:r>
              <a:rPr lang="ru-RU" dirty="0" smtClean="0"/>
              <a:t> проблему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розгляду</a:t>
            </a:r>
            <a:r>
              <a:rPr lang="ru-RU" dirty="0" smtClean="0"/>
              <a:t> </a:t>
            </a:r>
            <a:r>
              <a:rPr lang="ru-RU" dirty="0" err="1" smtClean="0"/>
              <a:t>планів</a:t>
            </a:r>
            <a:r>
              <a:rPr lang="ru-RU" dirty="0" smtClean="0"/>
              <a:t> </a:t>
            </a:r>
            <a:r>
              <a:rPr lang="ru-RU" dirty="0" err="1" smtClean="0"/>
              <a:t>природоохоронної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214290"/>
            <a:ext cx="39216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Втрата  </a:t>
            </a:r>
            <a:r>
              <a:rPr lang="uk-UA" sz="3200" b="1" i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екосистем</a:t>
            </a:r>
          </a:p>
        </p:txBody>
      </p:sp>
      <p:pic>
        <p:nvPicPr>
          <p:cNvPr id="11266" name="Picture 2" descr="http://biomodel.info/wp-content/uploads/2008/11/pasteruk_trainin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8079" y="1928802"/>
            <a:ext cx="4135921" cy="31019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27226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Евтрофікація</a:t>
            </a:r>
            <a:endParaRPr lang="uk-UA" sz="3200" b="1" i="1" dirty="0" smtClean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928670"/>
            <a:ext cx="87154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Евтрофікація</a:t>
            </a:r>
            <a:r>
              <a:rPr lang="ru-RU" dirty="0" smtClean="0"/>
              <a:t> (</a:t>
            </a:r>
            <a:r>
              <a:rPr lang="ru-RU" dirty="0" err="1" smtClean="0"/>
              <a:t>від</a:t>
            </a:r>
            <a:r>
              <a:rPr lang="ru-RU" dirty="0" smtClean="0"/>
              <a:t> </a:t>
            </a:r>
            <a:r>
              <a:rPr lang="ru-RU" dirty="0" err="1" smtClean="0"/>
              <a:t>грецького</a:t>
            </a:r>
            <a:r>
              <a:rPr lang="ru-RU" dirty="0" smtClean="0"/>
              <a:t> </a:t>
            </a:r>
            <a:r>
              <a:rPr lang="en-US" i="1" dirty="0" err="1" smtClean="0"/>
              <a:t>eutrophia</a:t>
            </a:r>
            <a:r>
              <a:rPr lang="en-US" dirty="0" smtClean="0"/>
              <a:t> — </a:t>
            </a:r>
            <a:r>
              <a:rPr lang="ru-RU" dirty="0" smtClean="0"/>
              <a:t>добре </a:t>
            </a:r>
            <a:r>
              <a:rPr lang="ru-RU" dirty="0" err="1" smtClean="0"/>
              <a:t>харчування</a:t>
            </a:r>
            <a:r>
              <a:rPr lang="ru-RU" dirty="0" smtClean="0"/>
              <a:t>) — </a:t>
            </a:r>
            <a:r>
              <a:rPr lang="ru-RU" dirty="0" err="1" smtClean="0"/>
              <a:t>збагачення</a:t>
            </a:r>
            <a:r>
              <a:rPr lang="ru-RU" dirty="0" smtClean="0"/>
              <a:t> </a:t>
            </a:r>
            <a:r>
              <a:rPr lang="ru-RU" dirty="0" err="1" smtClean="0"/>
              <a:t>водойм</a:t>
            </a:r>
            <a:r>
              <a:rPr lang="ru-RU" dirty="0" smtClean="0"/>
              <a:t> </a:t>
            </a:r>
            <a:r>
              <a:rPr lang="ru-RU" dirty="0" err="1" smtClean="0"/>
              <a:t>біогенними</a:t>
            </a:r>
            <a:r>
              <a:rPr lang="ru-RU" dirty="0" smtClean="0"/>
              <a:t> </a:t>
            </a:r>
            <a:r>
              <a:rPr lang="ru-RU" dirty="0" err="1" smtClean="0"/>
              <a:t>елементами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супроводжується</a:t>
            </a:r>
            <a:r>
              <a:rPr lang="ru-RU" dirty="0" smtClean="0"/>
              <a:t> </a:t>
            </a:r>
            <a:r>
              <a:rPr lang="ru-RU" dirty="0" err="1" smtClean="0"/>
              <a:t>підвищенням</a:t>
            </a:r>
            <a:r>
              <a:rPr lang="ru-RU" dirty="0" smtClean="0"/>
              <a:t> </a:t>
            </a:r>
            <a:r>
              <a:rPr lang="ru-RU" dirty="0" err="1" smtClean="0"/>
              <a:t>продуктивності</a:t>
            </a:r>
            <a:r>
              <a:rPr lang="ru-RU" dirty="0" smtClean="0"/>
              <a:t> </a:t>
            </a:r>
            <a:r>
              <a:rPr lang="ru-RU" dirty="0" err="1" smtClean="0"/>
              <a:t>водойми</a:t>
            </a:r>
            <a:r>
              <a:rPr lang="ru-RU" dirty="0" smtClean="0"/>
              <a:t>. </a:t>
            </a:r>
            <a:r>
              <a:rPr lang="ru-RU" dirty="0" err="1" smtClean="0"/>
              <a:t>Евтрофікація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наслідком</a:t>
            </a:r>
            <a:r>
              <a:rPr lang="ru-RU" dirty="0" smtClean="0"/>
              <a:t> природного </a:t>
            </a:r>
            <a:r>
              <a:rPr lang="ru-RU" dirty="0" err="1" smtClean="0"/>
              <a:t>старіння</a:t>
            </a:r>
            <a:r>
              <a:rPr lang="ru-RU" dirty="0" smtClean="0"/>
              <a:t> </a:t>
            </a:r>
            <a:r>
              <a:rPr lang="ru-RU" dirty="0" err="1" smtClean="0"/>
              <a:t>водойми</a:t>
            </a:r>
            <a:r>
              <a:rPr lang="ru-RU" dirty="0" smtClean="0"/>
              <a:t>, </a:t>
            </a:r>
            <a:r>
              <a:rPr lang="ru-RU" dirty="0" err="1" smtClean="0"/>
              <a:t>внесення</a:t>
            </a:r>
            <a:r>
              <a:rPr lang="ru-RU" dirty="0" smtClean="0"/>
              <a:t> добрив 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стічними</a:t>
            </a:r>
            <a:r>
              <a:rPr lang="ru-RU" dirty="0" smtClean="0"/>
              <a:t> водами. За </a:t>
            </a:r>
            <a:r>
              <a:rPr lang="ru-RU" dirty="0" err="1" smtClean="0"/>
              <a:t>рівнем</a:t>
            </a:r>
            <a:r>
              <a:rPr lang="ru-RU" dirty="0" smtClean="0"/>
              <a:t> </a:t>
            </a:r>
            <a:r>
              <a:rPr lang="ru-RU" dirty="0" err="1" smtClean="0"/>
              <a:t>евтрофікації</a:t>
            </a:r>
            <a:r>
              <a:rPr lang="ru-RU" dirty="0" smtClean="0"/>
              <a:t> </a:t>
            </a:r>
            <a:r>
              <a:rPr lang="ru-RU" dirty="0" err="1" smtClean="0"/>
              <a:t>водойми</a:t>
            </a:r>
            <a:r>
              <a:rPr lang="ru-RU" dirty="0" smtClean="0"/>
              <a:t> </a:t>
            </a:r>
            <a:r>
              <a:rPr lang="ru-RU" dirty="0" err="1" smtClean="0"/>
              <a:t>поділяються</a:t>
            </a:r>
            <a:r>
              <a:rPr lang="ru-RU" dirty="0" smtClean="0"/>
              <a:t> </a:t>
            </a:r>
            <a:r>
              <a:rPr lang="ru-RU" dirty="0" err="1" smtClean="0"/>
              <a:t>наоліготрофні</a:t>
            </a:r>
            <a:r>
              <a:rPr lang="ru-RU" dirty="0" smtClean="0"/>
              <a:t>(</a:t>
            </a:r>
            <a:r>
              <a:rPr lang="ru-RU" dirty="0" err="1" smtClean="0"/>
              <a:t>слабко</a:t>
            </a:r>
            <a:r>
              <a:rPr lang="ru-RU" dirty="0" smtClean="0"/>
              <a:t> </a:t>
            </a:r>
            <a:r>
              <a:rPr lang="ru-RU" dirty="0" err="1" smtClean="0"/>
              <a:t>евтрофіковані</a:t>
            </a:r>
            <a:r>
              <a:rPr lang="ru-RU" dirty="0" smtClean="0"/>
              <a:t>), </a:t>
            </a:r>
            <a:r>
              <a:rPr lang="ru-RU" dirty="0" err="1" smtClean="0"/>
              <a:t>мезотрофні</a:t>
            </a:r>
            <a:r>
              <a:rPr lang="ru-RU" dirty="0" smtClean="0"/>
              <a:t>(</a:t>
            </a:r>
            <a:r>
              <a:rPr lang="ru-RU" dirty="0" err="1" smtClean="0"/>
              <a:t>середньоевтрофіковані</a:t>
            </a:r>
            <a:r>
              <a:rPr lang="ru-RU" dirty="0" smtClean="0"/>
              <a:t>) та </a:t>
            </a:r>
            <a:r>
              <a:rPr lang="ru-RU" dirty="0" err="1" smtClean="0"/>
              <a:t>евтрофні</a:t>
            </a:r>
            <a:r>
              <a:rPr lang="ru-RU" dirty="0" smtClean="0"/>
              <a:t> (сильно </a:t>
            </a:r>
            <a:r>
              <a:rPr lang="ru-RU" dirty="0" err="1" smtClean="0"/>
              <a:t>евтрофіковані</a:t>
            </a:r>
            <a:r>
              <a:rPr lang="ru-RU" dirty="0" smtClean="0"/>
              <a:t>). </a:t>
            </a:r>
            <a:r>
              <a:rPr lang="ru-RU" dirty="0" err="1" smtClean="0"/>
              <a:t>Іноді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в </a:t>
            </a:r>
            <a:r>
              <a:rPr lang="ru-RU" dirty="0" err="1" smtClean="0"/>
              <a:t>окрему</a:t>
            </a:r>
            <a:r>
              <a:rPr lang="ru-RU" dirty="0" smtClean="0"/>
              <a:t> </a:t>
            </a:r>
            <a:r>
              <a:rPr lang="ru-RU" dirty="0" err="1" smtClean="0"/>
              <a:t>категорію</a:t>
            </a:r>
            <a:r>
              <a:rPr lang="ru-RU" dirty="0" smtClean="0"/>
              <a:t> </a:t>
            </a:r>
            <a:r>
              <a:rPr lang="ru-RU" dirty="0" err="1" smtClean="0"/>
              <a:t>виділяють</a:t>
            </a:r>
            <a:r>
              <a:rPr lang="ru-RU" dirty="0" smtClean="0"/>
              <a:t> </a:t>
            </a:r>
            <a:r>
              <a:rPr lang="ru-RU" dirty="0" err="1" smtClean="0"/>
              <a:t>гіперевтрофні</a:t>
            </a:r>
            <a:r>
              <a:rPr lang="ru-RU" dirty="0" smtClean="0"/>
              <a:t> (</a:t>
            </a:r>
            <a:r>
              <a:rPr lang="ru-RU" dirty="0" err="1" smtClean="0"/>
              <a:t>над-сильно</a:t>
            </a:r>
            <a:r>
              <a:rPr lang="ru-RU" dirty="0" smtClean="0"/>
              <a:t> </a:t>
            </a:r>
            <a:r>
              <a:rPr lang="ru-RU" dirty="0" err="1" smtClean="0"/>
              <a:t>евтрофіковані</a:t>
            </a:r>
            <a:r>
              <a:rPr lang="ru-RU" dirty="0" smtClean="0"/>
              <a:t>) </a:t>
            </a:r>
            <a:r>
              <a:rPr lang="ru-RU" dirty="0" err="1" smtClean="0"/>
              <a:t>водойми</a:t>
            </a:r>
            <a:r>
              <a:rPr lang="ru-RU" dirty="0" smtClean="0"/>
              <a:t> — </a:t>
            </a:r>
            <a:r>
              <a:rPr lang="ru-RU" dirty="0" err="1" smtClean="0"/>
              <a:t>такі</a:t>
            </a:r>
            <a:r>
              <a:rPr lang="ru-RU" dirty="0" smtClean="0"/>
              <a:t>, де </a:t>
            </a:r>
            <a:r>
              <a:rPr lang="ru-RU" dirty="0" err="1" smtClean="0"/>
              <a:t>евтрофікація</a:t>
            </a:r>
            <a:r>
              <a:rPr lang="ru-RU" dirty="0" smtClean="0"/>
              <a:t> </a:t>
            </a:r>
            <a:r>
              <a:rPr lang="ru-RU" dirty="0" err="1" smtClean="0"/>
              <a:t>спричинює</a:t>
            </a:r>
            <a:r>
              <a:rPr lang="ru-RU" dirty="0" smtClean="0"/>
              <a:t> </a:t>
            </a:r>
            <a:r>
              <a:rPr lang="ru-RU" dirty="0" err="1" smtClean="0"/>
              <a:t>масове</a:t>
            </a:r>
            <a:r>
              <a:rPr lang="ru-RU" dirty="0" smtClean="0"/>
              <a:t> </a:t>
            </a:r>
            <a:r>
              <a:rPr lang="ru-RU" dirty="0" err="1" smtClean="0"/>
              <a:t>відмирання</a:t>
            </a:r>
            <a:r>
              <a:rPr lang="ru-RU" dirty="0" smtClean="0"/>
              <a:t> </a:t>
            </a:r>
            <a:r>
              <a:rPr lang="ru-RU" dirty="0" err="1" smtClean="0"/>
              <a:t>біоти</a:t>
            </a:r>
            <a:r>
              <a:rPr lang="ru-RU" dirty="0" smtClean="0"/>
              <a:t> та </a:t>
            </a:r>
            <a:r>
              <a:rPr lang="ru-RU" dirty="0" err="1" smtClean="0"/>
              <a:t>різку</a:t>
            </a:r>
            <a:r>
              <a:rPr lang="ru-RU" dirty="0" smtClean="0"/>
              <a:t> </a:t>
            </a:r>
            <a:r>
              <a:rPr lang="ru-RU" dirty="0" err="1" smtClean="0"/>
              <a:t>зміну</a:t>
            </a:r>
            <a:r>
              <a:rPr lang="ru-RU" dirty="0" smtClean="0"/>
              <a:t> </a:t>
            </a:r>
            <a:r>
              <a:rPr lang="ru-RU" dirty="0" err="1" smtClean="0"/>
              <a:t>параметрів</a:t>
            </a:r>
            <a:r>
              <a:rPr lang="ru-RU" dirty="0" smtClean="0"/>
              <a:t> </a:t>
            </a:r>
            <a:r>
              <a:rPr lang="ru-RU" dirty="0" err="1" smtClean="0"/>
              <a:t>екосистеми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Для </a:t>
            </a:r>
            <a:r>
              <a:rPr lang="ru-RU" dirty="0" err="1" smtClean="0"/>
              <a:t>евтрофних</a:t>
            </a:r>
            <a:r>
              <a:rPr lang="ru-RU" dirty="0" smtClean="0"/>
              <a:t> </a:t>
            </a:r>
            <a:r>
              <a:rPr lang="ru-RU" dirty="0" err="1" smtClean="0"/>
              <a:t>водойм</a:t>
            </a:r>
            <a:r>
              <a:rPr lang="ru-RU" dirty="0" smtClean="0"/>
              <a:t> </a:t>
            </a:r>
            <a:r>
              <a:rPr lang="ru-RU" dirty="0" err="1" smtClean="0"/>
              <a:t>характерні</a:t>
            </a:r>
            <a:r>
              <a:rPr lang="ru-RU" dirty="0" smtClean="0"/>
              <a:t> </a:t>
            </a:r>
            <a:r>
              <a:rPr lang="ru-RU" dirty="0" err="1" smtClean="0"/>
              <a:t>багаті</a:t>
            </a:r>
            <a:r>
              <a:rPr lang="ru-RU" dirty="0" smtClean="0"/>
              <a:t> та </a:t>
            </a:r>
            <a:r>
              <a:rPr lang="ru-RU" dirty="0" err="1" smtClean="0"/>
              <a:t>різноманітні</a:t>
            </a:r>
            <a:r>
              <a:rPr lang="ru-RU" dirty="0" smtClean="0"/>
              <a:t> </a:t>
            </a:r>
            <a:r>
              <a:rPr lang="ru-RU" dirty="0" err="1" smtClean="0"/>
              <a:t>літоральна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субліторальна</a:t>
            </a:r>
            <a:r>
              <a:rPr lang="ru-RU" dirty="0" smtClean="0"/>
              <a:t> </a:t>
            </a:r>
            <a:r>
              <a:rPr lang="ru-RU" dirty="0" err="1" smtClean="0"/>
              <a:t>рослинність</a:t>
            </a:r>
            <a:r>
              <a:rPr lang="ru-RU" dirty="0" smtClean="0"/>
              <a:t>, велика </a:t>
            </a:r>
            <a:r>
              <a:rPr lang="ru-RU" dirty="0" err="1" smtClean="0"/>
              <a:t>кількість</a:t>
            </a:r>
            <a:r>
              <a:rPr lang="ru-RU" dirty="0" smtClean="0"/>
              <a:t> планктону. </a:t>
            </a:r>
            <a:r>
              <a:rPr lang="ru-RU" dirty="0" err="1" smtClean="0"/>
              <a:t>Розбалансована</a:t>
            </a:r>
            <a:r>
              <a:rPr lang="ru-RU" dirty="0" smtClean="0"/>
              <a:t> </a:t>
            </a:r>
            <a:r>
              <a:rPr lang="ru-RU" dirty="0" err="1" smtClean="0"/>
              <a:t>евтрофікація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призводити</a:t>
            </a:r>
            <a:r>
              <a:rPr lang="ru-RU" dirty="0" smtClean="0"/>
              <a:t> до </a:t>
            </a:r>
            <a:r>
              <a:rPr lang="ru-RU" dirty="0" err="1" smtClean="0"/>
              <a:t>вибухового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одноклітинних</a:t>
            </a:r>
            <a:r>
              <a:rPr lang="ru-RU" dirty="0" smtClean="0"/>
              <a:t> </a:t>
            </a:r>
            <a:r>
              <a:rPr lang="ru-RU" dirty="0" err="1" smtClean="0"/>
              <a:t>водоростей</a:t>
            </a:r>
            <a:r>
              <a:rPr lang="ru-RU" dirty="0" smtClean="0"/>
              <a:t> («</a:t>
            </a:r>
            <a:r>
              <a:rPr lang="ru-RU" dirty="0" err="1" smtClean="0"/>
              <a:t>цвітіння</a:t>
            </a:r>
            <a:r>
              <a:rPr lang="ru-RU" dirty="0" smtClean="0"/>
              <a:t> води»), </a:t>
            </a:r>
            <a:r>
              <a:rPr lang="ru-RU" dirty="0" err="1" smtClean="0"/>
              <a:t>дефіциту</a:t>
            </a:r>
            <a:r>
              <a:rPr lang="ru-RU" dirty="0" smtClean="0"/>
              <a:t> </a:t>
            </a:r>
            <a:r>
              <a:rPr lang="ru-RU" dirty="0" err="1" smtClean="0"/>
              <a:t>кисню</a:t>
            </a:r>
            <a:r>
              <a:rPr lang="ru-RU" dirty="0" smtClean="0"/>
              <a:t> та, як </a:t>
            </a:r>
            <a:r>
              <a:rPr lang="ru-RU" dirty="0" err="1" smtClean="0"/>
              <a:t>наслідок</a:t>
            </a:r>
            <a:r>
              <a:rPr lang="ru-RU" dirty="0" smtClean="0"/>
              <a:t>, </a:t>
            </a:r>
            <a:r>
              <a:rPr lang="ru-RU" dirty="0" err="1" smtClean="0"/>
              <a:t>загибелі</a:t>
            </a:r>
            <a:r>
              <a:rPr lang="ru-RU" dirty="0" smtClean="0"/>
              <a:t> </a:t>
            </a:r>
            <a:r>
              <a:rPr lang="ru-RU" dirty="0" err="1" smtClean="0"/>
              <a:t>вищої</a:t>
            </a:r>
            <a:r>
              <a:rPr lang="ru-RU" dirty="0" smtClean="0"/>
              <a:t> </a:t>
            </a:r>
            <a:r>
              <a:rPr lang="ru-RU" dirty="0" err="1" smtClean="0"/>
              <a:t>рослинності</a:t>
            </a:r>
            <a:r>
              <a:rPr lang="ru-RU" dirty="0" smtClean="0"/>
              <a:t>, </a:t>
            </a:r>
            <a:r>
              <a:rPr lang="ru-RU" dirty="0" err="1" smtClean="0"/>
              <a:t>риб</a:t>
            </a:r>
            <a:r>
              <a:rPr lang="ru-RU" dirty="0" smtClean="0"/>
              <a:t> та </a:t>
            </a:r>
            <a:r>
              <a:rPr lang="ru-RU" dirty="0" err="1" smtClean="0"/>
              <a:t>інших</a:t>
            </a:r>
            <a:r>
              <a:rPr lang="ru-RU" dirty="0" smtClean="0"/>
              <a:t> </a:t>
            </a:r>
            <a:r>
              <a:rPr lang="ru-RU" dirty="0" err="1" smtClean="0"/>
              <a:t>тварин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074" name="Picture 2" descr="http://pics.livejournal.com/priroda_su/pic/0019z12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572008"/>
            <a:ext cx="2857457" cy="214309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1436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Як </a:t>
            </a:r>
            <a:r>
              <a:rPr lang="ru-RU" dirty="0" err="1" smtClean="0"/>
              <a:t>наслідок</a:t>
            </a:r>
            <a:r>
              <a:rPr lang="ru-RU" dirty="0" smtClean="0"/>
              <a:t> </a:t>
            </a:r>
            <a:r>
              <a:rPr lang="ru-RU" dirty="0" err="1" smtClean="0"/>
              <a:t>масованої</a:t>
            </a:r>
            <a:r>
              <a:rPr lang="ru-RU" dirty="0" smtClean="0"/>
              <a:t> та </a:t>
            </a:r>
            <a:r>
              <a:rPr lang="ru-RU" dirty="0" err="1" smtClean="0"/>
              <a:t>незбалансованої</a:t>
            </a:r>
            <a:r>
              <a:rPr lang="ru-RU" dirty="0" smtClean="0"/>
              <a:t> </a:t>
            </a:r>
            <a:r>
              <a:rPr lang="ru-RU" dirty="0" err="1" smtClean="0"/>
              <a:t>евтрофікації</a:t>
            </a:r>
            <a:r>
              <a:rPr lang="ru-RU" dirty="0" smtClean="0"/>
              <a:t> </a:t>
            </a:r>
            <a:r>
              <a:rPr lang="ru-RU" dirty="0" err="1" smtClean="0"/>
              <a:t>більша</a:t>
            </a:r>
            <a:r>
              <a:rPr lang="ru-RU" dirty="0" smtClean="0"/>
              <a:t> </a:t>
            </a:r>
            <a:r>
              <a:rPr lang="ru-RU" dirty="0" err="1" smtClean="0"/>
              <a:t>частна</a:t>
            </a:r>
            <a:r>
              <a:rPr lang="ru-RU" dirty="0" smtClean="0"/>
              <a:t> </a:t>
            </a:r>
            <a:r>
              <a:rPr lang="ru-RU" dirty="0" err="1" smtClean="0"/>
              <a:t>флори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фауни</a:t>
            </a:r>
            <a:r>
              <a:rPr lang="ru-RU" dirty="0" smtClean="0"/>
              <a:t> </a:t>
            </a:r>
            <a:r>
              <a:rPr lang="ru-RU" dirty="0" err="1" smtClean="0"/>
              <a:t>водойми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знищеною</a:t>
            </a:r>
            <a:r>
              <a:rPr lang="ru-RU" dirty="0" smtClean="0"/>
              <a:t>, а </a:t>
            </a:r>
            <a:r>
              <a:rPr lang="ru-RU" dirty="0" err="1" smtClean="0"/>
              <a:t>екосистема</a:t>
            </a:r>
            <a:r>
              <a:rPr lang="ru-RU" dirty="0" smtClean="0"/>
              <a:t> </a:t>
            </a:r>
            <a:r>
              <a:rPr lang="ru-RU" dirty="0" err="1" smtClean="0"/>
              <a:t>водойми</a:t>
            </a:r>
            <a:r>
              <a:rPr lang="ru-RU" dirty="0" smtClean="0"/>
              <a:t> — </a:t>
            </a:r>
            <a:r>
              <a:rPr lang="ru-RU" dirty="0" err="1" smtClean="0"/>
              <a:t>різко</a:t>
            </a:r>
            <a:r>
              <a:rPr lang="ru-RU" dirty="0" smtClean="0"/>
              <a:t> та </a:t>
            </a:r>
            <a:r>
              <a:rPr lang="ru-RU" dirty="0" err="1" smtClean="0"/>
              <a:t>катастрофічно</a:t>
            </a:r>
            <a:r>
              <a:rPr lang="ru-RU" dirty="0" smtClean="0"/>
              <a:t> </a:t>
            </a:r>
            <a:r>
              <a:rPr lang="ru-RU" dirty="0" err="1" smtClean="0"/>
              <a:t>зміненою</a:t>
            </a:r>
            <a:r>
              <a:rPr lang="ru-RU" dirty="0" smtClean="0"/>
              <a:t>.</a:t>
            </a:r>
          </a:p>
          <a:p>
            <a:r>
              <a:rPr lang="ru-RU" dirty="0" smtClean="0"/>
              <a:t>Треба </a:t>
            </a:r>
            <a:r>
              <a:rPr lang="ru-RU" dirty="0" err="1" smtClean="0"/>
              <a:t>завважити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на </a:t>
            </a:r>
            <a:r>
              <a:rPr lang="ru-RU" dirty="0" err="1" smtClean="0"/>
              <a:t>Землі</a:t>
            </a:r>
            <a:r>
              <a:rPr lang="ru-RU" dirty="0" smtClean="0"/>
              <a:t> </a:t>
            </a:r>
            <a:r>
              <a:rPr lang="ru-RU" dirty="0" err="1" smtClean="0"/>
              <a:t>з</a:t>
            </a:r>
            <a:r>
              <a:rPr lang="ru-RU" dirty="0" smtClean="0"/>
              <a:t> моменту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появи</a:t>
            </a:r>
            <a:r>
              <a:rPr lang="ru-RU" dirty="0" smtClean="0"/>
              <a:t> </a:t>
            </a:r>
            <a:r>
              <a:rPr lang="ru-RU" dirty="0" err="1" smtClean="0"/>
              <a:t>супроводжувалось</a:t>
            </a:r>
            <a:r>
              <a:rPr lang="ru-RU" dirty="0" smtClean="0"/>
              <a:t> </a:t>
            </a:r>
            <a:r>
              <a:rPr lang="ru-RU" dirty="0" err="1" smtClean="0"/>
              <a:t>проявами</a:t>
            </a:r>
            <a:r>
              <a:rPr lang="ru-RU" dirty="0" smtClean="0"/>
              <a:t> </a:t>
            </a:r>
            <a:r>
              <a:rPr lang="ru-RU" dirty="0" err="1" smtClean="0"/>
              <a:t>евтрофікації</a:t>
            </a:r>
            <a:r>
              <a:rPr lang="ru-RU" dirty="0" smtClean="0"/>
              <a:t>, </a:t>
            </a:r>
            <a:r>
              <a:rPr lang="ru-RU" dirty="0" err="1" smtClean="0"/>
              <a:t>тобто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явище</a:t>
            </a:r>
            <a:r>
              <a:rPr lang="ru-RU" dirty="0" smtClean="0"/>
              <a:t> не </a:t>
            </a:r>
            <a:r>
              <a:rPr lang="ru-RU" dirty="0" err="1" smtClean="0"/>
              <a:t>характерне</a:t>
            </a:r>
            <a:r>
              <a:rPr lang="ru-RU" dirty="0" smtClean="0"/>
              <a:t> </a:t>
            </a:r>
            <a:r>
              <a:rPr lang="ru-RU" dirty="0" err="1" smtClean="0"/>
              <a:t>винятково</a:t>
            </a:r>
            <a:r>
              <a:rPr lang="ru-RU" dirty="0" smtClean="0"/>
              <a:t> для </a:t>
            </a:r>
            <a:r>
              <a:rPr lang="ru-RU" dirty="0" err="1" smtClean="0"/>
              <a:t>сучасної</a:t>
            </a:r>
            <a:r>
              <a:rPr lang="ru-RU" dirty="0" smtClean="0"/>
              <a:t> </a:t>
            </a:r>
            <a:r>
              <a:rPr lang="ru-RU" dirty="0" err="1" smtClean="0"/>
              <a:t>геологічної</a:t>
            </a:r>
            <a:r>
              <a:rPr lang="ru-RU" dirty="0" smtClean="0"/>
              <a:t> </a:t>
            </a:r>
            <a:r>
              <a:rPr lang="ru-RU" dirty="0" err="1" smtClean="0"/>
              <a:t>епохи</a:t>
            </a:r>
            <a:r>
              <a:rPr lang="ru-RU" dirty="0" smtClean="0"/>
              <a:t>.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грандіозним</a:t>
            </a:r>
            <a:r>
              <a:rPr lang="ru-RU" dirty="0" smtClean="0"/>
              <a:t> за масштабами </a:t>
            </a:r>
            <a:r>
              <a:rPr lang="ru-RU" dirty="0" err="1" smtClean="0"/>
              <a:t>евтрофікаційним</a:t>
            </a:r>
            <a:r>
              <a:rPr lang="ru-RU" dirty="0" smtClean="0"/>
              <a:t> </a:t>
            </a:r>
            <a:r>
              <a:rPr lang="ru-RU" dirty="0" err="1" smtClean="0"/>
              <a:t>явищам</a:t>
            </a:r>
            <a:r>
              <a:rPr lang="ru-RU" dirty="0" smtClean="0"/>
              <a:t> ми </a:t>
            </a:r>
            <a:r>
              <a:rPr lang="ru-RU" dirty="0" err="1" smtClean="0"/>
              <a:t>зобов'язані</a:t>
            </a:r>
            <a:r>
              <a:rPr lang="ru-RU" dirty="0" smtClean="0"/>
              <a:t> </a:t>
            </a:r>
            <a:r>
              <a:rPr lang="ru-RU" dirty="0" err="1" smtClean="0"/>
              <a:t>наявністю</a:t>
            </a:r>
            <a:r>
              <a:rPr lang="ru-RU" dirty="0" smtClean="0"/>
              <a:t> </a:t>
            </a:r>
            <a:r>
              <a:rPr lang="ru-RU" dirty="0" err="1" smtClean="0"/>
              <a:t>покладів</a:t>
            </a:r>
            <a:r>
              <a:rPr lang="ru-RU" dirty="0" smtClean="0"/>
              <a:t> </a:t>
            </a:r>
            <a:r>
              <a:rPr lang="ru-RU" dirty="0" err="1" smtClean="0"/>
              <a:t>вугілля</a:t>
            </a:r>
            <a:r>
              <a:rPr lang="ru-RU" dirty="0" smtClean="0"/>
              <a:t>, </a:t>
            </a:r>
            <a:r>
              <a:rPr lang="ru-RU" dirty="0" err="1" smtClean="0"/>
              <a:t>нафти</a:t>
            </a:r>
            <a:r>
              <a:rPr lang="ru-RU" dirty="0" smtClean="0"/>
              <a:t>, природного газу та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корисних</a:t>
            </a:r>
            <a:r>
              <a:rPr lang="ru-RU" dirty="0" smtClean="0"/>
              <a:t> </a:t>
            </a:r>
            <a:r>
              <a:rPr lang="ru-RU" dirty="0" err="1" smtClean="0"/>
              <a:t>копалин</a:t>
            </a:r>
            <a:r>
              <a:rPr lang="ru-RU" dirty="0" smtClean="0"/>
              <a:t> </a:t>
            </a:r>
            <a:r>
              <a:rPr lang="ru-RU" dirty="0" err="1" smtClean="0"/>
              <a:t>біогенного</a:t>
            </a:r>
            <a:r>
              <a:rPr lang="ru-RU" dirty="0" smtClean="0"/>
              <a:t> </a:t>
            </a:r>
            <a:r>
              <a:rPr lang="ru-RU" dirty="0" err="1" smtClean="0"/>
              <a:t>походження</a:t>
            </a:r>
            <a:r>
              <a:rPr lang="ru-RU" dirty="0" smtClean="0"/>
              <a:t> (аж до </a:t>
            </a:r>
            <a:r>
              <a:rPr lang="ru-RU" dirty="0" err="1" smtClean="0"/>
              <a:t>деяких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залізних</a:t>
            </a:r>
            <a:r>
              <a:rPr lang="ru-RU" dirty="0" smtClean="0"/>
              <a:t> руд).</a:t>
            </a:r>
          </a:p>
          <a:p>
            <a:r>
              <a:rPr lang="ru-RU" dirty="0" smtClean="0"/>
              <a:t>До </a:t>
            </a:r>
            <a:r>
              <a:rPr lang="ru-RU" dirty="0" err="1" smtClean="0"/>
              <a:t>біогенних</a:t>
            </a:r>
            <a:r>
              <a:rPr lang="ru-RU" dirty="0" smtClean="0"/>
              <a:t> </a:t>
            </a:r>
            <a:r>
              <a:rPr lang="ru-RU" dirty="0" err="1" smtClean="0"/>
              <a:t>елементів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спричинюють</a:t>
            </a:r>
            <a:r>
              <a:rPr lang="ru-RU" dirty="0" smtClean="0"/>
              <a:t> </a:t>
            </a:r>
            <a:r>
              <a:rPr lang="ru-RU" dirty="0" err="1" smtClean="0"/>
              <a:t>евтрофікацію</a:t>
            </a:r>
            <a:r>
              <a:rPr lang="ru-RU" dirty="0" smtClean="0"/>
              <a:t>, </a:t>
            </a:r>
            <a:r>
              <a:rPr lang="ru-RU" dirty="0" err="1" smtClean="0"/>
              <a:t>відносяться</a:t>
            </a:r>
            <a:r>
              <a:rPr lang="ru-RU" dirty="0" smtClean="0"/>
              <a:t> </a:t>
            </a:r>
            <a:r>
              <a:rPr lang="ru-RU" dirty="0" err="1" smtClean="0"/>
              <a:t>насамперед</a:t>
            </a:r>
            <a:r>
              <a:rPr lang="ru-RU" dirty="0" smtClean="0"/>
              <a:t> азот, фосфор </a:t>
            </a:r>
            <a:r>
              <a:rPr lang="ru-RU" dirty="0" smtClean="0"/>
              <a:t>та </a:t>
            </a:r>
            <a:r>
              <a:rPr lang="ru-RU" dirty="0" err="1" smtClean="0"/>
              <a:t>кремній</a:t>
            </a:r>
            <a:r>
              <a:rPr lang="ru-RU" dirty="0" smtClean="0"/>
              <a:t> у </a:t>
            </a:r>
            <a:r>
              <a:rPr lang="ru-RU" dirty="0" err="1" smtClean="0"/>
              <a:t>різних</a:t>
            </a:r>
            <a:r>
              <a:rPr lang="ru-RU" dirty="0" smtClean="0"/>
              <a:t> </a:t>
            </a:r>
            <a:r>
              <a:rPr lang="ru-RU" dirty="0" err="1" smtClean="0"/>
              <a:t>сполуках</a:t>
            </a:r>
            <a:r>
              <a:rPr lang="ru-RU" dirty="0" smtClean="0"/>
              <a:t>. </a:t>
            </a:r>
            <a:r>
              <a:rPr lang="ru-RU" dirty="0" err="1" smtClean="0"/>
              <a:t>Найбільше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фосфор та азот,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є</a:t>
            </a:r>
            <a:r>
              <a:rPr lang="ru-RU" dirty="0" smtClean="0"/>
              <a:t> </a:t>
            </a:r>
            <a:r>
              <a:rPr lang="ru-RU" dirty="0" err="1" smtClean="0"/>
              <a:t>обов'язковими</a:t>
            </a:r>
            <a:r>
              <a:rPr lang="ru-RU" dirty="0" smtClean="0"/>
              <a:t> </a:t>
            </a:r>
            <a:r>
              <a:rPr lang="ru-RU" dirty="0" err="1" smtClean="0"/>
              <a:t>елементами</a:t>
            </a:r>
            <a:r>
              <a:rPr lang="ru-RU" dirty="0" smtClean="0"/>
              <a:t> тканин </a:t>
            </a:r>
            <a:r>
              <a:rPr lang="ru-RU" dirty="0" err="1" smtClean="0"/>
              <a:t>будь-якого</a:t>
            </a:r>
            <a:r>
              <a:rPr lang="ru-RU" dirty="0" smtClean="0"/>
              <a:t> живого </a:t>
            </a:r>
            <a:r>
              <a:rPr lang="ru-RU" dirty="0" err="1" smtClean="0"/>
              <a:t>організму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Концентрація</a:t>
            </a:r>
            <a:r>
              <a:rPr lang="ru-RU" dirty="0" smtClean="0"/>
              <a:t> </a:t>
            </a:r>
            <a:r>
              <a:rPr lang="ru-RU" dirty="0" err="1" smtClean="0"/>
              <a:t>біогенних</a:t>
            </a:r>
            <a:r>
              <a:rPr lang="ru-RU" dirty="0" smtClean="0"/>
              <a:t> </a:t>
            </a:r>
            <a:r>
              <a:rPr lang="ru-RU" dirty="0" err="1" smtClean="0"/>
              <a:t>елементів</a:t>
            </a:r>
            <a:r>
              <a:rPr lang="ru-RU" dirty="0" smtClean="0"/>
              <a:t> та </a:t>
            </a:r>
            <a:r>
              <a:rPr lang="ru-RU" dirty="0" err="1" smtClean="0"/>
              <a:t>їхній</a:t>
            </a:r>
            <a:r>
              <a:rPr lang="ru-RU" dirty="0" smtClean="0"/>
              <a:t> режим </a:t>
            </a:r>
            <a:r>
              <a:rPr lang="ru-RU" dirty="0" err="1" smtClean="0"/>
              <a:t>залежать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інтенсивності</a:t>
            </a:r>
            <a:r>
              <a:rPr lang="ru-RU" dirty="0" smtClean="0"/>
              <a:t> </a:t>
            </a:r>
            <a:r>
              <a:rPr lang="ru-RU" dirty="0" err="1" smtClean="0"/>
              <a:t>біологічних</a:t>
            </a:r>
            <a:r>
              <a:rPr lang="ru-RU" dirty="0" smtClean="0"/>
              <a:t> та </a:t>
            </a:r>
            <a:r>
              <a:rPr lang="ru-RU" dirty="0" err="1" smtClean="0"/>
              <a:t>біохімічних</a:t>
            </a:r>
            <a:r>
              <a:rPr lang="ru-RU" dirty="0" smtClean="0"/>
              <a:t> </a:t>
            </a:r>
            <a:r>
              <a:rPr lang="ru-RU" dirty="0" err="1" smtClean="0"/>
              <a:t>процесів</a:t>
            </a:r>
            <a:r>
              <a:rPr lang="ru-RU" dirty="0" smtClean="0"/>
              <a:t> у </a:t>
            </a:r>
            <a:r>
              <a:rPr lang="ru-RU" dirty="0" err="1" smtClean="0"/>
              <a:t>водоймі</a:t>
            </a:r>
            <a:r>
              <a:rPr lang="ru-RU" dirty="0" smtClean="0"/>
              <a:t> та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біогенів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потрапляють</a:t>
            </a:r>
            <a:r>
              <a:rPr lang="ru-RU" dirty="0" smtClean="0"/>
              <a:t> у </a:t>
            </a:r>
            <a:r>
              <a:rPr lang="ru-RU" dirty="0" err="1" smtClean="0"/>
              <a:t>водойму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стічними</a:t>
            </a:r>
            <a:r>
              <a:rPr lang="ru-RU" dirty="0" smtClean="0"/>
              <a:t> водами та </a:t>
            </a:r>
            <a:r>
              <a:rPr lang="ru-RU" dirty="0" err="1" smtClean="0"/>
              <a:t>поверхневим</a:t>
            </a:r>
            <a:r>
              <a:rPr lang="ru-RU" dirty="0" smtClean="0"/>
              <a:t> стоком на </a:t>
            </a:r>
            <a:r>
              <a:rPr lang="ru-RU" dirty="0" err="1" smtClean="0"/>
              <a:t>площі</a:t>
            </a:r>
            <a:r>
              <a:rPr lang="ru-RU" dirty="0" smtClean="0"/>
              <a:t> </a:t>
            </a:r>
            <a:r>
              <a:rPr lang="ru-RU" dirty="0" err="1" smtClean="0"/>
              <a:t>водозбору</a:t>
            </a:r>
            <a:r>
              <a:rPr lang="ru-RU" dirty="0" smtClean="0"/>
              <a:t>. </a:t>
            </a:r>
            <a:r>
              <a:rPr lang="ru-RU" dirty="0" err="1" smtClean="0"/>
              <a:t>Концентрації</a:t>
            </a:r>
            <a:r>
              <a:rPr lang="ru-RU" dirty="0" smtClean="0"/>
              <a:t> азоту та фосфору </a:t>
            </a:r>
            <a:r>
              <a:rPr lang="ru-RU" dirty="0" err="1" smtClean="0"/>
              <a:t>характеризують</a:t>
            </a:r>
            <a:r>
              <a:rPr lang="ru-RU" dirty="0" smtClean="0"/>
              <a:t> </a:t>
            </a:r>
            <a:r>
              <a:rPr lang="ru-RU" dirty="0" err="1" smtClean="0"/>
              <a:t>трофність</a:t>
            </a:r>
            <a:r>
              <a:rPr lang="ru-RU" dirty="0" smtClean="0"/>
              <a:t> («</a:t>
            </a:r>
            <a:r>
              <a:rPr lang="ru-RU" dirty="0" err="1" smtClean="0"/>
              <a:t>кормність</a:t>
            </a:r>
            <a:r>
              <a:rPr lang="ru-RU" dirty="0" smtClean="0"/>
              <a:t>») </a:t>
            </a:r>
            <a:r>
              <a:rPr lang="ru-RU" dirty="0" err="1" smtClean="0"/>
              <a:t>водойми</a:t>
            </a:r>
            <a:r>
              <a:rPr lang="ru-RU" dirty="0" smtClean="0"/>
              <a:t>. Режим </a:t>
            </a:r>
            <a:r>
              <a:rPr lang="ru-RU" dirty="0" err="1" smtClean="0"/>
              <a:t>біогенних</a:t>
            </a:r>
            <a:r>
              <a:rPr lang="ru-RU" dirty="0" smtClean="0"/>
              <a:t> </a:t>
            </a:r>
            <a:r>
              <a:rPr lang="ru-RU" dirty="0" err="1" smtClean="0"/>
              <a:t>елементів</a:t>
            </a:r>
            <a:r>
              <a:rPr lang="ru-RU" dirty="0" smtClean="0"/>
              <a:t> </a:t>
            </a:r>
            <a:r>
              <a:rPr lang="ru-RU" dirty="0" err="1" smtClean="0"/>
              <a:t>розглядають</a:t>
            </a:r>
            <a:r>
              <a:rPr lang="ru-RU" dirty="0" smtClean="0"/>
              <a:t> як </a:t>
            </a:r>
            <a:r>
              <a:rPr lang="ru-RU" dirty="0" err="1" smtClean="0"/>
              <a:t>вихідний</a:t>
            </a:r>
            <a:r>
              <a:rPr lang="ru-RU" dirty="0" smtClean="0"/>
              <a:t> </a:t>
            </a:r>
            <a:r>
              <a:rPr lang="ru-RU" dirty="0" err="1" smtClean="0"/>
              <a:t>показник</a:t>
            </a:r>
            <a:r>
              <a:rPr lang="ru-RU" dirty="0" smtClean="0"/>
              <a:t> </a:t>
            </a:r>
            <a:r>
              <a:rPr lang="ru-RU" dirty="0" err="1" smtClean="0"/>
              <a:t>потенціальної</a:t>
            </a:r>
            <a:r>
              <a:rPr lang="ru-RU" dirty="0" smtClean="0"/>
              <a:t> </a:t>
            </a:r>
            <a:r>
              <a:rPr lang="ru-RU" dirty="0" err="1" smtClean="0"/>
              <a:t>евтрофікації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6562" name="Picture 2" descr="http://www.microzym.ru/d9_105.jp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5384" y="785794"/>
            <a:ext cx="3008616" cy="2062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4" name="Picture 4" descr="http://supercoolpics.com/wp-content/uploads/2013/06/supercoolpics_02_170620131205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398" y="2928934"/>
            <a:ext cx="3143602" cy="2096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i="1" dirty="0" smtClean="0"/>
              <a:t>проблема </a:t>
            </a:r>
            <a:r>
              <a:rPr lang="ru-RU" b="1" i="1" dirty="0" err="1" smtClean="0"/>
              <a:t>хімічного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забруднення</a:t>
            </a:r>
            <a:r>
              <a:rPr lang="ru-RU" b="1" i="1" dirty="0" smtClean="0"/>
              <a:t>:</a:t>
            </a:r>
            <a:endParaRPr lang="ru-RU" dirty="0" smtClean="0"/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рідкі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газоподібні</a:t>
            </a:r>
            <a:r>
              <a:rPr lang="ru-RU" dirty="0" smtClean="0"/>
              <a:t> </a:t>
            </a:r>
            <a:r>
              <a:rPr lang="ru-RU" dirty="0" err="1" smtClean="0"/>
              <a:t>скидання</a:t>
            </a:r>
            <a:r>
              <a:rPr lang="ru-RU" dirty="0" smtClean="0"/>
              <a:t>/</a:t>
            </a:r>
            <a:r>
              <a:rPr lang="ru-RU" dirty="0" err="1" smtClean="0"/>
              <a:t>викиди</a:t>
            </a:r>
            <a:r>
              <a:rPr lang="ru-RU" dirty="0" smtClean="0"/>
              <a:t> </a:t>
            </a:r>
            <a:r>
              <a:rPr lang="ru-RU" dirty="0" err="1" smtClean="0"/>
              <a:t>забруднюючих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в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 err="1" smtClean="0"/>
              <a:t>виробничої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, </a:t>
            </a:r>
            <a:r>
              <a:rPr lang="ru-RU" dirty="0" err="1" smtClean="0"/>
              <a:t>включаючи</a:t>
            </a:r>
            <a:r>
              <a:rPr lang="ru-RU" dirty="0" smtClean="0"/>
              <a:t> </a:t>
            </a:r>
            <a:r>
              <a:rPr lang="ru-RU" dirty="0" err="1" smtClean="0"/>
              <a:t>скидання</a:t>
            </a:r>
            <a:r>
              <a:rPr lang="ru-RU" dirty="0" smtClean="0"/>
              <a:t> вод,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охолоджують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об’єктів</a:t>
            </a:r>
            <a:r>
              <a:rPr lang="ru-RU" dirty="0" smtClean="0"/>
              <a:t> </a:t>
            </a:r>
            <a:r>
              <a:rPr lang="ru-RU" dirty="0" err="1" smtClean="0"/>
              <a:t>зберігання</a:t>
            </a:r>
            <a:r>
              <a:rPr lang="ru-RU" dirty="0" smtClean="0"/>
              <a:t> </a:t>
            </a:r>
            <a:r>
              <a:rPr lang="ru-RU" dirty="0" err="1" smtClean="0"/>
              <a:t>хімічної</a:t>
            </a:r>
            <a:r>
              <a:rPr lang="ru-RU" dirty="0" smtClean="0"/>
              <a:t> </a:t>
            </a:r>
            <a:r>
              <a:rPr lang="ru-RU" dirty="0" err="1" smtClean="0"/>
              <a:t>продукції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об’єктів</a:t>
            </a:r>
            <a:r>
              <a:rPr lang="ru-RU" dirty="0" smtClean="0"/>
              <a:t> </a:t>
            </a:r>
            <a:r>
              <a:rPr lang="ru-RU" dirty="0" err="1" smtClean="0"/>
              <a:t>розміщення</a:t>
            </a:r>
            <a:r>
              <a:rPr lang="ru-RU" dirty="0" smtClean="0"/>
              <a:t> </a:t>
            </a:r>
            <a:r>
              <a:rPr lang="ru-RU" dirty="0" err="1" smtClean="0"/>
              <a:t>твердих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об’єктів</a:t>
            </a:r>
            <a:r>
              <a:rPr lang="ru-RU" dirty="0" smtClean="0"/>
              <a:t> </a:t>
            </a:r>
            <a:r>
              <a:rPr lang="ru-RU" dirty="0" err="1" smtClean="0"/>
              <a:t>розміщення</a:t>
            </a:r>
            <a:r>
              <a:rPr lang="ru-RU" dirty="0" smtClean="0"/>
              <a:t> </a:t>
            </a:r>
            <a:r>
              <a:rPr lang="ru-RU" dirty="0" err="1" smtClean="0"/>
              <a:t>рідких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пересувних</a:t>
            </a:r>
            <a:r>
              <a:rPr lang="ru-RU" dirty="0" smtClean="0"/>
              <a:t> </a:t>
            </a:r>
            <a:r>
              <a:rPr lang="ru-RU" dirty="0" err="1" smtClean="0"/>
              <a:t>джерел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забруднень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поверхневим</a:t>
            </a:r>
            <a:r>
              <a:rPr lang="ru-RU" dirty="0" smtClean="0"/>
              <a:t> стоком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селітебних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, </a:t>
            </a:r>
            <a:r>
              <a:rPr lang="ru-RU" dirty="0" err="1" smtClean="0"/>
              <a:t>промислових</a:t>
            </a:r>
            <a:r>
              <a:rPr lang="ru-RU" dirty="0" smtClean="0"/>
              <a:t> </a:t>
            </a:r>
            <a:r>
              <a:rPr lang="ru-RU" dirty="0" err="1" smtClean="0"/>
              <a:t>майданчиків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сільгоспугідь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 descr="http://pho.gov.ua/uploads/posts/1330156377_stochnie-vod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7818" y="4572008"/>
            <a:ext cx="3143272" cy="1774204"/>
          </a:xfrm>
          <a:prstGeom prst="rect">
            <a:avLst/>
          </a:prstGeom>
          <a:noFill/>
        </p:spPr>
      </p:pic>
      <p:pic>
        <p:nvPicPr>
          <p:cNvPr id="10244" name="Picture 4" descr="http://podrobnosti.ua/upload/news/2012/05/15/836440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785794"/>
            <a:ext cx="3571900" cy="285752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i="1" dirty="0" smtClean="0"/>
              <a:t>проблема </a:t>
            </a:r>
            <a:r>
              <a:rPr lang="ru-RU" b="1" i="1" dirty="0" err="1" smtClean="0"/>
              <a:t>зміни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втрати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екосистем</a:t>
            </a:r>
            <a:r>
              <a:rPr lang="ru-RU" b="1" i="1" dirty="0" smtClean="0"/>
              <a:t> </a:t>
            </a:r>
            <a:r>
              <a:rPr lang="ru-RU" b="1" i="1" dirty="0" err="1" smtClean="0"/>
              <a:t>або</a:t>
            </a:r>
            <a:r>
              <a:rPr lang="ru-RU" b="1" i="1" dirty="0" smtClean="0"/>
              <a:t> </a:t>
            </a:r>
            <a:r>
              <a:rPr lang="ru-RU" b="1" i="1" dirty="0" err="1" smtClean="0"/>
              <a:t>екотонів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зниження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життєздатності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біологічних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ресурсів</a:t>
            </a:r>
            <a:r>
              <a:rPr lang="ru-RU" b="1" i="1" dirty="0" smtClean="0"/>
              <a:t>:</a:t>
            </a:r>
            <a:endParaRPr lang="ru-RU" dirty="0" smtClean="0"/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зміни</a:t>
            </a:r>
            <a:r>
              <a:rPr lang="ru-RU" dirty="0" smtClean="0"/>
              <a:t> в </a:t>
            </a:r>
            <a:r>
              <a:rPr lang="ru-RU" dirty="0" err="1" smtClean="0"/>
              <a:t>структурі</a:t>
            </a:r>
            <a:r>
              <a:rPr lang="ru-RU" dirty="0" smtClean="0"/>
              <a:t>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зростанням</a:t>
            </a:r>
            <a:r>
              <a:rPr lang="ru-RU" dirty="0" smtClean="0"/>
              <a:t> </a:t>
            </a:r>
            <a:r>
              <a:rPr lang="ru-RU" dirty="0" err="1" smtClean="0"/>
              <a:t>інтенсивності</a:t>
            </a:r>
            <a:r>
              <a:rPr lang="ru-RU" dirty="0" smtClean="0"/>
              <a:t> </a:t>
            </a:r>
            <a:r>
              <a:rPr lang="ru-RU" dirty="0" err="1" smtClean="0"/>
              <a:t>землекористування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зміна</a:t>
            </a:r>
            <a:r>
              <a:rPr lang="ru-RU" dirty="0" smtClean="0"/>
              <a:t> / </a:t>
            </a:r>
            <a:r>
              <a:rPr lang="ru-RU" dirty="0" err="1" smtClean="0"/>
              <a:t>втрата</a:t>
            </a:r>
            <a:r>
              <a:rPr lang="ru-RU" dirty="0" smtClean="0"/>
              <a:t> </a:t>
            </a:r>
            <a:r>
              <a:rPr lang="ru-RU" dirty="0" err="1" smtClean="0"/>
              <a:t>водних</a:t>
            </a:r>
            <a:r>
              <a:rPr lang="ru-RU" dirty="0" smtClean="0"/>
              <a:t> </a:t>
            </a:r>
            <a:r>
              <a:rPr lang="ru-RU" dirty="0" err="1" smtClean="0"/>
              <a:t>ареалів</a:t>
            </a:r>
            <a:r>
              <a:rPr lang="ru-RU" dirty="0" smtClean="0"/>
              <a:t> </a:t>
            </a:r>
            <a:r>
              <a:rPr lang="ru-RU" dirty="0" err="1" smtClean="0"/>
              <a:t>проживання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впровадження</a:t>
            </a:r>
            <a:r>
              <a:rPr lang="ru-RU" dirty="0" smtClean="0"/>
              <a:t> нового </a:t>
            </a:r>
            <a:r>
              <a:rPr lang="ru-RU" dirty="0" err="1" smtClean="0"/>
              <a:t>вигляду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зміна</a:t>
            </a:r>
            <a:r>
              <a:rPr lang="ru-RU" dirty="0" smtClean="0"/>
              <a:t> режиму </a:t>
            </a:r>
            <a:r>
              <a:rPr lang="ru-RU" dirty="0" err="1" smtClean="0"/>
              <a:t>перенесення</a:t>
            </a:r>
            <a:r>
              <a:rPr lang="ru-RU" dirty="0" smtClean="0"/>
              <a:t> </a:t>
            </a:r>
            <a:r>
              <a:rPr lang="ru-RU" dirty="0" err="1" smtClean="0"/>
              <a:t>відкладень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err="1" smtClean="0"/>
              <a:t>Крім</a:t>
            </a:r>
            <a:r>
              <a:rPr lang="ru-RU" dirty="0" smtClean="0"/>
              <a:t> того, </a:t>
            </a:r>
            <a:r>
              <a:rPr lang="ru-RU" dirty="0" err="1" smtClean="0"/>
              <a:t>ця</a:t>
            </a:r>
            <a:r>
              <a:rPr lang="ru-RU" dirty="0" smtClean="0"/>
              <a:t> проблема </a:t>
            </a:r>
            <a:r>
              <a:rPr lang="ru-RU" dirty="0" err="1" smtClean="0"/>
              <a:t>взаємозв’язана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поряд</a:t>
            </a:r>
            <a:r>
              <a:rPr lang="ru-RU" dirty="0" smtClean="0"/>
              <a:t>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трансграничних</a:t>
            </a:r>
            <a:r>
              <a:rPr lang="ru-RU" dirty="0" smtClean="0"/>
              <a:t> проблем – </a:t>
            </a:r>
            <a:r>
              <a:rPr lang="ru-RU" dirty="0" err="1" smtClean="0"/>
              <a:t>зміною</a:t>
            </a:r>
            <a:r>
              <a:rPr lang="ru-RU" dirty="0" smtClean="0"/>
              <a:t> </a:t>
            </a:r>
            <a:r>
              <a:rPr lang="ru-RU" dirty="0" err="1" smtClean="0"/>
              <a:t>гідрологічного</a:t>
            </a:r>
            <a:r>
              <a:rPr lang="ru-RU" dirty="0" smtClean="0"/>
              <a:t> режиму, </a:t>
            </a:r>
            <a:r>
              <a:rPr lang="ru-RU" dirty="0" err="1" smtClean="0"/>
              <a:t>затопленням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підтопленням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, </a:t>
            </a:r>
            <a:r>
              <a:rPr lang="ru-RU" dirty="0" err="1" smtClean="0"/>
              <a:t>хімічним</a:t>
            </a:r>
            <a:r>
              <a:rPr lang="ru-RU" dirty="0" smtClean="0"/>
              <a:t> </a:t>
            </a:r>
            <a:r>
              <a:rPr lang="ru-RU" dirty="0" err="1" smtClean="0"/>
              <a:t>забрудненням</a:t>
            </a:r>
            <a:r>
              <a:rPr lang="ru-RU" dirty="0" smtClean="0"/>
              <a:t>, </a:t>
            </a:r>
            <a:r>
              <a:rPr lang="ru-RU" dirty="0" err="1" smtClean="0"/>
              <a:t>забрудненням</a:t>
            </a:r>
            <a:r>
              <a:rPr lang="ru-RU" dirty="0" smtClean="0"/>
              <a:t> </a:t>
            </a:r>
            <a:r>
              <a:rPr lang="ru-RU" dirty="0" err="1" smtClean="0"/>
              <a:t>радіонуклідами</a:t>
            </a:r>
            <a:r>
              <a:rPr lang="ru-RU" dirty="0" smtClean="0"/>
              <a:t>, </a:t>
            </a:r>
            <a:r>
              <a:rPr lang="ru-RU" dirty="0" err="1" smtClean="0"/>
              <a:t>евтрофікацией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9218" name="Picture 2" descr="http://kosivart.if.ua/wp-content/uploads/2012/08/%D0%9B%D1%96%D1%81%D0%BE%D0%B2%D0%B0-%D0%BF%D0%BE%D0%B6%D0%B5%D0%B6%D0%B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4143380"/>
            <a:ext cx="3714776" cy="2476518"/>
          </a:xfrm>
          <a:prstGeom prst="rect">
            <a:avLst/>
          </a:prstGeom>
          <a:noFill/>
        </p:spPr>
      </p:pic>
      <p:pic>
        <p:nvPicPr>
          <p:cNvPr id="9220" name="Picture 4" descr="http://vzglyadzagran.ru/wp-content/uploads/2011/07/0000245s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785794"/>
            <a:ext cx="3839489" cy="300039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214290"/>
            <a:ext cx="4572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i="1" dirty="0" smtClean="0"/>
              <a:t>проблема </a:t>
            </a:r>
            <a:r>
              <a:rPr lang="ru-RU" b="1" i="1" dirty="0" err="1" smtClean="0"/>
              <a:t>забруднення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радіонуклідами</a:t>
            </a:r>
            <a:r>
              <a:rPr lang="ru-RU" b="1" i="1" dirty="0" smtClean="0"/>
              <a:t>:</a:t>
            </a:r>
            <a:endParaRPr lang="ru-RU" dirty="0" smtClean="0"/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радіонуклідів</a:t>
            </a:r>
            <a:r>
              <a:rPr lang="ru-RU" dirty="0" smtClean="0"/>
              <a:t> в атмосферу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водні</a:t>
            </a:r>
            <a:r>
              <a:rPr lang="ru-RU" dirty="0" smtClean="0"/>
              <a:t> </a:t>
            </a:r>
            <a:r>
              <a:rPr lang="ru-RU" dirty="0" err="1" smtClean="0"/>
              <a:t>об’єкти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час </a:t>
            </a:r>
            <a:r>
              <a:rPr lang="ru-RU" dirty="0" err="1" smtClean="0"/>
              <a:t>аварії</a:t>
            </a:r>
            <a:r>
              <a:rPr lang="ru-RU" dirty="0" smtClean="0"/>
              <a:t> на </a:t>
            </a:r>
            <a:r>
              <a:rPr lang="ru-RU" dirty="0" err="1" smtClean="0"/>
              <a:t>Чорнобильській</a:t>
            </a:r>
            <a:r>
              <a:rPr lang="ru-RU" dirty="0" smtClean="0"/>
              <a:t> АЕС;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вторинне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радіонуклідами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поступили в </a:t>
            </a:r>
            <a:r>
              <a:rPr lang="ru-RU" dirty="0" err="1" smtClean="0"/>
              <a:t>навколишнє</a:t>
            </a:r>
            <a:r>
              <a:rPr lang="ru-RU" dirty="0" smtClean="0"/>
              <a:t> </a:t>
            </a:r>
            <a:r>
              <a:rPr lang="ru-RU" dirty="0" err="1" smtClean="0"/>
              <a:t>середовище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аварії</a:t>
            </a:r>
            <a:r>
              <a:rPr lang="ru-RU" dirty="0" smtClean="0"/>
              <a:t> на </a:t>
            </a:r>
            <a:r>
              <a:rPr lang="ru-RU" dirty="0" err="1" smtClean="0"/>
              <a:t>Чорнобильській</a:t>
            </a:r>
            <a:r>
              <a:rPr lang="ru-RU" dirty="0" smtClean="0"/>
              <a:t> АЕС;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дифузний</a:t>
            </a:r>
            <a:r>
              <a:rPr lang="ru-RU" dirty="0" smtClean="0"/>
              <a:t> </a:t>
            </a:r>
            <a:r>
              <a:rPr lang="ru-RU" dirty="0" err="1" smtClean="0"/>
              <a:t>стік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точкові</a:t>
            </a:r>
            <a:r>
              <a:rPr lang="ru-RU" dirty="0" smtClean="0"/>
              <a:t> </a:t>
            </a:r>
            <a:r>
              <a:rPr lang="ru-RU" dirty="0" err="1" smtClean="0"/>
              <a:t>скидання</a:t>
            </a:r>
            <a:r>
              <a:rPr lang="ru-RU" dirty="0" smtClean="0"/>
              <a:t> </a:t>
            </a:r>
            <a:r>
              <a:rPr lang="ru-RU" dirty="0" err="1" smtClean="0"/>
              <a:t>шахтних</a:t>
            </a:r>
            <a:r>
              <a:rPr lang="ru-RU" dirty="0" smtClean="0"/>
              <a:t> вод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 </a:t>
            </a:r>
            <a:r>
              <a:rPr lang="ru-RU" dirty="0" err="1" smtClean="0"/>
              <a:t>гірських</a:t>
            </a:r>
            <a:r>
              <a:rPr lang="ru-RU" dirty="0" smtClean="0"/>
              <a:t> </a:t>
            </a:r>
            <a:r>
              <a:rPr lang="ru-RU" dirty="0" err="1" smtClean="0"/>
              <a:t>робіт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відвалів</a:t>
            </a:r>
            <a:r>
              <a:rPr lang="ru-RU" dirty="0" smtClean="0"/>
              <a:t> </a:t>
            </a:r>
            <a:r>
              <a:rPr lang="ru-RU" dirty="0" err="1" smtClean="0"/>
              <a:t>уранових</a:t>
            </a:r>
            <a:r>
              <a:rPr lang="ru-RU" dirty="0" smtClean="0"/>
              <a:t> шахт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збагачувальних</a:t>
            </a:r>
            <a:r>
              <a:rPr lang="ru-RU" dirty="0" smtClean="0"/>
              <a:t> </a:t>
            </a:r>
            <a:r>
              <a:rPr lang="ru-RU" dirty="0" err="1" smtClean="0"/>
              <a:t>підприємств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викиди</a:t>
            </a:r>
            <a:r>
              <a:rPr lang="ru-RU" dirty="0" smtClean="0"/>
              <a:t>/</a:t>
            </a:r>
            <a:r>
              <a:rPr lang="ru-RU" dirty="0" err="1" smtClean="0"/>
              <a:t>скидання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об’єктів</a:t>
            </a:r>
            <a:r>
              <a:rPr lang="ru-RU" dirty="0" smtClean="0"/>
              <a:t> </a:t>
            </a:r>
            <a:r>
              <a:rPr lang="ru-RU" dirty="0" err="1" smtClean="0"/>
              <a:t>розміщення</a:t>
            </a:r>
            <a:r>
              <a:rPr lang="ru-RU" dirty="0" smtClean="0"/>
              <a:t> </a:t>
            </a:r>
            <a:r>
              <a:rPr lang="ru-RU" dirty="0" err="1" smtClean="0"/>
              <a:t>радіоактивних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джерел</a:t>
            </a:r>
            <a:r>
              <a:rPr lang="ru-RU" dirty="0" smtClean="0"/>
              <a:t> </a:t>
            </a:r>
            <a:r>
              <a:rPr lang="ru-RU" dirty="0" err="1" smtClean="0"/>
              <a:t>іонізуючого</a:t>
            </a:r>
            <a:r>
              <a:rPr lang="ru-RU" dirty="0" smtClean="0"/>
              <a:t> </a:t>
            </a:r>
            <a:r>
              <a:rPr lang="ru-RU" dirty="0" err="1" smtClean="0"/>
              <a:t>випромінювання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викиди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скидання</a:t>
            </a:r>
            <a:r>
              <a:rPr lang="ru-RU" dirty="0" smtClean="0"/>
              <a:t> </a:t>
            </a:r>
            <a:r>
              <a:rPr lang="ru-RU" dirty="0" err="1" smtClean="0"/>
              <a:t>забруднюючих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АЕС.</a:t>
            </a:r>
            <a:endParaRPr lang="ru-RU" dirty="0"/>
          </a:p>
        </p:txBody>
      </p:sp>
      <p:pic>
        <p:nvPicPr>
          <p:cNvPr id="8194" name="Picture 2" descr="http://siver.com.ua/_nw/58/7070418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56" y="500042"/>
            <a:ext cx="2928958" cy="1917520"/>
          </a:xfrm>
          <a:prstGeom prst="rect">
            <a:avLst/>
          </a:prstGeom>
          <a:noFill/>
        </p:spPr>
      </p:pic>
      <p:pic>
        <p:nvPicPr>
          <p:cNvPr id="8196" name="Picture 4" descr="http://www.moryak.org/wp-content/uploads/2013/08/1331032929_chaes-imeni-lenina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3500438"/>
            <a:ext cx="3524243" cy="26431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i="1" dirty="0" smtClean="0"/>
              <a:t>проблема </a:t>
            </a:r>
            <a:r>
              <a:rPr lang="ru-RU" b="1" i="1" dirty="0" err="1" smtClean="0"/>
              <a:t>затоплення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і</a:t>
            </a:r>
            <a:r>
              <a:rPr lang="ru-RU" b="1" i="1" dirty="0" smtClean="0"/>
              <a:t> </a:t>
            </a:r>
            <a:r>
              <a:rPr lang="ru-RU" b="1" i="1" dirty="0" err="1" smtClean="0"/>
              <a:t>підтоплення</a:t>
            </a:r>
            <a:r>
              <a:rPr lang="ru-RU" b="1" i="1" dirty="0" smtClean="0"/>
              <a:t> </a:t>
            </a:r>
            <a:r>
              <a:rPr lang="ru-RU" b="1" i="1" dirty="0" err="1" smtClean="0"/>
              <a:t>територій</a:t>
            </a:r>
            <a:r>
              <a:rPr lang="ru-RU" b="1" i="1" dirty="0" smtClean="0"/>
              <a:t>:</a:t>
            </a:r>
            <a:endParaRPr lang="ru-RU" dirty="0" smtClean="0"/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зміна</a:t>
            </a:r>
            <a:r>
              <a:rPr lang="ru-RU" dirty="0" smtClean="0"/>
              <a:t> </a:t>
            </a:r>
            <a:r>
              <a:rPr lang="ru-RU" dirty="0" err="1" smtClean="0"/>
              <a:t>гідрологічного</a:t>
            </a:r>
            <a:r>
              <a:rPr lang="ru-RU" dirty="0" smtClean="0"/>
              <a:t> режиму;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поверхневий</a:t>
            </a:r>
            <a:r>
              <a:rPr lang="ru-RU" dirty="0" smtClean="0"/>
              <a:t> </a:t>
            </a:r>
            <a:r>
              <a:rPr lang="ru-RU" dirty="0" err="1" smtClean="0"/>
              <a:t>стік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 </a:t>
            </a:r>
            <a:r>
              <a:rPr lang="ru-RU" dirty="0" err="1" smtClean="0"/>
              <a:t>басейну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підвищення</a:t>
            </a:r>
            <a:r>
              <a:rPr lang="ru-RU" dirty="0" smtClean="0"/>
              <a:t> </a:t>
            </a:r>
            <a:r>
              <a:rPr lang="ru-RU" dirty="0" err="1" smtClean="0"/>
              <a:t>рівня</a:t>
            </a:r>
            <a:r>
              <a:rPr lang="ru-RU" dirty="0" smtClean="0"/>
              <a:t> </a:t>
            </a:r>
            <a:r>
              <a:rPr lang="ru-RU" dirty="0" err="1" smtClean="0"/>
              <a:t>грунтових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поверхневих</a:t>
            </a:r>
            <a:r>
              <a:rPr lang="ru-RU" dirty="0" smtClean="0"/>
              <a:t> вод;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скидання</a:t>
            </a:r>
            <a:r>
              <a:rPr lang="ru-RU" dirty="0" smtClean="0"/>
              <a:t> </a:t>
            </a:r>
            <a:r>
              <a:rPr lang="ru-RU" dirty="0" err="1" smtClean="0"/>
              <a:t>стічних</a:t>
            </a:r>
            <a:r>
              <a:rPr lang="ru-RU" dirty="0" smtClean="0"/>
              <a:t> вод.</a:t>
            </a:r>
          </a:p>
          <a:p>
            <a:pPr fontAlgn="base"/>
            <a:r>
              <a:rPr lang="ru-RU" b="1" i="1" dirty="0" smtClean="0"/>
              <a:t>проблема </a:t>
            </a:r>
            <a:r>
              <a:rPr lang="ru-RU" b="1" i="1" dirty="0" err="1" smtClean="0"/>
              <a:t>відходів</a:t>
            </a:r>
            <a:r>
              <a:rPr lang="ru-RU" b="1" i="1" dirty="0" smtClean="0"/>
              <a:t>:</a:t>
            </a:r>
            <a:endParaRPr lang="ru-RU" dirty="0" smtClean="0"/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твердих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 </a:t>
            </a:r>
            <a:r>
              <a:rPr lang="ru-RU" dirty="0" err="1" smtClean="0"/>
              <a:t>виробництва</a:t>
            </a:r>
            <a:r>
              <a:rPr lang="ru-RU" dirty="0" smtClean="0"/>
              <a:t>, </a:t>
            </a:r>
            <a:r>
              <a:rPr lang="ru-RU" dirty="0" err="1" smtClean="0"/>
              <a:t>зокрема</a:t>
            </a:r>
            <a:r>
              <a:rPr lang="ru-RU" dirty="0" smtClean="0"/>
              <a:t> </a:t>
            </a:r>
            <a:r>
              <a:rPr lang="ru-RU" dirty="0" err="1" smtClean="0"/>
              <a:t>токсичних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твердих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 </a:t>
            </a:r>
            <a:r>
              <a:rPr lang="ru-RU" dirty="0" err="1" smtClean="0"/>
              <a:t>споживання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7170" name="Picture 2" descr="http://www.copywriter-yastrebova.com/wp-content/uploads/2013/01/%D0%93%D0%BB%D0%BE%D0%B1%D0%B0%D0%BB%D1%8C%D0%BD%D0%BE%D0%B5-%D0%B7%D0%B0%D1%82%D0%BE%D0%BF%D0%BB%D0%B5%D0%BD%D0%B8%D0%B5-%D0%97%D0%B5%D0%BC%D0%BB%D0%B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3929066"/>
            <a:ext cx="4374186" cy="2605071"/>
          </a:xfrm>
          <a:prstGeom prst="rect">
            <a:avLst/>
          </a:prstGeom>
          <a:noFill/>
        </p:spPr>
      </p:pic>
      <p:pic>
        <p:nvPicPr>
          <p:cNvPr id="7172" name="Picture 4" descr="http://art-imxo.com.ua/wp-content/uploads/2012/07/tb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85728"/>
            <a:ext cx="4119611" cy="2767006"/>
          </a:xfrm>
          <a:prstGeom prst="rect">
            <a:avLst/>
          </a:prstGeom>
          <a:noFill/>
        </p:spPr>
      </p:pic>
      <p:pic>
        <p:nvPicPr>
          <p:cNvPr id="7174" name="Picture 6" descr="http://cd.greenpack.in.ua/upload/menu/366_18_03_0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3429000"/>
            <a:ext cx="2928958" cy="286528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214290"/>
            <a:ext cx="407196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b="1" i="1" dirty="0" smtClean="0"/>
              <a:t>проблема </a:t>
            </a:r>
            <a:r>
              <a:rPr lang="ru-RU" b="1" i="1" dirty="0" err="1" smtClean="0"/>
              <a:t>евтрофікаці</a:t>
            </a:r>
            <a:r>
              <a:rPr lang="uk-UA" b="1" i="1" dirty="0" smtClean="0"/>
              <a:t>ї</a:t>
            </a:r>
            <a:r>
              <a:rPr lang="ru-RU" b="1" i="1" dirty="0" smtClean="0"/>
              <a:t>:</a:t>
            </a:r>
            <a:br>
              <a:rPr lang="ru-RU" b="1" i="1" dirty="0" smtClean="0"/>
            </a:br>
            <a:r>
              <a:rPr lang="ru-RU" dirty="0" smtClean="0"/>
              <a:t> – </a:t>
            </a:r>
            <a:r>
              <a:rPr lang="ru-RU" dirty="0" err="1" smtClean="0"/>
              <a:t>рідкі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газоподібні</a:t>
            </a:r>
            <a:r>
              <a:rPr lang="ru-RU" dirty="0" smtClean="0"/>
              <a:t> </a:t>
            </a:r>
            <a:r>
              <a:rPr lang="ru-RU" dirty="0" err="1" smtClean="0"/>
              <a:t>скидання</a:t>
            </a:r>
            <a:r>
              <a:rPr lang="ru-RU" dirty="0" smtClean="0"/>
              <a:t>/</a:t>
            </a:r>
            <a:r>
              <a:rPr lang="ru-RU" dirty="0" err="1" smtClean="0"/>
              <a:t>викиди</a:t>
            </a:r>
            <a:r>
              <a:rPr lang="ru-RU" dirty="0" smtClean="0"/>
              <a:t> </a:t>
            </a:r>
            <a:r>
              <a:rPr lang="ru-RU" dirty="0" err="1" smtClean="0"/>
              <a:t>забруднюючих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в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 err="1" smtClean="0"/>
              <a:t>виробничої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, </a:t>
            </a:r>
            <a:r>
              <a:rPr lang="ru-RU" dirty="0" err="1" smtClean="0"/>
              <a:t>включаючи</a:t>
            </a:r>
            <a:r>
              <a:rPr lang="ru-RU" dirty="0" smtClean="0"/>
              <a:t> </a:t>
            </a:r>
            <a:r>
              <a:rPr lang="ru-RU" dirty="0" err="1" smtClean="0"/>
              <a:t>скидання</a:t>
            </a:r>
            <a:r>
              <a:rPr lang="ru-RU" dirty="0" smtClean="0"/>
              <a:t> вод,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охолоджують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поверхневий</a:t>
            </a:r>
            <a:r>
              <a:rPr lang="ru-RU" dirty="0" smtClean="0"/>
              <a:t> </a:t>
            </a:r>
            <a:r>
              <a:rPr lang="ru-RU" dirty="0" err="1" smtClean="0"/>
              <a:t>стік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об’єктів</a:t>
            </a:r>
            <a:r>
              <a:rPr lang="ru-RU" dirty="0" smtClean="0"/>
              <a:t> </a:t>
            </a:r>
            <a:r>
              <a:rPr lang="ru-RU" dirty="0" err="1" smtClean="0"/>
              <a:t>розміщення</a:t>
            </a:r>
            <a:r>
              <a:rPr lang="ru-RU" dirty="0" smtClean="0"/>
              <a:t> </a:t>
            </a:r>
            <a:r>
              <a:rPr lang="ru-RU" dirty="0" err="1" smtClean="0"/>
              <a:t>рідких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об’єктів</a:t>
            </a:r>
            <a:r>
              <a:rPr lang="ru-RU" dirty="0" smtClean="0"/>
              <a:t> </a:t>
            </a:r>
            <a:r>
              <a:rPr lang="ru-RU" dirty="0" err="1" smtClean="0"/>
              <a:t>розміщення</a:t>
            </a:r>
            <a:r>
              <a:rPr lang="ru-RU" dirty="0" smtClean="0"/>
              <a:t> </a:t>
            </a:r>
            <a:r>
              <a:rPr lang="ru-RU" dirty="0" err="1" smtClean="0"/>
              <a:t>твердих</a:t>
            </a:r>
            <a:r>
              <a:rPr lang="ru-RU" dirty="0" smtClean="0"/>
              <a:t> </a:t>
            </a:r>
            <a:r>
              <a:rPr lang="ru-RU" dirty="0" err="1" smtClean="0"/>
              <a:t>відходів</a:t>
            </a:r>
            <a:r>
              <a:rPr lang="ru-RU" dirty="0" smtClean="0"/>
              <a:t>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транспорту;</a:t>
            </a:r>
          </a:p>
          <a:p>
            <a:pPr fontAlgn="base"/>
            <a:r>
              <a:rPr lang="ru-RU" dirty="0" smtClean="0"/>
              <a:t>– </a:t>
            </a:r>
            <a:r>
              <a:rPr lang="ru-RU" dirty="0" err="1" smtClean="0"/>
              <a:t>надходження</a:t>
            </a:r>
            <a:r>
              <a:rPr lang="ru-RU" dirty="0" smtClean="0"/>
              <a:t> </a:t>
            </a:r>
            <a:r>
              <a:rPr lang="ru-RU" dirty="0" err="1" smtClean="0"/>
              <a:t>водорозчинних</a:t>
            </a:r>
            <a:r>
              <a:rPr lang="ru-RU" dirty="0" smtClean="0"/>
              <a:t> </a:t>
            </a:r>
            <a:r>
              <a:rPr lang="ru-RU" dirty="0" err="1" smtClean="0"/>
              <a:t>речовин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меліорованих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.</a:t>
            </a:r>
          </a:p>
          <a:p>
            <a:endParaRPr lang="uk-UA" dirty="0"/>
          </a:p>
        </p:txBody>
      </p:sp>
      <p:sp>
        <p:nvSpPr>
          <p:cNvPr id="6146" name="AutoShape 2" descr="data:image/jpeg;base64,/9j/4AAQSkZJRgABAQAAAQABAAD/2wCEAAkGBhQSERUUExQVFRQVGBcYGBgXFxQXFxgYHBgaFxcUFxgYHCYeGBojHBcVHy8gJCcpLCwsFx4xNTAqNSYrLCkBCQoKDgwOGg8PGiwkHSQpKSksKSkpKSksLCwpKSwpKSksLCkpLCwsLCwsKSkpLCwsKSwsKSwpKSwpLCwsLCwsLP/AABEIALQBGAMBIgACEQEDEQH/xAAaAAACAwEBAAAAAAAAAAAAAAADBAECBQAG/8QANxAAAQMCAwYFAwQCAgIDAAAAAQACEQMhBDFBElFhcYGRIqGxwfAFE9EyQuHxFFJionKCFSNT/8QAGQEAAwEBAQAAAAAAAAAAAAAAAAECAwQF/8QAIREBAQEAAwEBAQEAAwEAAAAAAAERAhIhMUFREyIycQP/2gAMAwEAAhEDEQA/APFNpiJcAJnj5dU5QbTawjZlxuHB0AcCIv3S/wBOZH7QYMy4jIabMwR0TlKmC4ERbTwxGoUXx5UUZS5/9fwmKXhcCBPBwaRxtu3LqdAEkZXgXbHC8i3FW+wIm243481IQWnO950CEaZ3+SOHTAE2JiIm+d4uhiRYHzz4eSBqKLeN+6MG2nbHIh0ntZVp317/AC38ItVrdn9TNoGNkDTPa2sj80SVNUaTvt8Kh7NqOdlVvlzV/ukgC5AmBJgTnyRg7X+qHDQcyOyZwuALzYSRoMzyGZ6IYNtFdryMiRyMJicjVCl4stlzTx0tEc07j6xPiaBAAkzBGkRrdZP3zo4zzPA+oCNSo7yZ4zB4pVWjf5RyI62VPuEW2f8Ar7hRUA0n+fkqoqDrwKX0dkPpnQmOqC2nDpDogyM5G6859E4wSMwIBO7tvKE7DMgkyXGIAcOp4JzxMrnnakm5MkknM56aodo/pVpU/wDib2mZvnEAIjW8DztCdHqCRa0x59kMAcuiIQVQDeT2QVVLLqxCmNZ9FMlLSVlQX8AFcXzCgtUn6A4k5lUjkivadwVW/IT8HqrT2VSrqpRhbUDL039FLXxmT6+6HE/0p2UsPtVapvmTz/tVcxXKqY19Uy7I+02Lnyn3XKp2VyMHZnV64P7A0/8AEkDjYk8NyJRDzrPODb2VKWEeOPb8p2i05re3+M8FpAnPPeiNnSOqgFFpFZK1c4katE6wYaRujMHiCoFZpzBicp97ri4KphBWqvYDqfnNQKJ0f3/tXhSB8lMnMYTx+Zq3+OeRtYgi2huqwuaSEYejU2t2eImZJ4QAAOep6a22xqRedLc+CAHIg5eqMV2SGBGaeNlFMNvIPCN/VVFMkwN/zglg7JcZ1HUILyZ06R7K5ouBghScN8lAtUa8xaB3CNTxJLHtcBfZI5gkTIys53dQ3CgKfsBHglkUGHbmc+6IP41Mfwo2I09VBamVqxPwKtiua0amM+MndZVJ6J4WiFnFDI4Kj2FQAY/tGE7bCuXoQafkq4aYy7pWHotak0HUtORn5fgqVaY0Bym8exUERuXbQj+lMg0NUNP3V3VrZFDFS8g3ColC1cCrzmqkoLVVXZtkVJKgO7fLowa4M4LldtQRELkjNHHA6A7yPP1CVqu02Yjr/SwBiCMj+e61cJiSdluco/z6+rt3wSUWmV1eg6SSOPBGwlEOsTCrZmsv1DRxUOKjZIMKTTIQNcHzabbpUuVAFJsgauCrFttEKUQNO5B6imb5FMgKhoubmFAcj6WrOPAouEpnaBuYOkKlMSVqUsIbOpjZPPyH8qeVxfE9i8B9yntkgOAy0PzesUnj6rTrsrPZLoAGmRPbNY72wUuJchqZO9VqIYaTlopNNwBscuyadQSql2llG0oD1WDsIGoYCvtkqriQguywK4oZco20YNS5igM4qAVG2ng0X7LYk37IRot0Umohmolh6JVIJsA20W/OqC4DVdtKpcng1xVvuDK8dEJzkNz0Ym8lnFQXIZqKu3mniew5M5Lkt9xSlg7MeotP6TXE8RlfL4JWXmUbBmHK+U2N49lSc12Y+b0WlhhMAC/lxWZg6lk8wnPRefdlVYh2FAMk9lNagDqibQAhK1KiqcqkIUwCuq3PBFDNo8VJoEFX2TgFKjvRjW2Qj/aJAjP0Qa2HJGV05d+nIDSxZnxGyLUp7jKCcMZveU7hsOTbfZVbJ7BYY+lU84aXn/UTkMza63qMARIsg4bB0qfgcSHHM7uBQ/qzWsjYDnDeFzcr2vlb8eJx1SdxSn1L6c0iYIMaJGjj2giA4b5ha4Z9wC/ziolvGjnw8YuGw5BMyi1KbiDCZ+oUS2TmkH/Ug0CcpC0vK1h0LvoA52OsZID6EW1la2N2NnaEEFZz6wd4hPX5yWnDnaWeLl2y20HohtxDX/qHZQ25hXY1gtMdLqrywsK1mQhRK0WwZuCJ6oFWjJMKpzThQFTRpFxtHVGbRUtpwbb4TvM5E1MNAk+SVfHXon8RVJEDzSbaXBKcv6MRQpgjjpdBriNEcsMxCqWk6KpyGEXFDK0amF4fOiXOGvdOc4nqVVCE07Ck5KP8Uqu8T1KusTC5Hdh7rkd4OtYjW8L7/ZHwVAOqATHFbhwjSC2D7pSpgzT0vkSB25KP9ZXVjSwOGDYlydxOLaMt46jXksLCMd+o2DRHc2TlSsCIg5HnYSublx/5Kpo1dq91DeiRp1NyZbVBgT790WYjDIdFxvTH+QCQB3WO+tFkbCuJcjr+nj0GCqNBIOe/8pv7DDcySV5TG4l4eIWtgMQ4xosuVvH1v1jSqBoyaqtAiQIhMUsKTqoq0CE5zlZ56zi7aN3K1L6Y12b4b1M8CgY/6aY4pTDsqNymR5jcVpJ/Gn/hys6Bsts0dzzPJaX0/EFoBOqT+3tN3Hci0WwFHP2Fb4P9WxO0wxmJI7LyYpuqvABvfyW3i3HITIlZGGwz2PkbjyWn/wA/OLIz9tzXBhBMHmO/VPF7CYgNEZBV+mVtoEunofVWr0w0F0jaOQWd5e4VmqGkIJGQtlx9Eo6RPAqX4glokb+pV6fibcxzVTZ9TmA03wZTTKwIDd2oz4pek2ZnThN4MKzAYtrOm7LknSsF+1skyOgPyVQkROiDVned3RDaDpvKID4c0jec0B8A8FAbs5nsh0mgk3h285R+U9LFjUAuCue6cre6VqOi2ZVnVrgBBjFh6j57oFT5+U/ToWklK13DK2fW3zySlGBUwXEACSclwA/hEaNnZdx9/JQQC6Mh3gH8I7AMUJ6rlzxoLwSJ0XJ7TyKBsGNNOSLiBv1AQ6Lrnd7SrF8m8f35LNbm4Qb91kB+A16p2ky0FEYbAcAjvYeaQbhy0ou3FgPJPGiDCo7CNJ16o779EhGrhuE8pRcEyDERPFadPBCOKozDjRL/AE2YeAVqEvHKU7QZsqtESTbgE5TpSufly/Gi7MSQpdjyOKo6ml8S2AnMAtb6kDdTQxYIm0GwBFzvPABYDnmYGZyTDsY0nOIsOXyT1WvpZG45kXsqk2MfNUGhSJEzIibfLI1K/BKckYWqjdmh7O6xT/2/A06wBbkqVcOMkd0kKrLGEAeLzzWtUptAFkEYS9jmn3IgzBudYfPwrMwpyPzgtQfTjmAQorYaBbTejuWgUME3jnfiiNobMxqopvIm25G+5Oam8qWB4jDNsHEzwyWXUZBtobLZoVJeGkTtGBHPPlmi476cAfRHHlnlp5jzzXHav57kU0mnQfN0ph+AmD3v358lX/GMWWmgi+m0GYPHeuotZG83TDqW/cljTAOoT0zDjkMpSzqN4lFqvyO6I4BBOIvl1SmhSu7ZkHPquqbQibzHzp8yV2DaAJFp1OfAK1aq2AACd5J4acOKrRgQYDEGTeRyAM+ZH/qVyC18Zfie6hMnYZw2Y5b0RlMkiL/2Vm0mWmSCdJOUajLd3WnRdtEE/LQlymfGlhmnTlEFOxjOP4V8M7KRKl/hJWVowOi7fxHeP5RKF5lUe0gcShUcRdJpx460y4bIM6keQI9+yo0QEvSeXCN5tzVmtyHfgRIIUfBYYoiAmNpdhmWvkodAbGuXnCjylUbU3+c0Gs+ZVqjtmN3yyBVqW5/CjiGXWbF/mSzsVUi+/wCFa+IbMW0WbVobRhdfC/02n9Dxjg3Znlu+XW9QevP4QhvsnaWOWPP74WNrDUwRnqR/2KtjMNAzlZuDxljzTrcRIubKeN/EcoWc/IFSHXVntBPL5+O6Rr1oVWJxtt+oCAhV646rHp1Q+030j3V8RWtnKz62U7xMOxH4VTUWU+urUqszJstcPqbp4pzXTpfmnKH1e0FIU2HornCyJ80ZBgpxsmOO/lKJ9xYtRjmuMz0RqGJMXTvEdWqKoG5BxNJrmk6wlBilcvOs5d5ySywuoL6ZNjuAVK+Ct5xxRmv1XGtKe2DCzqZsdQoNLaMnw9LdAntqRCHVb34J6Cb6OV9FCJXpyNVyuDGZRDXDPdY+kpyhnuCzmCD1+SE80nTsVXJofwlUSZyAd3gx5wu2suJQGREjePnmoL7TxnzlY4YmIrWmd6Xo1ZuivplwtkVOFw0Z3T/Fy4bomIK7D1JeRvJP5VqNOZHzkrYYN2iYE3jyPoHDqsqVrSw1IhKvfm0/qBPtB80d2K0Gnos01CXO3n0WU4p0RzSXAD5r+FWs2AUNlch06g/35Jgnb0Ok66C62nEgKU5hoJGUiRukg2NzrayFWwhzP6jf55rTmBpI68kKtSMbRztbyCvLCIUsFlP8C2fFc6gWxuKcDPdVqtJIHNTtN2EGfBPlwA9AgUa+yCSxhiZkEWt/qR8Ku2SQ6IGgk9774WdPwZzSBx91kYpr8gJ+fCtkVLTnmT3/AAEOqQ4tAyMxwNr87J8eRMOlUcxwBtlxzv1TePpkjcOl01TpNJJIE5dpEfN6vV+nF8R7RqSrt90PLvJa7fvB8p+ao2GaDczA0zWq/wCgbbtktcCNXDw9Tpoo/wDjHM0BjcQVvbMCtOoU6TZJUGkG4T2wTkDELG+iwIMnNKV8OJ0yv7JxtNwjim6dAG+pvPol8JlUfppEk5AdUy3DEtaD0PA6d/UrRLQDnberNwhcAAf1eXHojldFY5oTPN3DWAhuaBzT9LA1HhxgeFzm8jJJgdQksXhXgxFxe3ZE05Ir/kNym6HUdKRrUyLwQeKAcaQCLrScP4eHhWkwuSWErkzrC5OywYGwNA8WZyEJgvHhIylBxOG2hYnqpwOFIzM81flmnh3YzG8ghMmh4WnkESlh0w+n4RzHqp65PSwJtKyh1OFoUGkXAk6a+WqBVai4fpem6BCgOAknvqiOEJSq64HH0v8AhZYBGPsCbm2W+YAXUaBeSehvA45oRaZb/wCXoCfZMYN1jP8As78+6XUqMzAnUt114ohwYjxaaSfZcyrEqzXSlLYJ4D9loFhHJHrCYvkuLVCoX1XZXEKyh5EI0kbG0Y0gk97D17Jmm0ktiSYnyvPCJSzAQ0O/a6YO+2XPeOKKcX+qM4LekR+e6xvL+AfENGw1x8MyBF5yk7OgyuljRLSHC4FpGX8HmhmrIi1gAJIAtlmhf5rh4gYOo0iRYjIgpwCskE8x3+BNNx7pAtYGLDeCSY4Qs99S5uTcyTrNxluBjoow9eSTvy9fnJUePQ4bHBzS1zQCb3GcXt25q4pFoh7AQWl+4xmTbcsz7wLYJ3xvmLRuWv8A5G01m0CQZp56uADRylg68FU5ep6sfE4TPZJE3hwm17SIVaVQlvDKd1hO/wDdK2/qWyB9tv63cLDUuHQ91jYHFnYAMRJdlrPoN3FO8tHo1TBQM7kduHqh7WkXyA3n8IlXGyb6AwOMR+UDB4oSXm4vHKbnrCi305o1WjBz7ZIv0zGBtQOIkQY4C3rmk6jiRfM58OCriqmyAQblsciXEegaeqJTwSl9Uc91UizXPc4W3uiZ/wDXzQHVy57pM5CeAE+6AMQGCN4PbalCw9QkTkZnvkjbRhjEUWuzAzGiUr/SaYvf5qiVnmDwuj06gNirlsMqPp7WiwUpot2bOyP6d54fyuT7B5+m/wDbmQT2sfdM4My6Mjx/hZlWsdoluZEfJR8NXcINpA+ei1zPTj1FOmIQ8Y4Bog3Lm+qTbjrJbE4gktHGewWXLlb40kk9aFTGwuZXBvuWU+opw9W+aUlK8vw9XxG5AaddArVWzMJLxZEbzrw/jsq+szpMhsf7eoIRcM6x4ucfMj2SNWtAEZ6cxqjU8QGgRlkkGjsWRKbUmMRacgTA9T6juqt+o58FOhrAhCm6yzj7otGtN0rSOueEtiallBqDt7z+Eliq8kRMZaj5opm0NPDYnwvDT4CciDBjIg6FL1mFpsdUKk6AJTLsQNnZMAh0g21gRPQInHFZQHvtAz9kvUrbIIzRKrhtzw8tPdBq/qv8+e6vjEuYdqm7ke5TGHpeEDK39FUa+2z8yCuawB9lXLicWp4kkmdPW0+hT2GxZLQT+3ZI4QdonnA81kh0k9B87pkV4pwMzblvPS5U4bXd9bc6o4gXLdgHMCCNpw3e8Dcs7DP8LDprvvNkthJJkWhoEcL2PzVdhatgCbBzfIkEdiUswjWKOd/3EDoBtO5SSiYkBjmNBkFgJG4gnw9tlIsILXOmT/8AZ0FiPUlVZVgA63HUk+0JWA42vJJ0FuZ17BANbaLRGp77vMDouw7TAaLkDM88zzN+gQ6z8w3/AMRvk+nH5IKXxjztBoiWiDlGe/W8K1OrlwXUgC8jPZAbzjPzVWUtuTkJ/oe/VX4caVDC/cpVHD9jWu7uDcuqXdV2DlNxnbuhsxmy2oGmzthvQEGPJDqVNo70hDr623mb7926Ny5J4aS4DM5CNVyn4MZdWnEEWvxI5pv7EGZsUKoJBG8KwcSFvfTxdtTNUDpcTut7lVqGG+nMolJmyI89+8pZikbJV6dNQLmBpc+w9U5SojUxCNThZtchsTednrl6XRnYmJHADzzS1QhtVxmQADHEiJ+bws6viDOZ+EwqnHQervG0O3cX9kJtdxEboSwqyE1s7LY1LZ7iR6g9U7MR+mqlfaDRo0eZMk+3RBII2gc7ZXmYhDw+KIsIvBuAcjlfjCs2qTJGQjToOVpPVRmGvlYDM66o2DeTYIWHeNoF2k94MecJjCeFs6kQOtlN/hw3SoXMzGqsWQTOekWR24gBpJ6cSlK7vLM5E7+Sz1c4AjFkGwaeBEhDc6Be5O+/dcDnZVew7NlUFdhsQ0mHZATIzG4gZHl5q7qZI2jcm875/mbcChfZt08vkKMO+BE5G3ZVn7EYJ9wri6TdOU2hw4pN7IzPXenujEU6ggk70TBPBNyLHWY0mYusyq6dcjI56IuHqwFV4+JbYhhJkXMW4DPlnnuS0i5GRPY7ks7EyOW6FzKwHI/JWWVZqph/BLQcoIzzvnqLfMyLD0nPMC5FgNZi8cUQ1ogDMi3D/kl9rZdYwAOPcHVOfEn21NmlH/6nlLW5md20RYf68lnF5aJsRtGIM9DGWXmj43HbYGsCLc59SVmVHn3HMp8OIpptWAQP3QAeGrvIlEe7ZbwEAfwksO8TOcWjiLeyNXaSQDqRJ6Gw5D1VWehzHy4d/wAeUJlrx3+flJMqeJx6D50CYpPi+5HKKh3E1/tNLR+o/rOoGrBu49spnkhUqTMmc1yOPGZ6d1yoXLlyFwvVf42jQAnrYflMscoXJ0xMK6xO8n8JltQwuXLPl9VPjMqnI6kunv8AwEtiBPdcuW/BjRKbfATqCPVS+oS0SchHScly5CTuEwbTSc+4c1jzY2MFgEzz8kHCVCWjmuXLP7KqJDs/msKGvO1HEDzHzquXJm02vNuAt6IOLrnZJXLlz/ronwKm/wAUJuiFy5WilsSM0iH3XLlrxZ1qYaqbJb6ic+a5cs+P/YfjNL7/ADciB+XNSuXRWRinVIIyPA5FExNIBxHD3C5csf1f4ii87IdN9st6CIHmVSo7xHmpXJ/pCfT/ABVGg3BeG9CQO903SwDalKpUMhzBIg2N4vM+S5co5XKbFwzvEeZ8lIrlzhJnX580Url0WJiuEfLW8ST5Jhz4XLlHL60nwMuULlyY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48" name="Picture 4" descr="http://900igr.net/datai/ekologija/More/0007-005-1.-Evtrofikatsij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28604"/>
            <a:ext cx="4143404" cy="2662461"/>
          </a:xfrm>
          <a:prstGeom prst="rect">
            <a:avLst/>
          </a:prstGeom>
          <a:noFill/>
        </p:spPr>
      </p:pic>
      <p:pic>
        <p:nvPicPr>
          <p:cNvPr id="6150" name="Picture 6" descr="http://ru.convdocs.org/pars_docs/refs/140/139474/139474_html_8bb6f2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286124"/>
            <a:ext cx="4476781" cy="3357586"/>
          </a:xfrm>
          <a:prstGeom prst="rect">
            <a:avLst/>
          </a:prstGeom>
          <a:noFill/>
        </p:spPr>
      </p:pic>
      <p:pic>
        <p:nvPicPr>
          <p:cNvPr id="6152" name="Picture 8" descr="http://znaimo.com.ua/images/rubase_1_637157790_2888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4429132"/>
            <a:ext cx="2857500" cy="164782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1429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/>
              <a:t>Ресурси</a:t>
            </a:r>
            <a:r>
              <a:rPr lang="ru-RU" b="1" i="1" dirty="0" smtClean="0"/>
              <a:t> </a:t>
            </a:r>
            <a:r>
              <a:rPr lang="ru-RU" b="1" i="1" dirty="0" err="1" smtClean="0"/>
              <a:t>екосистеми</a:t>
            </a:r>
            <a:r>
              <a:rPr lang="ru-RU" b="1" i="1" dirty="0" smtClean="0"/>
              <a:t> </a:t>
            </a:r>
            <a:r>
              <a:rPr lang="ru-RU" dirty="0" smtClean="0"/>
              <a:t>– </a:t>
            </a:r>
            <a:r>
              <a:rPr lang="ru-RU" dirty="0" err="1" smtClean="0"/>
              <a:t>це</a:t>
            </a:r>
            <a:r>
              <a:rPr lang="ru-RU" dirty="0" smtClean="0"/>
              <a:t> блага, </a:t>
            </a:r>
            <a:r>
              <a:rPr lang="ru-RU" dirty="0" err="1" smtClean="0"/>
              <a:t>які</a:t>
            </a:r>
            <a:r>
              <a:rPr lang="ru-RU" dirty="0" smtClean="0"/>
              <a:t> люди </a:t>
            </a:r>
            <a:r>
              <a:rPr lang="ru-RU" dirty="0" err="1" smtClean="0"/>
              <a:t>отримують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довкілля</a:t>
            </a:r>
            <a:r>
              <a:rPr lang="ru-RU" dirty="0" smtClean="0"/>
              <a:t>.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</a:t>
            </a:r>
            <a:r>
              <a:rPr lang="ru-RU" dirty="0" err="1" smtClean="0"/>
              <a:t>відіграє</a:t>
            </a:r>
            <a:r>
              <a:rPr lang="ru-RU" dirty="0" smtClean="0"/>
              <a:t> </a:t>
            </a:r>
            <a:r>
              <a:rPr lang="ru-RU" dirty="0" err="1" smtClean="0"/>
              <a:t>важливу</a:t>
            </a:r>
            <a:r>
              <a:rPr lang="ru-RU" dirty="0" smtClean="0"/>
              <a:t> роль у </a:t>
            </a:r>
            <a:r>
              <a:rPr lang="ru-RU" dirty="0" err="1" smtClean="0"/>
              <a:t>функціонуванні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численних</a:t>
            </a:r>
            <a:r>
              <a:rPr lang="ru-RU" dirty="0" smtClean="0"/>
              <a:t> благах, </a:t>
            </a:r>
            <a:r>
              <a:rPr lang="ru-RU" dirty="0" err="1" smtClean="0"/>
              <a:t>які</a:t>
            </a:r>
            <a:r>
              <a:rPr lang="ru-RU" dirty="0" smtClean="0"/>
              <a:t> вони </a:t>
            </a:r>
            <a:r>
              <a:rPr lang="ru-RU" dirty="0" err="1" smtClean="0"/>
              <a:t>забезпечують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блага </a:t>
            </a:r>
            <a:r>
              <a:rPr lang="ru-RU" dirty="0" err="1" smtClean="0"/>
              <a:t>включають</a:t>
            </a:r>
            <a:r>
              <a:rPr lang="ru-RU" dirty="0" smtClean="0"/>
              <a:t>: </a:t>
            </a:r>
            <a:r>
              <a:rPr lang="ru-RU" dirty="0" err="1" smtClean="0"/>
              <a:t>поживні</a:t>
            </a:r>
            <a:r>
              <a:rPr lang="ru-RU" dirty="0" smtClean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кругообіг</a:t>
            </a:r>
            <a:r>
              <a:rPr lang="ru-RU" dirty="0" smtClean="0"/>
              <a:t> води в </a:t>
            </a:r>
            <a:r>
              <a:rPr lang="ru-RU" dirty="0" err="1" smtClean="0"/>
              <a:t>природі</a:t>
            </a:r>
            <a:r>
              <a:rPr lang="ru-RU" dirty="0" smtClean="0"/>
              <a:t>, </a:t>
            </a:r>
            <a:r>
              <a:rPr lang="ru-RU" dirty="0" err="1" smtClean="0"/>
              <a:t>ґрунтоутворення</a:t>
            </a:r>
            <a:r>
              <a:rPr lang="ru-RU" dirty="0" smtClean="0"/>
              <a:t> та </a:t>
            </a:r>
            <a:r>
              <a:rPr lang="ru-RU" dirty="0" err="1" smtClean="0"/>
              <a:t>снігозатримання</a:t>
            </a:r>
            <a:r>
              <a:rPr lang="ru-RU" dirty="0" smtClean="0"/>
              <a:t>, </a:t>
            </a:r>
            <a:r>
              <a:rPr lang="ru-RU" dirty="0" err="1" smtClean="0"/>
              <a:t>опір</a:t>
            </a:r>
            <a:r>
              <a:rPr lang="ru-RU" dirty="0" smtClean="0"/>
              <a:t> </a:t>
            </a:r>
            <a:r>
              <a:rPr lang="ru-RU" dirty="0" err="1" smtClean="0"/>
              <a:t>інвазивним</a:t>
            </a:r>
            <a:r>
              <a:rPr lang="ru-RU" dirty="0" smtClean="0"/>
              <a:t> видам, </a:t>
            </a:r>
            <a:r>
              <a:rPr lang="ru-RU" dirty="0" err="1" smtClean="0"/>
              <a:t>запилення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, </a:t>
            </a:r>
            <a:r>
              <a:rPr lang="ru-RU" dirty="0" err="1" smtClean="0"/>
              <a:t>регулювання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, а </a:t>
            </a:r>
            <a:r>
              <a:rPr lang="ru-RU" dirty="0" err="1" smtClean="0"/>
              <a:t>також</a:t>
            </a:r>
            <a:r>
              <a:rPr lang="ru-RU" dirty="0" smtClean="0"/>
              <a:t> контроль за </a:t>
            </a:r>
            <a:r>
              <a:rPr lang="ru-RU" dirty="0" err="1" smtClean="0"/>
              <a:t>шкідниками</a:t>
            </a:r>
            <a:r>
              <a:rPr lang="ru-RU" dirty="0" smtClean="0"/>
              <a:t> та </a:t>
            </a:r>
            <a:r>
              <a:rPr lang="ru-RU" dirty="0" err="1" smtClean="0"/>
              <a:t>забрудненням</a:t>
            </a:r>
            <a:r>
              <a:rPr lang="ru-RU" dirty="0" smtClean="0"/>
              <a:t>. Для </a:t>
            </a:r>
            <a:r>
              <a:rPr lang="ru-RU" dirty="0" err="1" smtClean="0"/>
              <a:t>підтримання</a:t>
            </a:r>
            <a:r>
              <a:rPr lang="ru-RU" dirty="0" smtClean="0"/>
              <a:t> </a:t>
            </a:r>
            <a:r>
              <a:rPr lang="ru-RU" dirty="0" err="1" smtClean="0"/>
              <a:t>сталості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 </a:t>
            </a:r>
            <a:r>
              <a:rPr lang="ru-RU" dirty="0" err="1" smtClean="0"/>
              <a:t>екосистеми</a:t>
            </a:r>
            <a:r>
              <a:rPr lang="ru-RU" dirty="0" smtClean="0"/>
              <a:t> </a:t>
            </a:r>
            <a:r>
              <a:rPr lang="ru-RU" dirty="0" err="1" smtClean="0"/>
              <a:t>має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види</a:t>
            </a:r>
            <a:r>
              <a:rPr lang="ru-RU" dirty="0" smtClean="0"/>
              <a:t> та в </a:t>
            </a:r>
            <a:r>
              <a:rPr lang="ru-RU" dirty="0" err="1" smtClean="0"/>
              <a:t>якій</a:t>
            </a:r>
            <a:r>
              <a:rPr lang="ru-RU" dirty="0" smtClean="0"/>
              <a:t> </a:t>
            </a:r>
            <a:r>
              <a:rPr lang="ru-RU" dirty="0" err="1" smtClean="0"/>
              <a:t>кількості</a:t>
            </a:r>
            <a:r>
              <a:rPr lang="ru-RU" dirty="0" smtClean="0"/>
              <a:t> </a:t>
            </a:r>
            <a:r>
              <a:rPr lang="ru-RU" dirty="0" err="1" smtClean="0"/>
              <a:t>поширені</a:t>
            </a:r>
            <a:r>
              <a:rPr lang="ru-RU" dirty="0" smtClean="0"/>
              <a:t> на </a:t>
            </a:r>
            <a:r>
              <a:rPr lang="ru-RU" dirty="0" err="1" smtClean="0"/>
              <a:t>певній</a:t>
            </a:r>
            <a:r>
              <a:rPr lang="ru-RU" dirty="0" smtClean="0"/>
              <a:t> </a:t>
            </a:r>
            <a:r>
              <a:rPr lang="ru-RU" dirty="0" err="1" smtClean="0"/>
              <a:t>території</a:t>
            </a:r>
            <a:r>
              <a:rPr lang="ru-RU" dirty="0" smtClean="0"/>
              <a:t>. </a:t>
            </a: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28728" y="2143116"/>
            <a:ext cx="3008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Висихання</a:t>
            </a:r>
            <a:r>
              <a:rPr lang="ru-RU" dirty="0" smtClean="0"/>
              <a:t> Аральского моря</a:t>
            </a:r>
            <a:endParaRPr lang="uk-UA" dirty="0"/>
          </a:p>
        </p:txBody>
      </p:sp>
      <p:pic>
        <p:nvPicPr>
          <p:cNvPr id="5124" name="Picture 4" descr="C:\Users\Acer\Desktop\600px-Aral_se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2571744"/>
            <a:ext cx="3978280" cy="397828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39645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kbar Cyrillic" pitchFamily="2" charset="0"/>
              </a:rPr>
              <a:t>Екологічна криза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857232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Екологі́чна кри́за</a:t>
            </a:r>
            <a:r>
              <a:rPr lang="vi-VN" dirty="0" smtClean="0"/>
              <a:t> — термін для позначення важкого перехідного стану екологічних систем і біосфери в цілому. Стан екологічної кризи означає наявність значних структурних змін навколишнього середовища. Традиційно виділяються екологічні кризи природного та антропогенного походження.</a:t>
            </a:r>
          </a:p>
          <a:p>
            <a:r>
              <a:rPr lang="vi-VN" dirty="0" smtClean="0"/>
              <a:t>При цьому екологічна криза істотним чином відрізняється від екологічної катастрофи, адже остання означає повне руйнування екологічної системи. У випадку ж екологічної кризи зберігається можливість відновлення порушеного стану.</a:t>
            </a:r>
          </a:p>
          <a:p>
            <a:r>
              <a:rPr lang="vi-VN" dirty="0" smtClean="0"/>
              <a:t/>
            </a:r>
            <a:br>
              <a:rPr lang="vi-VN" dirty="0" smtClean="0"/>
            </a:br>
            <a:endParaRPr lang="uk-UA" dirty="0"/>
          </a:p>
        </p:txBody>
      </p:sp>
      <p:pic>
        <p:nvPicPr>
          <p:cNvPr id="48130" name="Picture 2" descr="http://ecology.at.ua/ecokr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429000"/>
            <a:ext cx="4286250" cy="2857500"/>
          </a:xfrm>
          <a:prstGeom prst="rect">
            <a:avLst/>
          </a:prstGeom>
          <a:noFill/>
        </p:spPr>
      </p:pic>
      <p:pic>
        <p:nvPicPr>
          <p:cNvPr id="6" name="Picture 2" descr="http://www.library.lg.ua/ukr/data/izdaniya_more_obzor/2011_12_19_10_10_58.files/image0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3286124"/>
            <a:ext cx="2786082" cy="295791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42918"/>
            <a:ext cx="91440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/>
              <a:t>Коли люди </a:t>
            </a:r>
            <a:r>
              <a:rPr lang="ru-RU" dirty="0" err="1" smtClean="0"/>
              <a:t>змінюють</a:t>
            </a:r>
            <a:r>
              <a:rPr lang="ru-RU" dirty="0" smtClean="0"/>
              <a:t> </a:t>
            </a:r>
            <a:r>
              <a:rPr lang="ru-RU" dirty="0" err="1" smtClean="0"/>
              <a:t>екосистему</a:t>
            </a:r>
            <a:r>
              <a:rPr lang="ru-RU" dirty="0" smtClean="0"/>
              <a:t> </a:t>
            </a:r>
            <a:r>
              <a:rPr lang="ru-RU" dirty="0" err="1" smtClean="0"/>
              <a:t>задля</a:t>
            </a:r>
            <a:r>
              <a:rPr lang="ru-RU" dirty="0" smtClean="0"/>
              <a:t> </a:t>
            </a:r>
            <a:r>
              <a:rPr lang="ru-RU" dirty="0" err="1" smtClean="0"/>
              <a:t>збільшення</a:t>
            </a:r>
            <a:r>
              <a:rPr lang="ru-RU" dirty="0" smtClean="0"/>
              <a:t> </a:t>
            </a:r>
            <a:r>
              <a:rPr lang="ru-RU" dirty="0" err="1" smtClean="0"/>
              <a:t>розміру</a:t>
            </a:r>
            <a:r>
              <a:rPr lang="ru-RU" dirty="0" smtClean="0"/>
              <a:t> </a:t>
            </a:r>
            <a:r>
              <a:rPr lang="ru-RU" dirty="0" err="1" smtClean="0"/>
              <a:t>отримання</a:t>
            </a:r>
            <a:r>
              <a:rPr lang="ru-RU" dirty="0" smtClean="0"/>
              <a:t> одного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, </a:t>
            </a:r>
            <a:r>
              <a:rPr lang="ru-RU" dirty="0" err="1" smtClean="0"/>
              <a:t>це</a:t>
            </a:r>
            <a:r>
              <a:rPr lang="ru-RU" dirty="0" smtClean="0"/>
              <a:t> неминуче </a:t>
            </a:r>
            <a:r>
              <a:rPr lang="ru-RU" dirty="0" err="1" smtClean="0"/>
              <a:t>призводить</a:t>
            </a:r>
            <a:r>
              <a:rPr lang="ru-RU" dirty="0" smtClean="0"/>
              <a:t> до </a:t>
            </a:r>
            <a:r>
              <a:rPr lang="ru-RU" dirty="0" err="1" smtClean="0"/>
              <a:t>зміну</a:t>
            </a:r>
            <a:r>
              <a:rPr lang="ru-RU" dirty="0" smtClean="0"/>
              <a:t> стану </a:t>
            </a:r>
            <a:r>
              <a:rPr lang="ru-RU" dirty="0" err="1" smtClean="0"/>
              <a:t>інших</a:t>
            </a:r>
            <a:r>
              <a:rPr lang="ru-RU" dirty="0" smtClean="0"/>
              <a:t> </a:t>
            </a:r>
            <a:r>
              <a:rPr lang="ru-RU" dirty="0" err="1" smtClean="0"/>
              <a:t>складових</a:t>
            </a:r>
            <a:r>
              <a:rPr lang="ru-RU" dirty="0" smtClean="0"/>
              <a:t>. </a:t>
            </a:r>
            <a:r>
              <a:rPr lang="ru-RU" dirty="0" err="1" smtClean="0"/>
              <a:t>Наприклад</a:t>
            </a:r>
            <a:r>
              <a:rPr lang="ru-RU" dirty="0" smtClean="0"/>
              <a:t>, заходи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видобутку</a:t>
            </a:r>
            <a:r>
              <a:rPr lang="ru-RU" dirty="0" smtClean="0"/>
              <a:t> сланцевого газу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призвести</a:t>
            </a:r>
            <a:r>
              <a:rPr lang="ru-RU" dirty="0" smtClean="0"/>
              <a:t> до </a:t>
            </a:r>
            <a:r>
              <a:rPr lang="ru-RU" dirty="0" err="1" smtClean="0"/>
              <a:t>зниження</a:t>
            </a:r>
            <a:r>
              <a:rPr lang="ru-RU" dirty="0" smtClean="0"/>
              <a:t> </a:t>
            </a:r>
            <a:r>
              <a:rPr lang="ru-RU" dirty="0" err="1" smtClean="0"/>
              <a:t>доступності</a:t>
            </a:r>
            <a:r>
              <a:rPr lang="ru-RU" dirty="0" smtClean="0"/>
              <a:t> та </a:t>
            </a:r>
            <a:r>
              <a:rPr lang="ru-RU" dirty="0" err="1" smtClean="0"/>
              <a:t>якості</a:t>
            </a:r>
            <a:r>
              <a:rPr lang="ru-RU" dirty="0" smtClean="0"/>
              <a:t> </a:t>
            </a:r>
            <a:r>
              <a:rPr lang="ru-RU" dirty="0" err="1" smtClean="0"/>
              <a:t>питної</a:t>
            </a:r>
            <a:r>
              <a:rPr lang="ru-RU" dirty="0" smtClean="0"/>
              <a:t> води. В </a:t>
            </a:r>
            <a:r>
              <a:rPr lang="ru-RU" dirty="0" err="1" smtClean="0"/>
              <a:t>результаті</a:t>
            </a:r>
            <a:r>
              <a:rPr lang="ru-RU" dirty="0" smtClean="0"/>
              <a:t> таких </a:t>
            </a:r>
            <a:r>
              <a:rPr lang="ru-RU" dirty="0" err="1" smtClean="0"/>
              <a:t>компромісів</a:t>
            </a:r>
            <a:r>
              <a:rPr lang="ru-RU" dirty="0" smtClean="0"/>
              <a:t>,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екосистемних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 </a:t>
            </a:r>
            <a:r>
              <a:rPr lang="ru-RU" dirty="0" err="1" smtClean="0"/>
              <a:t>деградували</a:t>
            </a:r>
            <a:r>
              <a:rPr lang="ru-RU" dirty="0" smtClean="0"/>
              <a:t>, </a:t>
            </a:r>
            <a:r>
              <a:rPr lang="ru-RU" dirty="0" err="1" smtClean="0"/>
              <a:t>наприклад</a:t>
            </a:r>
            <a:r>
              <a:rPr lang="ru-RU" dirty="0" smtClean="0"/>
              <a:t>: </a:t>
            </a:r>
            <a:r>
              <a:rPr lang="ru-RU" dirty="0" err="1" smtClean="0"/>
              <a:t>рибальство</a:t>
            </a:r>
            <a:r>
              <a:rPr lang="ru-RU" dirty="0" smtClean="0"/>
              <a:t>, </a:t>
            </a:r>
            <a:r>
              <a:rPr lang="ru-RU" dirty="0" err="1" smtClean="0"/>
              <a:t>водопостачання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захист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стихійних</a:t>
            </a:r>
            <a:r>
              <a:rPr lang="ru-RU" dirty="0" smtClean="0"/>
              <a:t> лих. У </a:t>
            </a:r>
            <a:r>
              <a:rPr lang="ru-RU" dirty="0" err="1" smtClean="0"/>
              <a:t>довгостроковій</a:t>
            </a:r>
            <a:r>
              <a:rPr lang="ru-RU" dirty="0" smtClean="0"/>
              <a:t> </a:t>
            </a:r>
            <a:r>
              <a:rPr lang="ru-RU" dirty="0" err="1" smtClean="0"/>
              <a:t>перспективі</a:t>
            </a:r>
            <a:r>
              <a:rPr lang="ru-RU" dirty="0" smtClean="0"/>
              <a:t>, </a:t>
            </a:r>
            <a:r>
              <a:rPr lang="ru-RU" dirty="0" err="1" smtClean="0"/>
              <a:t>ціна</a:t>
            </a:r>
            <a:r>
              <a:rPr lang="ru-RU" dirty="0" smtClean="0"/>
              <a:t> </a:t>
            </a:r>
            <a:r>
              <a:rPr lang="ru-RU" dirty="0" err="1" smtClean="0"/>
              <a:t>завданих</a:t>
            </a:r>
            <a:r>
              <a:rPr lang="ru-RU" dirty="0" smtClean="0"/>
              <a:t> </a:t>
            </a:r>
            <a:r>
              <a:rPr lang="ru-RU" dirty="0" err="1" smtClean="0"/>
              <a:t>втрат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перевищувати</a:t>
            </a:r>
            <a:r>
              <a:rPr lang="ru-RU" dirty="0" smtClean="0"/>
              <a:t> </a:t>
            </a:r>
            <a:r>
              <a:rPr lang="ru-RU" dirty="0" err="1" smtClean="0"/>
              <a:t>короткострокові</a:t>
            </a:r>
            <a:r>
              <a:rPr lang="ru-RU" dirty="0" smtClean="0"/>
              <a:t> </a:t>
            </a:r>
            <a:r>
              <a:rPr lang="ru-RU" dirty="0" err="1" smtClean="0"/>
              <a:t>економічні</a:t>
            </a:r>
            <a:r>
              <a:rPr lang="ru-RU" dirty="0" smtClean="0"/>
              <a:t> </a:t>
            </a:r>
            <a:r>
              <a:rPr lang="ru-RU" dirty="0" err="1" smtClean="0"/>
              <a:t>вигоди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отримати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трансформації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smtClean="0"/>
              <a:t>На </a:t>
            </a:r>
            <a:r>
              <a:rPr lang="ru-RU" dirty="0" err="1" smtClean="0"/>
              <a:t>відміну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товарів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купуються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продаються</a:t>
            </a:r>
            <a:r>
              <a:rPr lang="ru-RU" dirty="0" smtClean="0"/>
              <a:t> </a:t>
            </a:r>
            <a:r>
              <a:rPr lang="ru-RU" dirty="0" err="1" smtClean="0"/>
              <a:t>на</a:t>
            </a:r>
            <a:r>
              <a:rPr lang="ru-RU" dirty="0" smtClean="0"/>
              <a:t> ринках, </a:t>
            </a:r>
            <a:r>
              <a:rPr lang="ru-RU" dirty="0" err="1" smtClean="0"/>
              <a:t>багато</a:t>
            </a:r>
            <a:r>
              <a:rPr lang="ru-RU" dirty="0" smtClean="0"/>
              <a:t> благ </a:t>
            </a:r>
            <a:r>
              <a:rPr lang="ru-RU" dirty="0" err="1" smtClean="0"/>
              <a:t>отримуваних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, не </a:t>
            </a:r>
            <a:r>
              <a:rPr lang="ru-RU" dirty="0" err="1" smtClean="0"/>
              <a:t>підлягають</a:t>
            </a:r>
            <a:r>
              <a:rPr lang="ru-RU" dirty="0" smtClean="0"/>
              <a:t> </a:t>
            </a:r>
            <a:r>
              <a:rPr lang="ru-RU" dirty="0" err="1" smtClean="0"/>
              <a:t>купівлі-продажу</a:t>
            </a:r>
            <a:r>
              <a:rPr lang="ru-RU" dirty="0" smtClean="0"/>
              <a:t> на ринках, ба </a:t>
            </a:r>
            <a:r>
              <a:rPr lang="ru-RU" dirty="0" err="1" smtClean="0"/>
              <a:t>більше</a:t>
            </a:r>
            <a:r>
              <a:rPr lang="ru-RU" dirty="0" smtClean="0"/>
              <a:t> практично не </a:t>
            </a:r>
            <a:r>
              <a:rPr lang="ru-RU" dirty="0" err="1" smtClean="0"/>
              <a:t>надаються</a:t>
            </a:r>
            <a:r>
              <a:rPr lang="ru-RU" dirty="0" smtClean="0"/>
              <a:t> </a:t>
            </a:r>
            <a:r>
              <a:rPr lang="ru-RU" dirty="0" err="1" smtClean="0"/>
              <a:t>вираження</a:t>
            </a:r>
            <a:r>
              <a:rPr lang="ru-RU" dirty="0" smtClean="0"/>
              <a:t> в грошовому </a:t>
            </a:r>
            <a:r>
              <a:rPr lang="ru-RU" dirty="0" err="1" smtClean="0"/>
              <a:t>еквіваленті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означає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важливість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та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процесів</a:t>
            </a:r>
            <a:r>
              <a:rPr lang="ru-RU" dirty="0" smtClean="0"/>
              <a:t> для людей </a:t>
            </a:r>
            <a:r>
              <a:rPr lang="ru-RU" dirty="0" err="1" smtClean="0"/>
              <a:t>ігнорується</a:t>
            </a:r>
            <a:r>
              <a:rPr lang="ru-RU" dirty="0" smtClean="0"/>
              <a:t> </a:t>
            </a:r>
            <a:r>
              <a:rPr lang="ru-RU" dirty="0" err="1" smtClean="0"/>
              <a:t>фінансовими</a:t>
            </a:r>
            <a:r>
              <a:rPr lang="ru-RU" dirty="0" smtClean="0"/>
              <a:t> ринками. </a:t>
            </a:r>
            <a:r>
              <a:rPr lang="ru-RU" dirty="0" err="1" smtClean="0"/>
              <a:t>Виснаження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</a:t>
            </a:r>
            <a:r>
              <a:rPr lang="ru-RU" dirty="0" err="1" smtClean="0"/>
              <a:t>може</a:t>
            </a:r>
            <a:r>
              <a:rPr lang="ru-RU" dirty="0" smtClean="0"/>
              <a:t> бути </a:t>
            </a:r>
            <a:r>
              <a:rPr lang="ru-RU" dirty="0" err="1" smtClean="0"/>
              <a:t>значно</a:t>
            </a:r>
            <a:r>
              <a:rPr lang="ru-RU" dirty="0" smtClean="0"/>
              <a:t> </a:t>
            </a:r>
            <a:r>
              <a:rPr lang="ru-RU" dirty="0" err="1" smtClean="0"/>
              <a:t>сповільнене</a:t>
            </a:r>
            <a:r>
              <a:rPr lang="ru-RU" dirty="0" smtClean="0"/>
              <a:t> </a:t>
            </a:r>
            <a:r>
              <a:rPr lang="ru-RU" dirty="0" err="1" smtClean="0"/>
              <a:t>або</a:t>
            </a:r>
            <a:r>
              <a:rPr lang="ru-RU" dirty="0" smtClean="0"/>
              <a:t> </a:t>
            </a:r>
            <a:r>
              <a:rPr lang="ru-RU" dirty="0" err="1" smtClean="0"/>
              <a:t>повністю</a:t>
            </a:r>
            <a:r>
              <a:rPr lang="ru-RU" dirty="0" smtClean="0"/>
              <a:t> </a:t>
            </a:r>
            <a:r>
              <a:rPr lang="ru-RU" dirty="0" err="1" smtClean="0"/>
              <a:t>усунуте</a:t>
            </a:r>
            <a:r>
              <a:rPr lang="ru-RU" dirty="0" smtClean="0"/>
              <a:t>, </a:t>
            </a:r>
            <a:r>
              <a:rPr lang="ru-RU" dirty="0" err="1" smtClean="0"/>
              <a:t>якщо</a:t>
            </a:r>
            <a:r>
              <a:rPr lang="ru-RU" dirty="0" smtClean="0"/>
              <a:t> при </a:t>
            </a:r>
            <a:r>
              <a:rPr lang="ru-RU" dirty="0" err="1" smtClean="0"/>
              <a:t>прийнятті</a:t>
            </a:r>
            <a:r>
              <a:rPr lang="ru-RU" dirty="0" smtClean="0"/>
              <a:t> </a:t>
            </a:r>
            <a:r>
              <a:rPr lang="ru-RU" dirty="0" err="1" smtClean="0"/>
              <a:t>рішень</a:t>
            </a:r>
            <a:r>
              <a:rPr lang="ru-RU" dirty="0" smtClean="0"/>
              <a:t> буде </a:t>
            </a:r>
            <a:r>
              <a:rPr lang="ru-RU" dirty="0" err="1" smtClean="0"/>
              <a:t>розглянуто</a:t>
            </a:r>
            <a:r>
              <a:rPr lang="ru-RU" dirty="0" smtClean="0"/>
              <a:t> не </a:t>
            </a:r>
            <a:r>
              <a:rPr lang="ru-RU" dirty="0" err="1" smtClean="0"/>
              <a:t>економічні</a:t>
            </a:r>
            <a:r>
              <a:rPr lang="ru-RU" dirty="0" smtClean="0"/>
              <a:t> </a:t>
            </a:r>
            <a:r>
              <a:rPr lang="ru-RU" dirty="0" err="1" smtClean="0"/>
              <a:t>чинники</a:t>
            </a:r>
            <a:r>
              <a:rPr lang="ru-RU" dirty="0" smtClean="0"/>
              <a:t>, </a:t>
            </a:r>
            <a:r>
              <a:rPr lang="ru-RU" dirty="0" err="1" smtClean="0"/>
              <a:t>або</a:t>
            </a:r>
            <a:r>
              <a:rPr lang="ru-RU" dirty="0" smtClean="0"/>
              <a:t> ж </a:t>
            </a:r>
            <a:r>
              <a:rPr lang="ru-RU" dirty="0" err="1" smtClean="0"/>
              <a:t>вироблено</a:t>
            </a:r>
            <a:r>
              <a:rPr lang="ru-RU" dirty="0" smtClean="0"/>
              <a:t> </a:t>
            </a:r>
            <a:r>
              <a:rPr lang="ru-RU" dirty="0" err="1" smtClean="0"/>
              <a:t>методи</a:t>
            </a:r>
            <a:r>
              <a:rPr lang="ru-RU" dirty="0" smtClean="0"/>
              <a:t> </a:t>
            </a:r>
            <a:r>
              <a:rPr lang="ru-RU" dirty="0" err="1" smtClean="0"/>
              <a:t>нові</a:t>
            </a:r>
            <a:r>
              <a:rPr lang="ru-RU" dirty="0" smtClean="0"/>
              <a:t> </a:t>
            </a:r>
            <a:r>
              <a:rPr lang="ru-RU" dirty="0" err="1" smtClean="0"/>
              <a:t>методи</a:t>
            </a:r>
            <a:r>
              <a:rPr lang="ru-RU" dirty="0" smtClean="0"/>
              <a:t> </a:t>
            </a:r>
            <a:r>
              <a:rPr lang="ru-RU" dirty="0" err="1" smtClean="0"/>
              <a:t>оцінки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 </a:t>
            </a:r>
            <a:r>
              <a:rPr lang="ru-RU" dirty="0" err="1" smtClean="0"/>
              <a:t>екосистеми</a:t>
            </a:r>
            <a:r>
              <a:rPr lang="ru-RU" dirty="0" smtClean="0"/>
              <a:t>.</a:t>
            </a:r>
          </a:p>
          <a:p>
            <a:pPr fontAlgn="base"/>
            <a:r>
              <a:rPr lang="ru-RU" dirty="0" smtClean="0"/>
              <a:t>За </a:t>
            </a:r>
            <a:r>
              <a:rPr lang="ru-RU" dirty="0" err="1" smtClean="0"/>
              <a:t>останнє</a:t>
            </a:r>
            <a:r>
              <a:rPr lang="ru-RU" dirty="0" smtClean="0"/>
              <a:t> </a:t>
            </a:r>
            <a:r>
              <a:rPr lang="ru-RU" dirty="0" err="1" smtClean="0"/>
              <a:t>сторіччя</a:t>
            </a:r>
            <a:r>
              <a:rPr lang="ru-RU" dirty="0" smtClean="0"/>
              <a:t>, </a:t>
            </a:r>
            <a:r>
              <a:rPr lang="ru-RU" dirty="0" err="1" smtClean="0"/>
              <a:t>деякі</a:t>
            </a:r>
            <a:r>
              <a:rPr lang="ru-RU" dirty="0" smtClean="0"/>
              <a:t> люди </a:t>
            </a:r>
            <a:r>
              <a:rPr lang="ru-RU" dirty="0" err="1" smtClean="0"/>
              <a:t>отримали</a:t>
            </a:r>
            <a:r>
              <a:rPr lang="ru-RU" dirty="0" smtClean="0"/>
              <a:t> </a:t>
            </a:r>
            <a:r>
              <a:rPr lang="ru-RU" dirty="0" err="1" smtClean="0"/>
              <a:t>користь</a:t>
            </a:r>
            <a:r>
              <a:rPr lang="ru-RU" dirty="0" smtClean="0"/>
              <a:t> </a:t>
            </a:r>
            <a:r>
              <a:rPr lang="ru-RU" dirty="0" err="1" smtClean="0"/>
              <a:t>від</a:t>
            </a:r>
            <a:r>
              <a:rPr lang="ru-RU" dirty="0" smtClean="0"/>
              <a:t> </a:t>
            </a:r>
            <a:r>
              <a:rPr lang="ru-RU" dirty="0" err="1" smtClean="0"/>
              <a:t>перетворення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росту </a:t>
            </a:r>
            <a:r>
              <a:rPr lang="ru-RU" dirty="0" err="1" smtClean="0"/>
              <a:t>об’ємів</a:t>
            </a:r>
            <a:r>
              <a:rPr lang="ru-RU" dirty="0" smtClean="0"/>
              <a:t> </a:t>
            </a:r>
            <a:r>
              <a:rPr lang="ru-RU" dirty="0" err="1" smtClean="0"/>
              <a:t>міжнародної</a:t>
            </a:r>
            <a:r>
              <a:rPr lang="ru-RU" dirty="0" smtClean="0"/>
              <a:t> </a:t>
            </a:r>
            <a:r>
              <a:rPr lang="ru-RU" dirty="0" err="1" smtClean="0"/>
              <a:t>торгівлі</a:t>
            </a:r>
            <a:r>
              <a:rPr lang="ru-RU" dirty="0" smtClean="0"/>
              <a:t>, </a:t>
            </a:r>
            <a:r>
              <a:rPr lang="ru-RU" dirty="0" err="1" smtClean="0"/>
              <a:t>однак</a:t>
            </a:r>
            <a:r>
              <a:rPr lang="ru-RU" dirty="0" smtClean="0"/>
              <a:t> подальше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 в </a:t>
            </a:r>
            <a:r>
              <a:rPr lang="ru-RU" dirty="0" err="1" smtClean="0"/>
              <a:t>теперішніх</a:t>
            </a:r>
            <a:r>
              <a:rPr lang="ru-RU" dirty="0" smtClean="0"/>
              <a:t> </a:t>
            </a:r>
            <a:r>
              <a:rPr lang="ru-RU" dirty="0" err="1" smtClean="0"/>
              <a:t>обсягах</a:t>
            </a:r>
            <a:r>
              <a:rPr lang="ru-RU" dirty="0" smtClean="0"/>
              <a:t> та </a:t>
            </a:r>
            <a:r>
              <a:rPr lang="ru-RU" dirty="0" err="1" smtClean="0"/>
              <a:t>способи</a:t>
            </a:r>
            <a:r>
              <a:rPr lang="ru-RU" dirty="0" smtClean="0"/>
              <a:t> </a:t>
            </a:r>
            <a:r>
              <a:rPr lang="ru-RU" dirty="0" err="1" smtClean="0"/>
              <a:t>експлуатації</a:t>
            </a:r>
            <a:r>
              <a:rPr lang="ru-RU" dirty="0" smtClean="0"/>
              <a:t> </a:t>
            </a:r>
            <a:r>
              <a:rPr lang="ru-RU" dirty="0" err="1" smtClean="0"/>
              <a:t>екосистем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</a:t>
            </a:r>
            <a:r>
              <a:rPr lang="ru-RU" dirty="0" err="1" smtClean="0"/>
              <a:t>поставити</a:t>
            </a:r>
            <a:r>
              <a:rPr lang="ru-RU" dirty="0" smtClean="0"/>
              <a:t> </a:t>
            </a:r>
            <a:r>
              <a:rPr lang="ru-RU" dirty="0" err="1" smtClean="0"/>
              <a:t>під</a:t>
            </a:r>
            <a:r>
              <a:rPr lang="ru-RU" dirty="0" smtClean="0"/>
              <a:t> </a:t>
            </a:r>
            <a:r>
              <a:rPr lang="ru-RU" dirty="0" err="1" smtClean="0"/>
              <a:t>питання</a:t>
            </a:r>
            <a:r>
              <a:rPr lang="ru-RU" dirty="0" smtClean="0"/>
              <a:t> подальше </a:t>
            </a:r>
            <a:r>
              <a:rPr lang="ru-RU" dirty="0" err="1" smtClean="0"/>
              <a:t>існування</a:t>
            </a:r>
            <a:r>
              <a:rPr lang="ru-RU" dirty="0" smtClean="0"/>
              <a:t> </a:t>
            </a:r>
            <a:r>
              <a:rPr lang="ru-RU" dirty="0" err="1" smtClean="0"/>
              <a:t>економіки</a:t>
            </a:r>
            <a:r>
              <a:rPr lang="ru-RU" dirty="0" smtClean="0"/>
              <a:t> на </a:t>
            </a:r>
            <a:r>
              <a:rPr lang="ru-RU" dirty="0" err="1" smtClean="0"/>
              <a:t>всіх</a:t>
            </a:r>
            <a:r>
              <a:rPr lang="ru-RU" dirty="0" smtClean="0"/>
              <a:t> </a:t>
            </a:r>
            <a:r>
              <a:rPr lang="ru-RU" dirty="0" err="1" smtClean="0"/>
              <a:t>рівнях</a:t>
            </a:r>
            <a:r>
              <a:rPr lang="ru-RU" dirty="0" smtClean="0"/>
              <a:t> в </a:t>
            </a:r>
            <a:r>
              <a:rPr lang="ru-RU" dirty="0" err="1" smtClean="0"/>
              <a:t>нинішньому</a:t>
            </a:r>
            <a:r>
              <a:rPr lang="ru-RU" dirty="0" smtClean="0"/>
              <a:t> </a:t>
            </a:r>
            <a:r>
              <a:rPr lang="ru-RU" dirty="0" err="1" smtClean="0"/>
              <a:t>вигляді</a:t>
            </a:r>
            <a:r>
              <a:rPr lang="ru-RU" dirty="0" smtClean="0"/>
              <a:t>.</a:t>
            </a:r>
            <a:endParaRPr lang="ru-RU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83582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Зрозуміти</a:t>
            </a:r>
            <a:r>
              <a:rPr lang="ru-RU" dirty="0" smtClean="0"/>
              <a:t> природу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кризи</a:t>
            </a:r>
            <a:r>
              <a:rPr lang="ru-RU" dirty="0" smtClean="0"/>
              <a:t> в </a:t>
            </a:r>
            <a:r>
              <a:rPr lang="ru-RU" dirty="0" err="1" smtClean="0"/>
              <a:t>цілому</a:t>
            </a:r>
            <a:r>
              <a:rPr lang="ru-RU" dirty="0" smtClean="0"/>
              <a:t> </a:t>
            </a:r>
            <a:r>
              <a:rPr lang="ru-RU" dirty="0" err="1" smtClean="0"/>
              <a:t>й</a:t>
            </a:r>
            <a:r>
              <a:rPr lang="ru-RU" dirty="0" smtClean="0"/>
              <a:t> </a:t>
            </a:r>
            <a:r>
              <a:rPr lang="ru-RU" dirty="0" err="1" smtClean="0"/>
              <a:t>в</a:t>
            </a:r>
            <a:r>
              <a:rPr lang="ru-RU" dirty="0" smtClean="0"/>
              <a:t> </a:t>
            </a:r>
            <a:r>
              <a:rPr lang="ru-RU" dirty="0" err="1" smtClean="0"/>
              <a:t>окремих</a:t>
            </a:r>
            <a:r>
              <a:rPr lang="ru-RU" dirty="0" smtClean="0"/>
              <a:t> </a:t>
            </a:r>
            <a:r>
              <a:rPr lang="ru-RU" dirty="0" err="1" smtClean="0"/>
              <a:t>її</a:t>
            </a:r>
            <a:r>
              <a:rPr lang="ru-RU" dirty="0" smtClean="0"/>
              <a:t> </a:t>
            </a:r>
            <a:r>
              <a:rPr lang="ru-RU" dirty="0" err="1" smtClean="0"/>
              <a:t>проявах</a:t>
            </a:r>
            <a:r>
              <a:rPr lang="ru-RU" dirty="0" smtClean="0"/>
              <a:t> та </a:t>
            </a:r>
            <a:r>
              <a:rPr lang="ru-RU" dirty="0" err="1" smtClean="0"/>
              <a:t>зробити</a:t>
            </a:r>
            <a:r>
              <a:rPr lang="ru-RU" dirty="0" smtClean="0"/>
              <a:t> </a:t>
            </a:r>
            <a:r>
              <a:rPr lang="ru-RU" dirty="0" err="1" smtClean="0"/>
              <a:t>висновки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допущених</a:t>
            </a:r>
            <a:r>
              <a:rPr lang="ru-RU" dirty="0" smtClean="0"/>
              <a:t> </a:t>
            </a:r>
            <a:r>
              <a:rPr lang="ru-RU" dirty="0" err="1" smtClean="0"/>
              <a:t>прорахунків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, </a:t>
            </a:r>
            <a:r>
              <a:rPr lang="ru-RU" dirty="0" err="1" smtClean="0"/>
              <a:t>скоригувати</a:t>
            </a:r>
            <a:r>
              <a:rPr lang="ru-RU" dirty="0" smtClean="0"/>
              <a:t> </a:t>
            </a:r>
            <a:r>
              <a:rPr lang="ru-RU" dirty="0" err="1" smtClean="0"/>
              <a:t>розвиток</a:t>
            </a:r>
            <a:r>
              <a:rPr lang="ru-RU" dirty="0" smtClean="0"/>
              <a:t> </a:t>
            </a:r>
            <a:r>
              <a:rPr lang="ru-RU" dirty="0" err="1" smtClean="0"/>
              <a:t>економіки</a:t>
            </a:r>
            <a:r>
              <a:rPr lang="ru-RU" dirty="0" smtClean="0"/>
              <a:t>, </a:t>
            </a:r>
            <a:r>
              <a:rPr lang="ru-RU" dirty="0" err="1" smtClean="0"/>
              <a:t>політики</a:t>
            </a:r>
            <a:r>
              <a:rPr lang="ru-RU" dirty="0" smtClean="0"/>
              <a:t> </a:t>
            </a:r>
            <a:r>
              <a:rPr lang="ru-RU" dirty="0" err="1" smtClean="0"/>
              <a:t>та</a:t>
            </a:r>
            <a:r>
              <a:rPr lang="ru-RU" dirty="0" smtClean="0"/>
              <a:t> </a:t>
            </a:r>
            <a:r>
              <a:rPr lang="ru-RU" dirty="0" err="1" smtClean="0"/>
              <a:t>культури</a:t>
            </a:r>
            <a:r>
              <a:rPr lang="ru-RU" dirty="0" smtClean="0"/>
              <a:t> — ось </a:t>
            </a:r>
            <a:r>
              <a:rPr lang="ru-RU" dirty="0" err="1" smtClean="0"/>
              <a:t>основні</a:t>
            </a:r>
            <a:r>
              <a:rPr lang="ru-RU" dirty="0" smtClean="0"/>
              <a:t> </a:t>
            </a:r>
            <a:r>
              <a:rPr lang="ru-RU" dirty="0" err="1" smtClean="0"/>
              <a:t>завдання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вирішувати</a:t>
            </a:r>
            <a:r>
              <a:rPr lang="ru-RU" dirty="0" smtClean="0"/>
              <a:t> люди </a:t>
            </a:r>
            <a:r>
              <a:rPr lang="ru-RU" dirty="0" err="1" smtClean="0"/>
              <a:t>всієї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. У </a:t>
            </a:r>
            <a:r>
              <a:rPr lang="ru-RU" dirty="0" err="1" smtClean="0"/>
              <a:t>протилежному</a:t>
            </a:r>
            <a:r>
              <a:rPr lang="ru-RU" dirty="0" smtClean="0"/>
              <a:t> </a:t>
            </a:r>
            <a:r>
              <a:rPr lang="ru-RU" dirty="0" err="1" smtClean="0"/>
              <a:t>випадку</a:t>
            </a:r>
            <a:r>
              <a:rPr lang="ru-RU" dirty="0" smtClean="0"/>
              <a:t> </a:t>
            </a:r>
            <a:r>
              <a:rPr lang="ru-RU" dirty="0" err="1" smtClean="0"/>
              <a:t>екологічна</a:t>
            </a:r>
            <a:r>
              <a:rPr lang="ru-RU" dirty="0" smtClean="0"/>
              <a:t> криза </a:t>
            </a:r>
            <a:r>
              <a:rPr lang="ru-RU" dirty="0" err="1" smtClean="0"/>
              <a:t>переросте</a:t>
            </a:r>
            <a:r>
              <a:rPr lang="ru-RU" dirty="0" smtClean="0"/>
              <a:t> в </a:t>
            </a:r>
            <a:r>
              <a:rPr lang="ru-RU" dirty="0" err="1" smtClean="0"/>
              <a:t>незворотну</a:t>
            </a:r>
            <a:r>
              <a:rPr lang="ru-RU" dirty="0" smtClean="0"/>
              <a:t> </a:t>
            </a:r>
            <a:r>
              <a:rPr lang="ru-RU" dirty="0" err="1" smtClean="0"/>
              <a:t>екологічну</a:t>
            </a:r>
            <a:r>
              <a:rPr lang="ru-RU" dirty="0" smtClean="0"/>
              <a:t> катастрофу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повним</a:t>
            </a:r>
            <a:r>
              <a:rPr lang="ru-RU" dirty="0" smtClean="0"/>
              <a:t> </a:t>
            </a:r>
            <a:r>
              <a:rPr lang="ru-RU" dirty="0" err="1" smtClean="0"/>
              <a:t>руйнуванням</a:t>
            </a:r>
            <a:r>
              <a:rPr lang="ru-RU" dirty="0" smtClean="0"/>
              <a:t> </a:t>
            </a:r>
            <a:r>
              <a:rPr lang="ru-RU" dirty="0" err="1" smtClean="0"/>
              <a:t>біосфери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65538" name="Picture 2" descr="http://www.kz.all.biz/img/kz/service_catalog/11779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214554"/>
            <a:ext cx="4286250" cy="3200401"/>
          </a:xfrm>
          <a:prstGeom prst="rect">
            <a:avLst/>
          </a:prstGeom>
          <a:noFill/>
        </p:spPr>
      </p:pic>
      <p:pic>
        <p:nvPicPr>
          <p:cNvPr id="65540" name="Picture 4" descr="http://uastudent.com/wp-content/uploads/2010/01/ecolog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3116"/>
            <a:ext cx="4229100" cy="422910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286124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Екологічна</a:t>
            </a:r>
            <a:r>
              <a:rPr lang="ru-RU" dirty="0" smtClean="0"/>
              <a:t> криза – одна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 smtClean="0"/>
              <a:t>глобальних</a:t>
            </a:r>
            <a:r>
              <a:rPr lang="ru-RU" dirty="0" smtClean="0"/>
              <a:t> проблем </a:t>
            </a:r>
            <a:r>
              <a:rPr lang="ru-RU" dirty="0" err="1" smtClean="0"/>
              <a:t>сучасності</a:t>
            </a:r>
            <a:r>
              <a:rPr lang="ru-RU" dirty="0" smtClean="0"/>
              <a:t>, яка </a:t>
            </a:r>
            <a:r>
              <a:rPr lang="ru-RU" dirty="0" err="1" smtClean="0"/>
              <a:t>проявляється</a:t>
            </a:r>
            <a:r>
              <a:rPr lang="ru-RU" dirty="0" smtClean="0"/>
              <a:t> в </a:t>
            </a:r>
            <a:r>
              <a:rPr lang="ru-RU" dirty="0" err="1" smtClean="0"/>
              <a:t>різкому</a:t>
            </a:r>
            <a:r>
              <a:rPr lang="ru-RU" dirty="0" smtClean="0"/>
              <a:t> </a:t>
            </a:r>
            <a:r>
              <a:rPr lang="ru-RU" dirty="0" err="1" smtClean="0"/>
              <a:t>загостренні</a:t>
            </a:r>
            <a:r>
              <a:rPr lang="ru-RU" dirty="0" smtClean="0"/>
              <a:t> </a:t>
            </a:r>
            <a:r>
              <a:rPr lang="ru-RU" dirty="0" err="1" smtClean="0"/>
              <a:t>протиріч</a:t>
            </a:r>
            <a:r>
              <a:rPr lang="ru-RU" dirty="0" smtClean="0"/>
              <a:t> </a:t>
            </a:r>
            <a:r>
              <a:rPr lang="ru-RU" dirty="0" err="1" smtClean="0"/>
              <a:t>між</a:t>
            </a:r>
            <a:r>
              <a:rPr lang="ru-RU" dirty="0" smtClean="0"/>
              <a:t> Л </a:t>
            </a:r>
            <a:r>
              <a:rPr lang="ru-RU" dirty="0" err="1" smtClean="0"/>
              <a:t>і</a:t>
            </a:r>
            <a:r>
              <a:rPr lang="ru-RU" dirty="0" smtClean="0"/>
              <a:t> П, </a:t>
            </a:r>
            <a:r>
              <a:rPr lang="ru-RU" dirty="0" err="1" smtClean="0"/>
              <a:t>порушення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процесів</a:t>
            </a:r>
            <a:r>
              <a:rPr lang="ru-RU" dirty="0" smtClean="0"/>
              <a:t>. </a:t>
            </a:r>
            <a:endParaRPr lang="ru-RU" dirty="0" smtClean="0"/>
          </a:p>
          <a:p>
            <a:r>
              <a:rPr lang="ru-RU" b="1" i="1" dirty="0" smtClean="0"/>
              <a:t>Причини </a:t>
            </a:r>
            <a:r>
              <a:rPr lang="ru-RU" b="1" i="1" dirty="0" err="1" smtClean="0"/>
              <a:t>виникнення</a:t>
            </a:r>
            <a:r>
              <a:rPr lang="ru-RU" b="1" i="1" dirty="0" smtClean="0"/>
              <a:t>: </a:t>
            </a:r>
            <a:endParaRPr lang="ru-RU" b="1" i="1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довгочасна</a:t>
            </a:r>
            <a:r>
              <a:rPr lang="ru-RU" dirty="0" smtClean="0"/>
              <a:t> </a:t>
            </a:r>
            <a:r>
              <a:rPr lang="ru-RU" dirty="0" err="1" smtClean="0"/>
              <a:t>зневага</a:t>
            </a:r>
            <a:r>
              <a:rPr lang="ru-RU" dirty="0" smtClean="0"/>
              <a:t> </a:t>
            </a:r>
            <a:r>
              <a:rPr lang="ru-RU" dirty="0" err="1" smtClean="0"/>
              <a:t>об’єктивних</a:t>
            </a:r>
            <a:r>
              <a:rPr lang="ru-RU" dirty="0" smtClean="0"/>
              <a:t> </a:t>
            </a:r>
            <a:r>
              <a:rPr lang="ru-RU" dirty="0" err="1" smtClean="0"/>
              <a:t>законів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,</a:t>
            </a:r>
          </a:p>
          <a:p>
            <a:pPr marL="342900" indent="-342900">
              <a:buAutoNum type="arabicParenR"/>
            </a:pPr>
            <a:r>
              <a:rPr lang="ru-RU" dirty="0" err="1" smtClean="0"/>
              <a:t>зріст</a:t>
            </a:r>
            <a:r>
              <a:rPr lang="ru-RU" dirty="0" smtClean="0"/>
              <a:t> </a:t>
            </a:r>
            <a:r>
              <a:rPr lang="ru-RU" dirty="0" err="1" smtClean="0"/>
              <a:t>чисельності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нерівномірне</a:t>
            </a:r>
            <a:r>
              <a:rPr lang="ru-RU" dirty="0" smtClean="0"/>
              <a:t> </a:t>
            </a:r>
            <a:r>
              <a:rPr lang="ru-RU" dirty="0" err="1" smtClean="0"/>
              <a:t>розподілення</a:t>
            </a:r>
            <a:r>
              <a:rPr lang="ru-RU" dirty="0" smtClean="0"/>
              <a:t> </a:t>
            </a:r>
            <a:r>
              <a:rPr lang="ru-RU" dirty="0" err="1" smtClean="0"/>
              <a:t>його</a:t>
            </a:r>
            <a:r>
              <a:rPr lang="ru-RU" dirty="0" smtClean="0"/>
              <a:t>.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гігантських</a:t>
            </a:r>
            <a:r>
              <a:rPr lang="ru-RU" dirty="0" smtClean="0"/>
              <a:t> </a:t>
            </a:r>
            <a:r>
              <a:rPr lang="ru-RU" dirty="0" err="1" smtClean="0"/>
              <a:t>мегаполісів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супроводжуються</a:t>
            </a:r>
            <a:r>
              <a:rPr lang="ru-RU" dirty="0" smtClean="0"/>
              <a:t> </a:t>
            </a:r>
            <a:r>
              <a:rPr lang="ru-RU" dirty="0" err="1" smtClean="0"/>
              <a:t>скороченням</a:t>
            </a:r>
            <a:r>
              <a:rPr lang="ru-RU" dirty="0" smtClean="0"/>
              <a:t> с/г земель,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створення</a:t>
            </a:r>
            <a:r>
              <a:rPr lang="ru-RU" dirty="0" smtClean="0"/>
              <a:t> </a:t>
            </a:r>
            <a:r>
              <a:rPr lang="ru-RU" dirty="0" err="1" smtClean="0"/>
              <a:t>нових</a:t>
            </a:r>
            <a:r>
              <a:rPr lang="ru-RU" dirty="0" smtClean="0"/>
              <a:t> </a:t>
            </a:r>
            <a:r>
              <a:rPr lang="ru-RU" dirty="0" err="1" smtClean="0"/>
              <a:t>магістралей</a:t>
            </a:r>
            <a:r>
              <a:rPr lang="ru-RU" dirty="0" smtClean="0"/>
              <a:t>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постійний</a:t>
            </a:r>
            <a:r>
              <a:rPr lang="ru-RU" dirty="0" smtClean="0"/>
              <a:t> </a:t>
            </a:r>
            <a:r>
              <a:rPr lang="ru-RU" dirty="0" err="1" smtClean="0"/>
              <a:t>зріст</a:t>
            </a:r>
            <a:r>
              <a:rPr lang="ru-RU" dirty="0" smtClean="0"/>
              <a:t> </a:t>
            </a:r>
            <a:r>
              <a:rPr lang="ru-RU" dirty="0" err="1" smtClean="0"/>
              <a:t>продукції</a:t>
            </a:r>
            <a:r>
              <a:rPr lang="ru-RU" dirty="0" smtClean="0"/>
              <a:t>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smtClean="0"/>
              <a:t>НПС </a:t>
            </a:r>
            <a:r>
              <a:rPr lang="ru-RU" dirty="0" err="1" smtClean="0"/>
              <a:t>відходами</a:t>
            </a:r>
            <a:r>
              <a:rPr lang="ru-RU" dirty="0" smtClean="0"/>
              <a:t>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низький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свідомості</a:t>
            </a:r>
            <a:r>
              <a:rPr lang="ru-RU" dirty="0" smtClean="0"/>
              <a:t>,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відсутність</a:t>
            </a:r>
            <a:r>
              <a:rPr lang="ru-RU" dirty="0" smtClean="0"/>
              <a:t> </a:t>
            </a:r>
            <a:r>
              <a:rPr lang="ru-RU" dirty="0" err="1" smtClean="0"/>
              <a:t>належної</a:t>
            </a:r>
            <a:r>
              <a:rPr lang="ru-RU" dirty="0" smtClean="0"/>
              <a:t> </a:t>
            </a:r>
            <a:r>
              <a:rPr lang="ru-RU" dirty="0" err="1" smtClean="0"/>
              <a:t>реалізації</a:t>
            </a:r>
            <a:r>
              <a:rPr lang="ru-RU" dirty="0" smtClean="0"/>
              <a:t> норм </a:t>
            </a:r>
            <a:r>
              <a:rPr lang="ru-RU" dirty="0" err="1" smtClean="0"/>
              <a:t>екологічного</a:t>
            </a:r>
            <a:r>
              <a:rPr lang="ru-RU" dirty="0" smtClean="0"/>
              <a:t> права. </a:t>
            </a:r>
            <a:endParaRPr lang="uk-UA" dirty="0"/>
          </a:p>
        </p:txBody>
      </p:sp>
      <p:pic>
        <p:nvPicPr>
          <p:cNvPr id="4" name="Picture 4" descr="http://nature-first.info/wp-content/uploads/2012/05/savicki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214290"/>
            <a:ext cx="3576608" cy="2928958"/>
          </a:xfrm>
          <a:prstGeom prst="rect">
            <a:avLst/>
          </a:prstGeom>
          <a:noFill/>
        </p:spPr>
      </p:pic>
      <p:pic>
        <p:nvPicPr>
          <p:cNvPr id="47110" name="Picture 6" descr="http://ua.racurs.ua/content/images/Publication/Article/42/preview_w240zc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428604"/>
            <a:ext cx="3857652" cy="2491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282" y="142852"/>
            <a:ext cx="61436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err="1" smtClean="0"/>
              <a:t>Форми</a:t>
            </a:r>
            <a:r>
              <a:rPr lang="ru-RU" b="1" i="1" dirty="0" smtClean="0"/>
              <a:t>:</a:t>
            </a:r>
          </a:p>
          <a:p>
            <a:pPr marL="342900" indent="-342900">
              <a:buAutoNum type="arabicParenR"/>
            </a:pP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smtClean="0"/>
              <a:t>НПС(</a:t>
            </a:r>
            <a:r>
              <a:rPr lang="ru-RU" dirty="0" err="1" smtClean="0"/>
              <a:t>світового</a:t>
            </a:r>
            <a:r>
              <a:rPr lang="ru-RU" dirty="0" smtClean="0"/>
              <a:t> океану</a:t>
            </a:r>
            <a:r>
              <a:rPr lang="ru-RU" dirty="0" smtClean="0"/>
              <a:t>),</a:t>
            </a:r>
          </a:p>
          <a:p>
            <a:pPr marL="342900" indent="-342900">
              <a:buAutoNum type="arabicParenR"/>
            </a:pPr>
            <a:r>
              <a:rPr lang="ru-RU" dirty="0" err="1" smtClean="0"/>
              <a:t>потепління</a:t>
            </a:r>
            <a:r>
              <a:rPr lang="ru-RU" dirty="0" smtClean="0"/>
              <a:t> </a:t>
            </a:r>
            <a:r>
              <a:rPr lang="ru-RU" dirty="0" err="1" smtClean="0"/>
              <a:t>клімату</a:t>
            </a:r>
            <a:r>
              <a:rPr lang="ru-RU" dirty="0" smtClean="0"/>
              <a:t>(</a:t>
            </a:r>
            <a:r>
              <a:rPr lang="ru-RU" dirty="0" err="1" smtClean="0"/>
              <a:t>танення</a:t>
            </a:r>
            <a:r>
              <a:rPr lang="ru-RU" dirty="0" smtClean="0"/>
              <a:t> </a:t>
            </a:r>
            <a:r>
              <a:rPr lang="ru-RU" dirty="0" err="1" smtClean="0"/>
              <a:t>льодовиків</a:t>
            </a:r>
            <a:r>
              <a:rPr lang="ru-RU" dirty="0" smtClean="0"/>
              <a:t>),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smtClean="0"/>
              <a:t> </a:t>
            </a:r>
            <a:r>
              <a:rPr lang="ru-RU" dirty="0" err="1" smtClean="0"/>
              <a:t>зменшення</a:t>
            </a:r>
            <a:r>
              <a:rPr lang="ru-RU" dirty="0" smtClean="0"/>
              <a:t> озонового шару(</a:t>
            </a:r>
            <a:r>
              <a:rPr lang="ru-RU" dirty="0" err="1" smtClean="0"/>
              <a:t>зріст</a:t>
            </a:r>
            <a:r>
              <a:rPr lang="ru-RU" dirty="0" smtClean="0"/>
              <a:t> </a:t>
            </a:r>
            <a:r>
              <a:rPr lang="ru-RU" dirty="0" err="1" smtClean="0"/>
              <a:t>ракових</a:t>
            </a:r>
            <a:r>
              <a:rPr lang="ru-RU" dirty="0" smtClean="0"/>
              <a:t> </a:t>
            </a:r>
            <a:r>
              <a:rPr lang="ru-RU" dirty="0" err="1" smtClean="0"/>
              <a:t>захворень</a:t>
            </a:r>
            <a:r>
              <a:rPr lang="ru-RU" dirty="0" smtClean="0"/>
              <a:t>),</a:t>
            </a:r>
          </a:p>
          <a:p>
            <a:pPr marL="342900" indent="-342900">
              <a:buAutoNum type="arabicParenR"/>
            </a:pPr>
            <a:r>
              <a:rPr lang="ru-RU" dirty="0" err="1" smtClean="0"/>
              <a:t>скорочення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 (</a:t>
            </a:r>
            <a:r>
              <a:rPr lang="ru-RU" dirty="0" err="1" smtClean="0"/>
              <a:t>втрата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біорізноманіття</a:t>
            </a:r>
            <a:r>
              <a:rPr lang="ru-RU" dirty="0" smtClean="0"/>
              <a:t>).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опустелювання</a:t>
            </a:r>
            <a:r>
              <a:rPr lang="ru-RU" dirty="0" smtClean="0"/>
              <a:t>,</a:t>
            </a:r>
          </a:p>
          <a:p>
            <a:pPr marL="342900" indent="-342900">
              <a:buAutoNum type="arabicParenR"/>
            </a:pPr>
            <a:r>
              <a:rPr lang="ru-RU" dirty="0" err="1" smtClean="0"/>
              <a:t>зміна</a:t>
            </a:r>
            <a:r>
              <a:rPr lang="ru-RU" dirty="0" smtClean="0"/>
              <a:t> </a:t>
            </a:r>
            <a:r>
              <a:rPr lang="ru-RU" dirty="0" smtClean="0"/>
              <a:t>режиму </a:t>
            </a:r>
            <a:r>
              <a:rPr lang="ru-RU" dirty="0" err="1" smtClean="0"/>
              <a:t>поверхневих</a:t>
            </a:r>
            <a:r>
              <a:rPr lang="ru-RU" dirty="0" smtClean="0"/>
              <a:t> вод (</a:t>
            </a:r>
            <a:r>
              <a:rPr lang="ru-RU" dirty="0" err="1" smtClean="0"/>
              <a:t>створення</a:t>
            </a:r>
            <a:r>
              <a:rPr lang="ru-RU" dirty="0" smtClean="0"/>
              <a:t> дамб),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значна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зораних</a:t>
            </a:r>
            <a:r>
              <a:rPr lang="ru-RU" dirty="0" smtClean="0"/>
              <a:t> земель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кислотні</a:t>
            </a:r>
            <a:r>
              <a:rPr lang="ru-RU" dirty="0" smtClean="0"/>
              <a:t> </a:t>
            </a:r>
            <a:r>
              <a:rPr lang="ru-RU" dirty="0" err="1" smtClean="0"/>
              <a:t>дощі</a:t>
            </a:r>
            <a:r>
              <a:rPr lang="ru-RU" dirty="0" smtClean="0"/>
              <a:t>. </a:t>
            </a:r>
          </a:p>
          <a:p>
            <a:pPr marL="342900" indent="-342900"/>
            <a:endParaRPr lang="ru-RU" dirty="0" smtClean="0"/>
          </a:p>
          <a:p>
            <a:pPr marL="342900" indent="-342900"/>
            <a:r>
              <a:rPr lang="ru-RU" b="1" i="1" dirty="0" smtClean="0"/>
              <a:t>Шляхи </a:t>
            </a:r>
            <a:r>
              <a:rPr lang="ru-RU" b="1" i="1" dirty="0" err="1" smtClean="0"/>
              <a:t>подолання</a:t>
            </a:r>
            <a:r>
              <a:rPr lang="ru-RU" b="1" i="1" dirty="0" smtClean="0"/>
              <a:t>: </a:t>
            </a:r>
            <a:endParaRPr lang="ru-RU" b="1" i="1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раціоналізація</a:t>
            </a:r>
            <a:r>
              <a:rPr lang="ru-RU" dirty="0" smtClean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оптимізація</a:t>
            </a:r>
            <a:r>
              <a:rPr lang="ru-RU" dirty="0" smtClean="0"/>
              <a:t> </a:t>
            </a:r>
            <a:r>
              <a:rPr lang="ru-RU" dirty="0" err="1" smtClean="0"/>
              <a:t>природокористування</a:t>
            </a:r>
            <a:r>
              <a:rPr lang="ru-RU" dirty="0" smtClean="0"/>
              <a:t>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smtClean="0"/>
              <a:t> </a:t>
            </a:r>
            <a:r>
              <a:rPr lang="ru-RU" dirty="0" err="1" smtClean="0"/>
              <a:t>обмеження</a:t>
            </a:r>
            <a:r>
              <a:rPr lang="ru-RU" dirty="0" smtClean="0"/>
              <a:t> та </a:t>
            </a:r>
            <a:r>
              <a:rPr lang="ru-RU" dirty="0" err="1" smtClean="0"/>
              <a:t>екологізація</a:t>
            </a:r>
            <a:r>
              <a:rPr lang="ru-RU" dirty="0" smtClean="0"/>
              <a:t> </a:t>
            </a:r>
            <a:r>
              <a:rPr lang="ru-RU" dirty="0" err="1" smtClean="0"/>
              <a:t>господарської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,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регулювання</a:t>
            </a:r>
            <a:r>
              <a:rPr lang="ru-RU" dirty="0" smtClean="0"/>
              <a:t> </a:t>
            </a:r>
            <a:r>
              <a:rPr lang="ru-RU" dirty="0" err="1" smtClean="0"/>
              <a:t>чисельності</a:t>
            </a:r>
            <a:r>
              <a:rPr lang="ru-RU" dirty="0" smtClean="0"/>
              <a:t> </a:t>
            </a:r>
            <a:r>
              <a:rPr lang="ru-RU" dirty="0" err="1" smtClean="0"/>
              <a:t>населення</a:t>
            </a:r>
            <a:r>
              <a:rPr lang="ru-RU" dirty="0" smtClean="0"/>
              <a:t> </a:t>
            </a:r>
            <a:endParaRPr lang="ru-RU" dirty="0" smtClean="0"/>
          </a:p>
          <a:p>
            <a:pPr marL="342900" indent="-342900">
              <a:buAutoNum type="arabicParenR"/>
            </a:pPr>
            <a:r>
              <a:rPr lang="ru-RU" dirty="0" err="1" smtClean="0"/>
              <a:t>вдосконалення</a:t>
            </a:r>
            <a:r>
              <a:rPr lang="ru-RU" dirty="0" smtClean="0"/>
              <a:t> </a:t>
            </a:r>
            <a:r>
              <a:rPr lang="ru-RU" dirty="0" err="1" smtClean="0"/>
              <a:t>екологічного</a:t>
            </a:r>
            <a:r>
              <a:rPr lang="ru-RU" dirty="0" smtClean="0"/>
              <a:t> </a:t>
            </a:r>
            <a:r>
              <a:rPr lang="ru-RU" dirty="0" err="1" smtClean="0"/>
              <a:t>законодавства</a:t>
            </a:r>
            <a:r>
              <a:rPr lang="ru-RU" dirty="0" smtClean="0"/>
              <a:t>. </a:t>
            </a:r>
            <a:endParaRPr lang="uk-UA" dirty="0"/>
          </a:p>
        </p:txBody>
      </p:sp>
      <p:pic>
        <p:nvPicPr>
          <p:cNvPr id="46082" name="Picture 2" descr="http://img-fotki.yandex.ru/get/4800/hellveen.6/0_44e94_baab0b56_X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36447" y="214290"/>
            <a:ext cx="3107553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://ykrnews.com/images/photos/medium/article12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428868"/>
            <a:ext cx="2245368" cy="173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6" descr="http://gryko.in.ua/wp-content/uploads/2011/03/kimberlit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3" y="4714884"/>
            <a:ext cx="2966958" cy="1952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8" name="Picture 8" descr="http://kor.ill.in.ua/m/400x253/762318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29256" y="4421974"/>
            <a:ext cx="3071834" cy="2150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Узагальнюючи</a:t>
            </a:r>
            <a:r>
              <a:rPr lang="ru-RU" dirty="0" smtClean="0"/>
              <a:t>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дані</a:t>
            </a:r>
            <a:r>
              <a:rPr lang="ru-RU" dirty="0" smtClean="0"/>
              <a:t>, </a:t>
            </a:r>
            <a:r>
              <a:rPr lang="ru-RU" dirty="0" err="1" smtClean="0"/>
              <a:t>відзначимо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до </a:t>
            </a:r>
            <a:r>
              <a:rPr lang="ru-RU" dirty="0" err="1" smtClean="0"/>
              <a:t>основних</a:t>
            </a:r>
            <a:r>
              <a:rPr lang="ru-RU" dirty="0" smtClean="0"/>
              <a:t> </a:t>
            </a:r>
            <a:r>
              <a:rPr lang="ru-RU" dirty="0" err="1" smtClean="0"/>
              <a:t>проявів</a:t>
            </a:r>
            <a:r>
              <a:rPr lang="ru-RU" dirty="0" smtClean="0"/>
              <a:t>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кризи</a:t>
            </a:r>
            <a:r>
              <a:rPr lang="ru-RU" dirty="0" smtClean="0"/>
              <a:t> </a:t>
            </a:r>
            <a:r>
              <a:rPr lang="ru-RU" dirty="0" err="1" smtClean="0"/>
              <a:t>відносяться</a:t>
            </a:r>
            <a:r>
              <a:rPr lang="ru-RU" dirty="0" smtClean="0"/>
              <a:t>: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поступове</a:t>
            </a:r>
            <a:r>
              <a:rPr lang="ru-RU" dirty="0" smtClean="0"/>
              <a:t> </a:t>
            </a:r>
            <a:r>
              <a:rPr lang="ru-RU" dirty="0" err="1" smtClean="0"/>
              <a:t>виснаження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: </a:t>
            </a:r>
            <a:r>
              <a:rPr lang="ru-RU" dirty="0" err="1" smtClean="0"/>
              <a:t>запасів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, </a:t>
            </a:r>
            <a:r>
              <a:rPr lang="ru-RU" dirty="0" err="1" smtClean="0"/>
              <a:t>нафти</a:t>
            </a:r>
            <a:r>
              <a:rPr lang="ru-RU" dirty="0" smtClean="0"/>
              <a:t>, </a:t>
            </a:r>
            <a:r>
              <a:rPr lang="ru-RU" dirty="0" err="1" smtClean="0"/>
              <a:t>металів</a:t>
            </a:r>
            <a:r>
              <a:rPr lang="ru-RU" dirty="0" smtClean="0"/>
              <a:t> (</a:t>
            </a:r>
            <a:r>
              <a:rPr lang="ru-RU" dirty="0" err="1" smtClean="0"/>
              <a:t>передбачається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при </a:t>
            </a:r>
            <a:r>
              <a:rPr lang="ru-RU" dirty="0" err="1" smtClean="0"/>
              <a:t>нинішніх</a:t>
            </a:r>
            <a:r>
              <a:rPr lang="ru-RU" dirty="0" smtClean="0"/>
              <a:t> темпах </a:t>
            </a:r>
            <a:r>
              <a:rPr lang="ru-RU" dirty="0" err="1" smtClean="0"/>
              <a:t>споживання</a:t>
            </a:r>
            <a:r>
              <a:rPr lang="ru-RU" dirty="0" smtClean="0"/>
              <a:t> запаси </a:t>
            </a:r>
            <a:r>
              <a:rPr lang="ru-RU" dirty="0" err="1" smtClean="0"/>
              <a:t>нафти</a:t>
            </a:r>
            <a:r>
              <a:rPr lang="ru-RU" dirty="0" smtClean="0"/>
              <a:t> </a:t>
            </a:r>
            <a:r>
              <a:rPr lang="ru-RU" dirty="0" err="1" smtClean="0"/>
              <a:t>можуть</a:t>
            </a:r>
            <a:r>
              <a:rPr lang="ru-RU" dirty="0" smtClean="0"/>
              <a:t> бути </a:t>
            </a:r>
            <a:r>
              <a:rPr lang="ru-RU" dirty="0" err="1" smtClean="0"/>
              <a:t>витрачені</a:t>
            </a:r>
            <a:r>
              <a:rPr lang="ru-RU" dirty="0" smtClean="0"/>
              <a:t> </a:t>
            </a:r>
            <a:r>
              <a:rPr lang="ru-RU" dirty="0" err="1" smtClean="0"/>
              <a:t>досередини</a:t>
            </a:r>
            <a:r>
              <a:rPr lang="ru-RU" dirty="0" smtClean="0"/>
              <a:t> </a:t>
            </a:r>
            <a:r>
              <a:rPr lang="en-US" dirty="0" smtClean="0"/>
              <a:t>XXI </a:t>
            </a:r>
            <a:r>
              <a:rPr lang="ru-RU" dirty="0" err="1" smtClean="0"/>
              <a:t>століття</a:t>
            </a:r>
            <a:r>
              <a:rPr lang="ru-RU" dirty="0" smtClean="0"/>
              <a:t>); </a:t>
            </a:r>
            <a:r>
              <a:rPr lang="ru-RU" dirty="0" err="1" smtClean="0"/>
              <a:t>скорочення</a:t>
            </a:r>
            <a:r>
              <a:rPr lang="ru-RU" dirty="0" smtClean="0"/>
              <a:t> </a:t>
            </a:r>
            <a:r>
              <a:rPr lang="ru-RU" dirty="0" err="1" smtClean="0"/>
              <a:t>територій</a:t>
            </a:r>
            <a:r>
              <a:rPr lang="ru-RU" dirty="0" smtClean="0"/>
              <a:t>, </a:t>
            </a:r>
            <a:r>
              <a:rPr lang="ru-RU" dirty="0" err="1" smtClean="0"/>
              <a:t>займаних</a:t>
            </a:r>
            <a:r>
              <a:rPr lang="ru-RU" dirty="0" smtClean="0"/>
              <a:t> </a:t>
            </a:r>
            <a:r>
              <a:rPr lang="ru-RU" dirty="0" err="1" smtClean="0"/>
              <a:t>лісами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атмосфери</a:t>
            </a:r>
            <a:r>
              <a:rPr lang="ru-RU" dirty="0" smtClean="0"/>
              <a:t>, </a:t>
            </a:r>
            <a:r>
              <a:rPr lang="ru-RU" dirty="0" err="1" smtClean="0"/>
              <a:t>ґрунтів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Світового</a:t>
            </a:r>
            <a:r>
              <a:rPr lang="ru-RU" dirty="0" smtClean="0"/>
              <a:t> океану </a:t>
            </a:r>
            <a:r>
              <a:rPr lang="ru-RU" dirty="0" err="1" smtClean="0"/>
              <a:t>виробничими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побутовими</a:t>
            </a:r>
            <a:r>
              <a:rPr lang="ru-RU" dirty="0" smtClean="0"/>
              <a:t> </a:t>
            </a:r>
            <a:r>
              <a:rPr lang="ru-RU" dirty="0" err="1" smtClean="0"/>
              <a:t>відходами</a:t>
            </a:r>
            <a:r>
              <a:rPr lang="ru-RU" dirty="0" smtClean="0"/>
              <a:t>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тенденція</a:t>
            </a:r>
            <a:r>
              <a:rPr lang="ru-RU" dirty="0" smtClean="0"/>
              <a:t> глобального </a:t>
            </a:r>
            <a:r>
              <a:rPr lang="ru-RU" dirty="0" err="1" smtClean="0"/>
              <a:t>потепління</a:t>
            </a:r>
            <a:r>
              <a:rPr lang="ru-RU" dirty="0" smtClean="0"/>
              <a:t> (у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зростаючого</a:t>
            </a:r>
            <a:r>
              <a:rPr lang="ru-RU" dirty="0" smtClean="0"/>
              <a:t> </a:t>
            </a:r>
            <a:r>
              <a:rPr lang="ru-RU" dirty="0" err="1" smtClean="0"/>
              <a:t>викиду</a:t>
            </a:r>
            <a:r>
              <a:rPr lang="ru-RU" dirty="0" smtClean="0"/>
              <a:t> в атмосферу </a:t>
            </a:r>
            <a:r>
              <a:rPr lang="ru-RU" dirty="0" err="1" smtClean="0"/>
              <a:t>вуглекислого</a:t>
            </a:r>
            <a:r>
              <a:rPr lang="ru-RU" dirty="0" smtClean="0"/>
              <a:t> газу,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утворюється</a:t>
            </a:r>
            <a:r>
              <a:rPr lang="ru-RU" dirty="0" smtClean="0"/>
              <a:t> в </a:t>
            </a:r>
            <a:r>
              <a:rPr lang="ru-RU" dirty="0" err="1" smtClean="0"/>
              <a:t>процесі</a:t>
            </a:r>
            <a:r>
              <a:rPr lang="ru-RU" dirty="0" smtClean="0"/>
              <a:t> </a:t>
            </a:r>
            <a:r>
              <a:rPr lang="ru-RU" dirty="0" err="1" smtClean="0"/>
              <a:t>спалювання</a:t>
            </a:r>
            <a:r>
              <a:rPr lang="ru-RU" dirty="0" smtClean="0"/>
              <a:t> </a:t>
            </a:r>
            <a:r>
              <a:rPr lang="ru-RU" dirty="0" err="1" smtClean="0"/>
              <a:t>вугілля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нафти</a:t>
            </a:r>
            <a:r>
              <a:rPr lang="ru-RU" dirty="0" smtClean="0"/>
              <a:t>);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зникнення</a:t>
            </a:r>
            <a:r>
              <a:rPr lang="ru-RU" dirty="0" smtClean="0"/>
              <a:t> </a:t>
            </a:r>
            <a:r>
              <a:rPr lang="ru-RU" dirty="0" err="1" smtClean="0"/>
              <a:t>багатьох</a:t>
            </a:r>
            <a:r>
              <a:rPr lang="ru-RU" dirty="0" smtClean="0"/>
              <a:t> </a:t>
            </a:r>
            <a:r>
              <a:rPr lang="ru-RU" dirty="0" err="1" smtClean="0"/>
              <a:t>видів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 (</a:t>
            </a:r>
            <a:r>
              <a:rPr lang="ru-RU" dirty="0" err="1" smtClean="0"/>
              <a:t>якщо</a:t>
            </a:r>
            <a:r>
              <a:rPr lang="ru-RU" dirty="0" smtClean="0"/>
              <a:t> </a:t>
            </a:r>
            <a:r>
              <a:rPr lang="ru-RU" dirty="0" err="1" smtClean="0"/>
              <a:t>людство</a:t>
            </a:r>
            <a:r>
              <a:rPr lang="ru-RU" dirty="0" smtClean="0"/>
              <a:t> буде </a:t>
            </a:r>
            <a:r>
              <a:rPr lang="ru-RU" dirty="0" err="1" smtClean="0"/>
              <a:t>знищувати</a:t>
            </a:r>
            <a:r>
              <a:rPr lang="ru-RU" dirty="0" smtClean="0"/>
              <a:t> </a:t>
            </a:r>
            <a:r>
              <a:rPr lang="ru-RU" dirty="0" err="1" smtClean="0"/>
              <a:t>біологічну</a:t>
            </a:r>
            <a:r>
              <a:rPr lang="ru-RU" dirty="0" smtClean="0"/>
              <a:t> </a:t>
            </a:r>
            <a:r>
              <a:rPr lang="ru-RU" dirty="0" err="1" smtClean="0"/>
              <a:t>розмаїтість</a:t>
            </a:r>
            <a:r>
              <a:rPr lang="ru-RU" dirty="0" smtClean="0"/>
              <a:t> </a:t>
            </a:r>
            <a:r>
              <a:rPr lang="ru-RU" dirty="0" err="1" smtClean="0"/>
              <a:t>настільки</a:t>
            </a:r>
            <a:r>
              <a:rPr lang="ru-RU" dirty="0" smtClean="0"/>
              <a:t> ж </a:t>
            </a:r>
            <a:r>
              <a:rPr lang="ru-RU" dirty="0" err="1" smtClean="0"/>
              <a:t>інтенсивно</a:t>
            </a:r>
            <a:r>
              <a:rPr lang="ru-RU" dirty="0" smtClean="0"/>
              <a:t>, як </a:t>
            </a:r>
            <a:r>
              <a:rPr lang="ru-RU" dirty="0" err="1" smtClean="0"/>
              <a:t>сьогодні</a:t>
            </a:r>
            <a:r>
              <a:rPr lang="ru-RU" dirty="0" smtClean="0"/>
              <a:t>, то вона </a:t>
            </a:r>
            <a:r>
              <a:rPr lang="ru-RU" dirty="0" err="1" smtClean="0"/>
              <a:t>скоротиться</a:t>
            </a:r>
            <a:r>
              <a:rPr lang="ru-RU" dirty="0" smtClean="0"/>
              <a:t> через </a:t>
            </a:r>
            <a:r>
              <a:rPr lang="ru-RU" dirty="0" err="1" smtClean="0"/>
              <a:t>піввіку</a:t>
            </a:r>
            <a:r>
              <a:rPr lang="ru-RU" dirty="0" smtClean="0"/>
              <a:t> на 30-40%);</a:t>
            </a:r>
          </a:p>
          <a:p>
            <a:r>
              <a:rPr lang="ru-RU" dirty="0" smtClean="0"/>
              <a:t>- </a:t>
            </a:r>
            <a:r>
              <a:rPr lang="ru-RU" dirty="0" err="1" smtClean="0"/>
              <a:t>ріст</a:t>
            </a:r>
            <a:r>
              <a:rPr lang="ru-RU" dirty="0" smtClean="0"/>
              <a:t> </a:t>
            </a:r>
            <a:r>
              <a:rPr lang="ru-RU" dirty="0" err="1" smtClean="0"/>
              <a:t>захворювань</a:t>
            </a:r>
            <a:r>
              <a:rPr lang="ru-RU" dirty="0" smtClean="0"/>
              <a:t>, </a:t>
            </a:r>
            <a:r>
              <a:rPr lang="ru-RU" dirty="0" err="1" smtClean="0"/>
              <a:t>викликаних</a:t>
            </a:r>
            <a:r>
              <a:rPr lang="ru-RU" dirty="0" smtClean="0"/>
              <a:t> </a:t>
            </a:r>
            <a:r>
              <a:rPr lang="ru-RU" dirty="0" err="1" smtClean="0"/>
              <a:t>несприятливою</a:t>
            </a:r>
            <a:r>
              <a:rPr lang="ru-RU" dirty="0" smtClean="0"/>
              <a:t> </a:t>
            </a:r>
            <a:r>
              <a:rPr lang="ru-RU" dirty="0" err="1" smtClean="0"/>
              <a:t>екологічною</a:t>
            </a:r>
            <a:r>
              <a:rPr lang="ru-RU" dirty="0" smtClean="0"/>
              <a:t> </a:t>
            </a:r>
            <a:r>
              <a:rPr lang="ru-RU" dirty="0" err="1" smtClean="0"/>
              <a:t>ситуацією</a:t>
            </a:r>
            <a:r>
              <a:rPr lang="ru-RU" dirty="0" smtClean="0"/>
              <a:t>. </a:t>
            </a:r>
            <a:r>
              <a:rPr lang="ru-RU" dirty="0" err="1" smtClean="0"/>
              <a:t>Загрозу</a:t>
            </a:r>
            <a:r>
              <a:rPr lang="ru-RU" dirty="0" smtClean="0"/>
              <a:t> </a:t>
            </a:r>
            <a:r>
              <a:rPr lang="ru-RU" dirty="0" err="1" smtClean="0"/>
              <a:t>власному</a:t>
            </a:r>
            <a:r>
              <a:rPr lang="ru-RU" dirty="0" smtClean="0"/>
              <a:t> </a:t>
            </a:r>
            <a:r>
              <a:rPr lang="ru-RU" dirty="0" err="1" smtClean="0"/>
              <a:t>існуванню</a:t>
            </a:r>
            <a:r>
              <a:rPr lang="ru-RU" dirty="0" smtClean="0"/>
              <a:t> </a:t>
            </a:r>
            <a:r>
              <a:rPr lang="ru-RU" dirty="0" err="1" smtClean="0"/>
              <a:t>внаслідок</a:t>
            </a:r>
            <a:r>
              <a:rPr lang="ru-RU" dirty="0" smtClean="0"/>
              <a:t> </a:t>
            </a:r>
            <a:r>
              <a:rPr lang="ru-RU" dirty="0" err="1" smtClean="0"/>
              <a:t>споживчого</a:t>
            </a:r>
            <a:r>
              <a:rPr lang="ru-RU" dirty="0" smtClean="0"/>
              <a:t> </a:t>
            </a:r>
            <a:r>
              <a:rPr lang="ru-RU" dirty="0" err="1" smtClean="0"/>
              <a:t>ставлення</a:t>
            </a:r>
            <a:r>
              <a:rPr lang="ru-RU" dirty="0" smtClean="0"/>
              <a:t> до </a:t>
            </a:r>
            <a:r>
              <a:rPr lang="ru-RU" dirty="0" err="1" smtClean="0"/>
              <a:t>природи</a:t>
            </a:r>
            <a:endParaRPr lang="ru-RU" dirty="0"/>
          </a:p>
        </p:txBody>
      </p:sp>
      <p:pic>
        <p:nvPicPr>
          <p:cNvPr id="45058" name="Picture 2" descr="http://gdb.rferl.org/284A7E4B-A810-4FE3-90EC-4D72D88EC6D3_mw1024_n_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786190"/>
            <a:ext cx="3428992" cy="2571744"/>
          </a:xfrm>
          <a:prstGeom prst="rect">
            <a:avLst/>
          </a:prstGeom>
          <a:noFill/>
        </p:spPr>
      </p:pic>
      <p:pic>
        <p:nvPicPr>
          <p:cNvPr id="45060" name="Picture 4" descr="http://1.bp.blogspot.com/-7fn7WSgSVVY/TzhdlowYqPI/AAAAAAAAAe0/0Ry7Y9Mh9xw/s400/ex2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786191"/>
            <a:ext cx="3643338" cy="257176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000108"/>
            <a:ext cx="778674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Людство</a:t>
            </a:r>
            <a:r>
              <a:rPr lang="ru-RU" dirty="0" smtClean="0"/>
              <a:t> </a:t>
            </a:r>
            <a:r>
              <a:rPr lang="ru-RU" dirty="0" err="1" smtClean="0"/>
              <a:t>усвідомило</a:t>
            </a:r>
            <a:r>
              <a:rPr lang="ru-RU" dirty="0" smtClean="0"/>
              <a:t> </a:t>
            </a:r>
            <a:r>
              <a:rPr lang="ru-RU" dirty="0" err="1" smtClean="0"/>
              <a:t>ще</a:t>
            </a:r>
            <a:r>
              <a:rPr lang="ru-RU" dirty="0" smtClean="0"/>
              <a:t> </a:t>
            </a:r>
            <a:r>
              <a:rPr lang="ru-RU" dirty="0" err="1" smtClean="0"/>
              <a:t>кілька</a:t>
            </a:r>
            <a:r>
              <a:rPr lang="ru-RU" dirty="0" smtClean="0"/>
              <a:t> </a:t>
            </a:r>
            <a:r>
              <a:rPr lang="ru-RU" dirty="0" err="1" smtClean="0"/>
              <a:t>десятиліть</a:t>
            </a:r>
            <a:r>
              <a:rPr lang="ru-RU" dirty="0" smtClean="0"/>
              <a:t> тому. </a:t>
            </a:r>
            <a:r>
              <a:rPr lang="ru-RU" dirty="0" err="1" smtClean="0"/>
              <a:t>Велику</a:t>
            </a:r>
            <a:r>
              <a:rPr lang="ru-RU" dirty="0" smtClean="0"/>
              <a:t> роль у </a:t>
            </a:r>
            <a:r>
              <a:rPr lang="ru-RU" dirty="0" err="1" smtClean="0"/>
              <a:t>цьому</a:t>
            </a:r>
            <a:r>
              <a:rPr lang="ru-RU" dirty="0" smtClean="0"/>
              <a:t> </a:t>
            </a:r>
            <a:r>
              <a:rPr lang="ru-RU" dirty="0" err="1" smtClean="0"/>
              <a:t>зіграв</a:t>
            </a:r>
            <a:r>
              <a:rPr lang="ru-RU" dirty="0" smtClean="0"/>
              <a:t> </a:t>
            </a:r>
            <a:r>
              <a:rPr lang="ru-RU" dirty="0" err="1" smtClean="0"/>
              <a:t>Римський</a:t>
            </a:r>
            <a:r>
              <a:rPr lang="ru-RU" dirty="0" smtClean="0"/>
              <a:t> клуб - </a:t>
            </a:r>
            <a:r>
              <a:rPr lang="ru-RU" dirty="0" err="1" smtClean="0"/>
              <a:t>міжнародна</a:t>
            </a:r>
            <a:r>
              <a:rPr lang="ru-RU" dirty="0" smtClean="0"/>
              <a:t> </a:t>
            </a:r>
            <a:r>
              <a:rPr lang="ru-RU" dirty="0" err="1" smtClean="0"/>
              <a:t>громадська</a:t>
            </a:r>
            <a:r>
              <a:rPr lang="ru-RU" dirty="0" smtClean="0"/>
              <a:t> </a:t>
            </a:r>
            <a:r>
              <a:rPr lang="ru-RU" dirty="0" err="1" smtClean="0"/>
              <a:t>організація</a:t>
            </a:r>
            <a:r>
              <a:rPr lang="ru-RU" dirty="0" smtClean="0"/>
              <a:t>, </a:t>
            </a:r>
            <a:r>
              <a:rPr lang="ru-RU" dirty="0" err="1" smtClean="0"/>
              <a:t>заснована</a:t>
            </a:r>
            <a:r>
              <a:rPr lang="ru-RU" dirty="0" smtClean="0"/>
              <a:t> в 1962 р. </a:t>
            </a:r>
            <a:r>
              <a:rPr lang="ru-RU" dirty="0" err="1" smtClean="0"/>
              <a:t>з</a:t>
            </a:r>
            <a:r>
              <a:rPr lang="ru-RU" dirty="0" smtClean="0"/>
              <a:t> метою </a:t>
            </a:r>
            <a:r>
              <a:rPr lang="ru-RU" dirty="0" err="1" smtClean="0"/>
              <a:t>дослідження</a:t>
            </a:r>
            <a:r>
              <a:rPr lang="ru-RU" dirty="0" smtClean="0"/>
              <a:t> </a:t>
            </a:r>
            <a:r>
              <a:rPr lang="ru-RU" dirty="0" err="1" smtClean="0"/>
              <a:t>розвитку</a:t>
            </a:r>
            <a:r>
              <a:rPr lang="ru-RU" dirty="0" smtClean="0"/>
              <a:t> </a:t>
            </a:r>
            <a:r>
              <a:rPr lang="ru-RU" dirty="0" err="1" smtClean="0"/>
              <a:t>суспільства</a:t>
            </a:r>
            <a:r>
              <a:rPr lang="ru-RU" dirty="0" smtClean="0"/>
              <a:t> в </a:t>
            </a:r>
            <a:r>
              <a:rPr lang="ru-RU" dirty="0" err="1" smtClean="0"/>
              <a:t>епоху</a:t>
            </a:r>
            <a:r>
              <a:rPr lang="ru-RU" dirty="0" smtClean="0"/>
              <a:t> </a:t>
            </a:r>
            <a:r>
              <a:rPr lang="ru-RU" dirty="0" err="1" smtClean="0"/>
              <a:t>науково-технічної</a:t>
            </a:r>
            <a:r>
              <a:rPr lang="ru-RU" dirty="0" smtClean="0"/>
              <a:t> </a:t>
            </a:r>
            <a:r>
              <a:rPr lang="ru-RU" dirty="0" err="1" smtClean="0"/>
              <a:t>революції</a:t>
            </a:r>
            <a:r>
              <a:rPr lang="ru-RU" dirty="0" smtClean="0"/>
              <a:t>. </a:t>
            </a:r>
            <a:r>
              <a:rPr lang="ru-RU" dirty="0" err="1" smtClean="0"/>
              <a:t>Саме</a:t>
            </a:r>
            <a:r>
              <a:rPr lang="ru-RU" dirty="0" smtClean="0"/>
              <a:t> </a:t>
            </a:r>
            <a:r>
              <a:rPr lang="ru-RU" dirty="0" err="1" smtClean="0"/>
              <a:t>доповідь</a:t>
            </a:r>
            <a:r>
              <a:rPr lang="ru-RU" dirty="0" smtClean="0"/>
              <a:t> </a:t>
            </a:r>
            <a:r>
              <a:rPr lang="ru-RU" dirty="0" err="1" smtClean="0"/>
              <a:t>Римському</a:t>
            </a:r>
            <a:r>
              <a:rPr lang="ru-RU" dirty="0" smtClean="0"/>
              <a:t> клубу, </a:t>
            </a:r>
            <a:r>
              <a:rPr lang="ru-RU" dirty="0" err="1" smtClean="0"/>
              <a:t>присвячена</a:t>
            </a:r>
            <a:r>
              <a:rPr lang="ru-RU" dirty="0" smtClean="0"/>
              <a:t> </a:t>
            </a:r>
            <a:r>
              <a:rPr lang="ru-RU" dirty="0" err="1" smtClean="0"/>
              <a:t>глобальним</a:t>
            </a:r>
            <a:r>
              <a:rPr lang="ru-RU" dirty="0" smtClean="0"/>
              <a:t> проблемам, залучила у 70-і </a:t>
            </a:r>
            <a:r>
              <a:rPr lang="ru-RU" dirty="0" err="1" smtClean="0"/>
              <a:t>рр</a:t>
            </a:r>
            <a:r>
              <a:rPr lang="ru-RU" dirty="0" smtClean="0"/>
              <a:t>. XX ст. </a:t>
            </a:r>
            <a:r>
              <a:rPr lang="ru-RU" dirty="0" err="1" smtClean="0"/>
              <a:t>увагу</a:t>
            </a:r>
            <a:r>
              <a:rPr lang="ru-RU" dirty="0" smtClean="0"/>
              <a:t> людей до </a:t>
            </a:r>
            <a:r>
              <a:rPr lang="ru-RU" dirty="0" err="1" smtClean="0"/>
              <a:t>назріваючої</a:t>
            </a:r>
            <a:r>
              <a:rPr lang="ru-RU" dirty="0" smtClean="0"/>
              <a:t> </a:t>
            </a:r>
            <a:r>
              <a:rPr lang="ru-RU" dirty="0" err="1" smtClean="0"/>
              <a:t>екологічної</a:t>
            </a:r>
            <a:r>
              <a:rPr lang="ru-RU" dirty="0" smtClean="0"/>
              <a:t> </a:t>
            </a:r>
            <a:r>
              <a:rPr lang="ru-RU" dirty="0" err="1" smtClean="0"/>
              <a:t>кризи</a:t>
            </a:r>
            <a:r>
              <a:rPr lang="ru-RU" dirty="0" smtClean="0"/>
              <a:t>.</a:t>
            </a:r>
          </a:p>
          <a:p>
            <a:pPr algn="ctr"/>
            <a:r>
              <a:rPr lang="ru-RU" dirty="0" err="1" smtClean="0"/>
              <a:t>Незабаром</a:t>
            </a:r>
            <a:r>
              <a:rPr lang="ru-RU" dirty="0" smtClean="0"/>
              <a:t> </a:t>
            </a:r>
            <a:r>
              <a:rPr lang="ru-RU" dirty="0" err="1" smtClean="0"/>
              <a:t>після</a:t>
            </a:r>
            <a:r>
              <a:rPr lang="ru-RU" dirty="0" smtClean="0"/>
              <a:t> </a:t>
            </a:r>
            <a:r>
              <a:rPr lang="ru-RU" dirty="0" err="1" smtClean="0"/>
              <a:t>цього</a:t>
            </a:r>
            <a:r>
              <a:rPr lang="ru-RU" dirty="0" smtClean="0"/>
              <a:t> стали </a:t>
            </a:r>
            <a:r>
              <a:rPr lang="ru-RU" dirty="0" err="1" smtClean="0"/>
              <a:t>висуватися</a:t>
            </a:r>
            <a:r>
              <a:rPr lang="ru-RU" dirty="0" smtClean="0"/>
              <a:t> </a:t>
            </a:r>
            <a:r>
              <a:rPr lang="ru-RU" dirty="0" err="1" smtClean="0"/>
              <a:t>взаємні</a:t>
            </a:r>
            <a:r>
              <a:rPr lang="ru-RU" dirty="0" smtClean="0"/>
              <a:t> </a:t>
            </a:r>
            <a:r>
              <a:rPr lang="ru-RU" dirty="0" err="1" smtClean="0"/>
              <a:t>обвинувачення</a:t>
            </a:r>
            <a:r>
              <a:rPr lang="ru-RU" dirty="0" smtClean="0"/>
              <a:t> держав у </a:t>
            </a:r>
            <a:r>
              <a:rPr lang="ru-RU" dirty="0" err="1" smtClean="0"/>
              <a:t>найбільшому</a:t>
            </a:r>
            <a:r>
              <a:rPr lang="ru-RU" dirty="0" smtClean="0"/>
              <a:t> "</a:t>
            </a:r>
            <a:r>
              <a:rPr lang="ru-RU" dirty="0" err="1" smtClean="0"/>
              <a:t>внеску</a:t>
            </a:r>
            <a:r>
              <a:rPr lang="ru-RU" dirty="0" smtClean="0"/>
              <a:t>" </a:t>
            </a:r>
            <a:r>
              <a:rPr lang="ru-RU" dirty="0" err="1" smtClean="0"/>
              <a:t>у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навколишнього</a:t>
            </a:r>
            <a:r>
              <a:rPr lang="ru-RU" dirty="0" smtClean="0"/>
              <a:t> </a:t>
            </a:r>
            <a:r>
              <a:rPr lang="ru-RU" dirty="0" err="1" smtClean="0"/>
              <a:t>середовища</a:t>
            </a:r>
            <a:r>
              <a:rPr lang="ru-RU" dirty="0" smtClean="0"/>
              <a:t>. </a:t>
            </a:r>
            <a:r>
              <a:rPr lang="ru-RU" dirty="0" err="1" smtClean="0"/>
              <a:t>Країни</a:t>
            </a:r>
            <a:r>
              <a:rPr lang="ru-RU" dirty="0" smtClean="0"/>
              <a:t> Заходу </a:t>
            </a:r>
            <a:r>
              <a:rPr lang="ru-RU" dirty="0" err="1" smtClean="0"/>
              <a:t>дорікали</a:t>
            </a:r>
            <a:r>
              <a:rPr lang="ru-RU" dirty="0" smtClean="0"/>
              <a:t> </a:t>
            </a:r>
            <a:r>
              <a:rPr lang="ru-RU" dirty="0" err="1" smtClean="0"/>
              <a:t>країнам</a:t>
            </a:r>
            <a:r>
              <a:rPr lang="ru-RU" dirty="0" smtClean="0"/>
              <a:t>"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розвиваються</a:t>
            </a:r>
            <a:r>
              <a:rPr lang="ru-RU" dirty="0" smtClean="0"/>
              <a:t>, у </a:t>
            </a:r>
            <a:r>
              <a:rPr lang="ru-RU" dirty="0" err="1" smtClean="0"/>
              <a:t>недостатній</a:t>
            </a:r>
            <a:r>
              <a:rPr lang="ru-RU" dirty="0" smtClean="0"/>
              <a:t> </a:t>
            </a:r>
            <a:r>
              <a:rPr lang="ru-RU" dirty="0" err="1" smtClean="0"/>
              <a:t>увазі</a:t>
            </a:r>
            <a:r>
              <a:rPr lang="ru-RU" dirty="0" smtClean="0"/>
              <a:t> до </a:t>
            </a:r>
            <a:r>
              <a:rPr lang="ru-RU" dirty="0" err="1" smtClean="0"/>
              <a:t>проблеми</a:t>
            </a:r>
            <a:r>
              <a:rPr lang="ru-RU" dirty="0" smtClean="0"/>
              <a:t> </a:t>
            </a:r>
            <a:r>
              <a:rPr lang="ru-RU" dirty="0" err="1" smtClean="0"/>
              <a:t>різкого</a:t>
            </a:r>
            <a:r>
              <a:rPr lang="ru-RU" dirty="0" smtClean="0"/>
              <a:t> росту </a:t>
            </a:r>
            <a:r>
              <a:rPr lang="ru-RU" dirty="0" err="1" smtClean="0"/>
              <a:t>народонаселення</a:t>
            </a:r>
            <a:r>
              <a:rPr lang="ru-RU" dirty="0" smtClean="0"/>
              <a:t> в </a:t>
            </a:r>
            <a:r>
              <a:rPr lang="ru-RU" dirty="0" err="1" smtClean="0"/>
              <a:t>їхньому</a:t>
            </a:r>
            <a:r>
              <a:rPr lang="ru-RU" dirty="0" smtClean="0"/>
              <a:t> </a:t>
            </a:r>
            <a:r>
              <a:rPr lang="ru-RU" dirty="0" err="1" smtClean="0"/>
              <a:t>регіоні</a:t>
            </a:r>
            <a:r>
              <a:rPr lang="ru-RU" dirty="0" smtClean="0"/>
              <a:t>. </a:t>
            </a:r>
            <a:r>
              <a:rPr lang="ru-RU" dirty="0" err="1" smtClean="0"/>
              <a:t>Продовольча</a:t>
            </a:r>
            <a:r>
              <a:rPr lang="ru-RU" dirty="0" smtClean="0"/>
              <a:t> проблема,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загострилася</a:t>
            </a:r>
            <a:r>
              <a:rPr lang="ru-RU" dirty="0" smtClean="0"/>
              <a:t>, </a:t>
            </a:r>
            <a:r>
              <a:rPr lang="ru-RU" dirty="0" err="1" smtClean="0"/>
              <a:t>змусила</a:t>
            </a:r>
            <a:r>
              <a:rPr lang="ru-RU" dirty="0" smtClean="0"/>
              <a:t> </a:t>
            </a:r>
            <a:r>
              <a:rPr lang="ru-RU" dirty="0" err="1" smtClean="0"/>
              <a:t>багато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цих</a:t>
            </a:r>
            <a:r>
              <a:rPr lang="ru-RU" dirty="0" smtClean="0"/>
              <a:t> держав </a:t>
            </a:r>
            <a:r>
              <a:rPr lang="ru-RU" dirty="0" err="1" smtClean="0"/>
              <a:t>почати</a:t>
            </a:r>
            <a:r>
              <a:rPr lang="ru-RU" dirty="0" smtClean="0"/>
              <a:t> </a:t>
            </a:r>
            <a:r>
              <a:rPr lang="ru-RU" dirty="0" err="1" smtClean="0"/>
              <a:t>масове</a:t>
            </a:r>
            <a:r>
              <a:rPr lang="ru-RU" dirty="0" smtClean="0"/>
              <a:t> </a:t>
            </a:r>
            <a:r>
              <a:rPr lang="ru-RU" dirty="0" err="1" smtClean="0"/>
              <a:t>вирубування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 для </a:t>
            </a:r>
            <a:r>
              <a:rPr lang="ru-RU" dirty="0" err="1" smtClean="0"/>
              <a:t>розчищення</a:t>
            </a:r>
            <a:r>
              <a:rPr lang="ru-RU" dirty="0" smtClean="0"/>
              <a:t> </a:t>
            </a:r>
            <a:r>
              <a:rPr lang="ru-RU" dirty="0" err="1" smtClean="0"/>
              <a:t>орних</a:t>
            </a:r>
            <a:r>
              <a:rPr lang="ru-RU" dirty="0" smtClean="0"/>
              <a:t> земель. </a:t>
            </a:r>
            <a:r>
              <a:rPr lang="ru-RU" dirty="0" err="1" smtClean="0"/>
              <a:t>Країни</a:t>
            </a:r>
            <a:r>
              <a:rPr lang="ru-RU" dirty="0" smtClean="0"/>
              <a:t> </a:t>
            </a:r>
            <a:r>
              <a:rPr lang="ru-RU" dirty="0" err="1" smtClean="0"/>
              <a:t>Східної</a:t>
            </a:r>
            <a:r>
              <a:rPr lang="ru-RU" dirty="0" smtClean="0"/>
              <a:t> </a:t>
            </a:r>
            <a:r>
              <a:rPr lang="ru-RU" dirty="0" err="1" smtClean="0"/>
              <a:t>Європи</a:t>
            </a:r>
            <a:r>
              <a:rPr lang="ru-RU" dirty="0" smtClean="0"/>
              <a:t> </a:t>
            </a:r>
            <a:r>
              <a:rPr lang="ru-RU" dirty="0" err="1" smtClean="0"/>
              <a:t>звинувачувались</a:t>
            </a:r>
            <a:r>
              <a:rPr lang="ru-RU" dirty="0" smtClean="0"/>
              <a:t> у </a:t>
            </a:r>
            <a:r>
              <a:rPr lang="ru-RU" dirty="0" err="1" smtClean="0"/>
              <a:t>погоні</a:t>
            </a:r>
            <a:r>
              <a:rPr lang="ru-RU" dirty="0" smtClean="0"/>
              <a:t> за цифрою плану за </a:t>
            </a:r>
            <a:r>
              <a:rPr lang="ru-RU" dirty="0" err="1" smtClean="0"/>
              <a:t>будь-яку</a:t>
            </a:r>
            <a:r>
              <a:rPr lang="ru-RU" dirty="0" smtClean="0"/>
              <a:t> </a:t>
            </a:r>
            <a:r>
              <a:rPr lang="ru-RU" dirty="0" err="1" smtClean="0"/>
              <a:t>ціну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вело до </a:t>
            </a:r>
            <a:r>
              <a:rPr lang="ru-RU" dirty="0" err="1" smtClean="0"/>
              <a:t>марнотратного</a:t>
            </a:r>
            <a:r>
              <a:rPr lang="ru-RU" dirty="0" smtClean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 smtClean="0"/>
              <a:t>природних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. У той же час </a:t>
            </a:r>
            <a:r>
              <a:rPr lang="ru-RU" dirty="0" err="1" smtClean="0"/>
              <a:t>непорушним</a:t>
            </a:r>
            <a:r>
              <a:rPr lang="ru-RU" dirty="0" smtClean="0"/>
              <a:t> </a:t>
            </a:r>
            <a:r>
              <a:rPr lang="ru-RU" dirty="0" err="1" smtClean="0"/>
              <a:t>залишається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той факт, </a:t>
            </a:r>
            <a:r>
              <a:rPr lang="ru-RU" dirty="0" err="1" smtClean="0"/>
              <a:t>що</a:t>
            </a:r>
            <a:r>
              <a:rPr lang="ru-RU" dirty="0" smtClean="0"/>
              <a:t> США, де </a:t>
            </a:r>
            <a:r>
              <a:rPr lang="ru-RU" dirty="0" err="1" smtClean="0"/>
              <a:t>проживає</a:t>
            </a:r>
            <a:r>
              <a:rPr lang="ru-RU" dirty="0" smtClean="0"/>
              <a:t> </a:t>
            </a:r>
            <a:r>
              <a:rPr lang="ru-RU" dirty="0" err="1" smtClean="0"/>
              <a:t>всього</a:t>
            </a:r>
            <a:r>
              <a:rPr lang="ru-RU" dirty="0" smtClean="0"/>
              <a:t> 5% </a:t>
            </a:r>
            <a:r>
              <a:rPr lang="ru-RU" dirty="0" err="1" smtClean="0"/>
              <a:t>населення</a:t>
            </a:r>
            <a:r>
              <a:rPr lang="ru-RU" dirty="0" smtClean="0"/>
              <a:t>, </a:t>
            </a:r>
            <a:r>
              <a:rPr lang="ru-RU" dirty="0" err="1" smtClean="0"/>
              <a:t>споживають</a:t>
            </a:r>
            <a:r>
              <a:rPr lang="ru-RU" dirty="0" smtClean="0"/>
              <a:t> до 40% </a:t>
            </a:r>
            <a:r>
              <a:rPr lang="ru-RU" dirty="0" err="1" smtClean="0"/>
              <a:t>усіх</a:t>
            </a:r>
            <a:r>
              <a:rPr lang="ru-RU" dirty="0" smtClean="0"/>
              <a:t> </a:t>
            </a:r>
            <a:r>
              <a:rPr lang="ru-RU" dirty="0" err="1" smtClean="0"/>
              <a:t>ресурсів</a:t>
            </a:r>
            <a:r>
              <a:rPr lang="ru-RU" dirty="0" smtClean="0"/>
              <a:t> </a:t>
            </a:r>
            <a:r>
              <a:rPr lang="ru-RU" dirty="0" err="1" smtClean="0"/>
              <a:t>планети</a:t>
            </a:r>
            <a:r>
              <a:rPr lang="ru-RU" dirty="0" smtClean="0"/>
              <a:t>. </a:t>
            </a:r>
            <a:r>
              <a:rPr lang="ru-RU" dirty="0" err="1" smtClean="0"/>
              <a:t>Якби</a:t>
            </a:r>
            <a:r>
              <a:rPr lang="ru-RU" dirty="0" smtClean="0"/>
              <a:t> увесь </a:t>
            </a:r>
            <a:r>
              <a:rPr lang="ru-RU" dirty="0" err="1" smtClean="0"/>
              <a:t>інший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r>
              <a:rPr lang="ru-RU" dirty="0" smtClean="0"/>
              <a:t> </a:t>
            </a:r>
            <a:r>
              <a:rPr lang="ru-RU" dirty="0" err="1" smtClean="0"/>
              <a:t>вийшов</a:t>
            </a:r>
            <a:r>
              <a:rPr lang="ru-RU" dirty="0" smtClean="0"/>
              <a:t> на </a:t>
            </a:r>
            <a:r>
              <a:rPr lang="ru-RU" dirty="0" err="1" smtClean="0"/>
              <a:t>такий</a:t>
            </a:r>
            <a:r>
              <a:rPr lang="ru-RU" dirty="0" smtClean="0"/>
              <a:t> же </a:t>
            </a:r>
            <a:r>
              <a:rPr lang="ru-RU" dirty="0" err="1" smtClean="0"/>
              <a:t>рівень</a:t>
            </a:r>
            <a:r>
              <a:rPr lang="ru-RU" dirty="0" smtClean="0"/>
              <a:t> </a:t>
            </a:r>
            <a:r>
              <a:rPr lang="ru-RU" dirty="0" err="1" smtClean="0"/>
              <a:t>споживання</a:t>
            </a:r>
            <a:r>
              <a:rPr lang="ru-RU" dirty="0" smtClean="0"/>
              <a:t>, </a:t>
            </a:r>
            <a:r>
              <a:rPr lang="ru-RU" dirty="0" err="1" smtClean="0"/>
              <a:t>екологічна</a:t>
            </a:r>
            <a:r>
              <a:rPr lang="ru-RU" dirty="0" smtClean="0"/>
              <a:t> катастрофа неминуче </a:t>
            </a:r>
            <a:r>
              <a:rPr lang="ru-RU" dirty="0" err="1" smtClean="0"/>
              <a:t>вибухнула</a:t>
            </a:r>
            <a:r>
              <a:rPr lang="ru-RU" dirty="0" smtClean="0"/>
              <a:t> б.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8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Тема8</Template>
  <TotalTime>139</TotalTime>
  <Words>4040</Words>
  <PresentationFormat>Экран (4:3)</PresentationFormat>
  <Paragraphs>188</Paragraphs>
  <Slides>51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2" baseType="lpstr">
      <vt:lpstr>Тема8</vt:lpstr>
      <vt:lpstr>Екологія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Acer</dc:creator>
  <cp:lastModifiedBy>Acer</cp:lastModifiedBy>
  <cp:revision>16</cp:revision>
  <dcterms:created xsi:type="dcterms:W3CDTF">2014-04-23T15:22:39Z</dcterms:created>
  <dcterms:modified xsi:type="dcterms:W3CDTF">2014-05-07T23:49:52Z</dcterms:modified>
</cp:coreProperties>
</file>