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FF00"/>
    <a:srgbClr val="0066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61B6E-0A80-40BF-A39D-4E1AB82950E0}" type="datetimeFigureOut">
              <a:rPr lang="uk-UA" smtClean="0"/>
              <a:t>28.11.2013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BFCE0-32A5-465B-9475-20C78D447BA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733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4EF44-0F5E-4EB2-82A8-F5CB3C8073B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468A-2B78-4410-AD4F-6B57EC5C0C7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77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89FE4-ABD3-4429-830C-E04EC29E615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24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3F19E-D736-45B3-AA72-4A79A58688C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6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E96DE-E7EF-4112-998E-3963DFF6FB3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18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B0109-0A5F-4C56-A66E-2BA667DA020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53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C2BC0-B745-47BD-9A1D-821F6DCF86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53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1E990-3F60-45B2-ADEA-9ECFF68093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59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AD8ABC-1D00-4317-8D2E-14D7ABB63EF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2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EA08E-A41E-41CF-94EA-A63CCE57270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4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C5638-BF17-43D6-9582-F3616EE7D27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22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DD7DAA-85FF-4BE0-97E1-1DAE22385FE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916832"/>
            <a:ext cx="6985000" cy="1368152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2"/>
                </a:solidFill>
              </a:rPr>
              <a:t>Нітрати</a:t>
            </a:r>
            <a:r>
              <a:rPr lang="ru-RU" b="1" dirty="0">
                <a:solidFill>
                  <a:schemeClr val="tx2"/>
                </a:solidFill>
              </a:rPr>
              <a:t>. </a:t>
            </a:r>
            <a:r>
              <a:rPr lang="ru-RU" b="1" dirty="0" err="1">
                <a:solidFill>
                  <a:schemeClr val="tx2"/>
                </a:solidFill>
              </a:rPr>
              <a:t>Їх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вплив</a:t>
            </a:r>
            <a:r>
              <a:rPr lang="ru-RU" b="1" dirty="0">
                <a:solidFill>
                  <a:schemeClr val="tx2"/>
                </a:solidFill>
              </a:rPr>
              <a:t> на </a:t>
            </a:r>
            <a:r>
              <a:rPr lang="ru-RU" b="1" dirty="0" err="1">
                <a:solidFill>
                  <a:schemeClr val="tx2"/>
                </a:solidFill>
              </a:rPr>
              <a:t>організм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людини</a:t>
            </a:r>
            <a:r>
              <a:rPr lang="ru-RU" b="1" dirty="0" smtClean="0"/>
              <a:t>.</a:t>
            </a:r>
            <a:endParaRPr lang="uk-UA" b="1" dirty="0">
              <a:solidFill>
                <a:srgbClr val="003366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9750" y="1123950"/>
            <a:ext cx="6119813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endParaRPr lang="uk-UA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512168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Види </a:t>
            </a:r>
            <a:r>
              <a:rPr lang="uk-UA" b="1" dirty="0" err="1">
                <a:solidFill>
                  <a:schemeClr val="bg1"/>
                </a:solidFill>
              </a:rPr>
              <a:t>нітратно-нітритних</a:t>
            </a:r>
            <a:r>
              <a:rPr lang="uk-UA" b="1" dirty="0">
                <a:solidFill>
                  <a:schemeClr val="bg1"/>
                </a:solidFill>
              </a:rPr>
              <a:t> отруєнь</a:t>
            </a:r>
            <a:r>
              <a:rPr lang="uk-UA" dirty="0">
                <a:solidFill>
                  <a:schemeClr val="bg1"/>
                </a:solidFill>
              </a:rPr>
              <a:t/>
            </a:r>
            <a:br>
              <a:rPr lang="uk-UA" dirty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При </a:t>
            </a:r>
            <a:r>
              <a:rPr lang="ru-RU" sz="1800" dirty="0" err="1">
                <a:solidFill>
                  <a:schemeClr val="bg1"/>
                </a:solidFill>
              </a:rPr>
              <a:t>нітратно-нітритних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отруєннях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уражаються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шлунково-кишковий</a:t>
            </a:r>
            <a:r>
              <a:rPr lang="ru-RU" sz="1800" dirty="0">
                <a:solidFill>
                  <a:schemeClr val="bg1"/>
                </a:solidFill>
              </a:rPr>
              <a:t> тракт, </a:t>
            </a:r>
            <a:r>
              <a:rPr lang="ru-RU" sz="1800" dirty="0" err="1">
                <a:solidFill>
                  <a:schemeClr val="bg1"/>
                </a:solidFill>
              </a:rPr>
              <a:t>серцево-судинна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дихальна</a:t>
            </a:r>
            <a:r>
              <a:rPr lang="ru-RU" sz="1800" dirty="0">
                <a:solidFill>
                  <a:schemeClr val="bg1"/>
                </a:solidFill>
              </a:rPr>
              <a:t> і центральна </a:t>
            </a:r>
            <a:r>
              <a:rPr lang="ru-RU" sz="1800" dirty="0" err="1">
                <a:solidFill>
                  <a:schemeClr val="bg1"/>
                </a:solidFill>
              </a:rPr>
              <a:t>нервова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системи</a:t>
            </a:r>
            <a:r>
              <a:rPr lang="ru-RU" sz="18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Розрізняють отруєння: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гостре;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хронічне</a:t>
            </a:r>
          </a:p>
          <a:p>
            <a:pPr marL="0" indent="0">
              <a:buNone/>
            </a:pPr>
            <a:r>
              <a:rPr lang="ru-RU" sz="1800" dirty="0" err="1">
                <a:solidFill>
                  <a:schemeClr val="bg1"/>
                </a:solidFill>
              </a:rPr>
              <a:t>Перші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ознаки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отруєння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з’являються</a:t>
            </a:r>
            <a:r>
              <a:rPr lang="ru-RU" sz="1800" dirty="0">
                <a:solidFill>
                  <a:schemeClr val="bg1"/>
                </a:solidFill>
              </a:rPr>
              <a:t> через 1—6 год </a:t>
            </a:r>
            <a:r>
              <a:rPr lang="ru-RU" sz="1800" dirty="0" err="1">
                <a:solidFill>
                  <a:schemeClr val="bg1"/>
                </a:solidFill>
              </a:rPr>
              <a:t>після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потрапляння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нітратів</a:t>
            </a:r>
            <a:r>
              <a:rPr lang="ru-RU" sz="1800" dirty="0">
                <a:solidFill>
                  <a:schemeClr val="bg1"/>
                </a:solidFill>
              </a:rPr>
              <a:t> до </a:t>
            </a:r>
            <a:r>
              <a:rPr lang="ru-RU" sz="1800" dirty="0" err="1">
                <a:solidFill>
                  <a:schemeClr val="bg1"/>
                </a:solidFill>
              </a:rPr>
              <a:t>організму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800" dirty="0" err="1">
                <a:solidFill>
                  <a:schemeClr val="bg1"/>
                </a:solidFill>
              </a:rPr>
              <a:t>Гостре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отруєння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має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такі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особливості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перебігу</a:t>
            </a:r>
            <a:r>
              <a:rPr lang="ru-RU" sz="1800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</a:rPr>
              <a:t>• </a:t>
            </a:r>
            <a:r>
              <a:rPr lang="ru-RU" sz="1800" dirty="0" err="1">
                <a:solidFill>
                  <a:schemeClr val="bg1"/>
                </a:solidFill>
              </a:rPr>
              <a:t>починається</a:t>
            </a:r>
            <a:r>
              <a:rPr lang="ru-RU" sz="1800" dirty="0">
                <a:solidFill>
                  <a:schemeClr val="bg1"/>
                </a:solidFill>
              </a:rPr>
              <a:t> з </a:t>
            </a:r>
            <a:r>
              <a:rPr lang="ru-RU" sz="1800" dirty="0" err="1">
                <a:solidFill>
                  <a:schemeClr val="bg1"/>
                </a:solidFill>
              </a:rPr>
              <a:t>нудоти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блювоти</a:t>
            </a:r>
            <a:r>
              <a:rPr lang="ru-RU" sz="1800" dirty="0">
                <a:solidFill>
                  <a:schemeClr val="bg1"/>
                </a:solidFill>
              </a:rPr>
              <a:t>, поносу;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</a:rPr>
              <a:t>• </a:t>
            </a:r>
            <a:r>
              <a:rPr lang="ru-RU" sz="1800" dirty="0" err="1">
                <a:solidFill>
                  <a:schemeClr val="bg1"/>
                </a:solidFill>
              </a:rPr>
              <a:t>збільшується</a:t>
            </a:r>
            <a:r>
              <a:rPr lang="ru-RU" sz="1800" dirty="0">
                <a:solidFill>
                  <a:schemeClr val="bg1"/>
                </a:solidFill>
              </a:rPr>
              <a:t> й </a:t>
            </a:r>
            <a:r>
              <a:rPr lang="ru-RU" sz="1800" dirty="0" err="1">
                <a:solidFill>
                  <a:schemeClr val="bg1"/>
                </a:solidFill>
              </a:rPr>
              <a:t>болісно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реагує</a:t>
            </a:r>
            <a:r>
              <a:rPr lang="ru-RU" sz="1800" dirty="0">
                <a:solidFill>
                  <a:schemeClr val="bg1"/>
                </a:solidFill>
              </a:rPr>
              <a:t> на </a:t>
            </a:r>
            <a:r>
              <a:rPr lang="ru-RU" sz="1800" dirty="0" err="1">
                <a:solidFill>
                  <a:schemeClr val="bg1"/>
                </a:solidFill>
              </a:rPr>
              <a:t>пальпацію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печінка</a:t>
            </a:r>
            <a:r>
              <a:rPr lang="ru-RU" sz="1800" dirty="0">
                <a:solidFill>
                  <a:schemeClr val="bg1"/>
                </a:solidFill>
              </a:rPr>
              <a:t>;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знижується артеріальний тиск; 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пульс нерівний, слабкого наповнення;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кінцівки холодні;</a:t>
            </a:r>
          </a:p>
          <a:p>
            <a:pPr marL="0" indent="0">
              <a:buNone/>
            </a:pPr>
            <a:r>
              <a:rPr lang="uk-UA" sz="1800" dirty="0">
                <a:solidFill>
                  <a:schemeClr val="bg1"/>
                </a:solidFill>
              </a:rPr>
              <a:t>• дихання частішає;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</a:rPr>
              <a:t>• </a:t>
            </a:r>
            <a:r>
              <a:rPr lang="ru-RU" sz="1800" dirty="0" err="1">
                <a:solidFill>
                  <a:schemeClr val="bg1"/>
                </a:solidFill>
              </a:rPr>
              <a:t>з’являються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головний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біль</a:t>
            </a:r>
            <a:r>
              <a:rPr lang="ru-RU" sz="1800" dirty="0">
                <a:solidFill>
                  <a:schemeClr val="bg1"/>
                </a:solidFill>
              </a:rPr>
              <a:t>, шум у </a:t>
            </a:r>
            <a:r>
              <a:rPr lang="ru-RU" sz="1800" dirty="0" err="1">
                <a:solidFill>
                  <a:schemeClr val="bg1"/>
                </a:solidFill>
              </a:rPr>
              <a:t>вухах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слабкість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судоми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м’язів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втрата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координації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рухів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свідомості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  <a:endParaRPr lang="uk-UA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332656"/>
            <a:ext cx="9361040" cy="1143000"/>
          </a:xfrm>
        </p:spPr>
        <p:txBody>
          <a:bodyPr/>
          <a:lstStyle/>
          <a:p>
            <a:r>
              <a:rPr lang="uk-UA" sz="4000" b="1" dirty="0">
                <a:solidFill>
                  <a:schemeClr val="bg1"/>
                </a:solidFill>
              </a:rPr>
              <a:t>Шляхи зниження </a:t>
            </a:r>
            <a:r>
              <a:rPr lang="uk-UA" sz="4000" b="1" dirty="0" smtClean="0">
                <a:solidFill>
                  <a:schemeClr val="bg1"/>
                </a:solidFill>
              </a:rPr>
              <a:t>нітратів </a:t>
            </a:r>
            <a:r>
              <a:rPr lang="uk-UA" sz="4000" b="1" dirty="0">
                <a:solidFill>
                  <a:schemeClr val="bg1"/>
                </a:solidFill>
              </a:rPr>
              <a:t>у продуктах </a:t>
            </a:r>
            <a:r>
              <a:rPr lang="uk-UA" sz="4000" b="1" dirty="0" smtClean="0">
                <a:solidFill>
                  <a:schemeClr val="bg1"/>
                </a:solidFill>
              </a:rPr>
              <a:t>харчування</a:t>
            </a:r>
            <a:r>
              <a:rPr lang="uk-UA" sz="4000" dirty="0">
                <a:solidFill>
                  <a:schemeClr val="bg1"/>
                </a:solidFill>
              </a:rPr>
              <a:t/>
            </a:r>
            <a:br>
              <a:rPr lang="uk-UA" sz="4000" dirty="0">
                <a:solidFill>
                  <a:schemeClr val="bg1"/>
                </a:solidFill>
              </a:rPr>
            </a:b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Знизити </a:t>
            </a:r>
            <a:r>
              <a:rPr lang="uk-UA" sz="1400" dirty="0">
                <a:solidFill>
                  <a:schemeClr val="bg1"/>
                </a:solidFill>
              </a:rPr>
              <a:t>вміст нітратів можна як під час збереження продуктів, так і під час їх кулінарної обробки. </a:t>
            </a:r>
          </a:p>
          <a:p>
            <a:pPr marL="0" indent="0">
              <a:buNone/>
            </a:pPr>
            <a:r>
              <a:rPr lang="uk-UA" sz="1400" dirty="0">
                <a:solidFill>
                  <a:schemeClr val="bg1"/>
                </a:solidFill>
              </a:rPr>
              <a:t>Перш за все, потрібно вибирати овочі, що містять мало нітратів, за розміром: мінімальним є вміст нітратів у овочах середнього розміру. Більшість дрібних плодів — це переважно молоді рослини, для яких характерний надлишок нітратів як запас на майбутнє. Великі плоди — це результат надлишкового харчування, зокрема й нітратного. </a:t>
            </a:r>
          </a:p>
          <a:p>
            <a:pPr marL="0" indent="0">
              <a:buNone/>
            </a:pPr>
            <a:r>
              <a:rPr lang="uk-UA" sz="1400" dirty="0" smtClean="0">
                <a:solidFill>
                  <a:schemeClr val="bg1"/>
                </a:solidFill>
              </a:rPr>
              <a:t>Уміст </a:t>
            </a:r>
            <a:r>
              <a:rPr lang="uk-UA" sz="1400" dirty="0">
                <a:solidFill>
                  <a:schemeClr val="bg1"/>
                </a:solidFill>
              </a:rPr>
              <a:t>нітратів можна знизити під час кулінарної обробки, під час чищення, вимочування, відварювання. Найбільші частини рослин, в яких накопичуються нітрати під час чищення, як правило, </a:t>
            </a:r>
            <a:endParaRPr lang="uk-UA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• </a:t>
            </a:r>
            <a:r>
              <a:rPr lang="ru-RU" sz="1400" dirty="0">
                <a:solidFill>
                  <a:schemeClr val="bg1"/>
                </a:solidFill>
              </a:rPr>
              <a:t>у </a:t>
            </a:r>
            <a:r>
              <a:rPr lang="ru-RU" sz="1400" dirty="0" err="1">
                <a:solidFill>
                  <a:schemeClr val="bg1"/>
                </a:solidFill>
              </a:rPr>
              <a:t>капусти</a:t>
            </a:r>
            <a:r>
              <a:rPr lang="ru-RU" sz="1400" dirty="0">
                <a:solidFill>
                  <a:schemeClr val="bg1"/>
                </a:solidFill>
              </a:rPr>
              <a:t> — </a:t>
            </a:r>
            <a:r>
              <a:rPr lang="ru-RU" sz="1400" dirty="0" err="1">
                <a:solidFill>
                  <a:schemeClr val="bg1"/>
                </a:solidFill>
              </a:rPr>
              <a:t>качан</a:t>
            </a:r>
            <a:r>
              <a:rPr lang="ru-RU" sz="1400" dirty="0">
                <a:solidFill>
                  <a:schemeClr val="bg1"/>
                </a:solidFill>
              </a:rPr>
              <a:t>, </a:t>
            </a:r>
            <a:r>
              <a:rPr lang="ru-RU" sz="1400" dirty="0" err="1">
                <a:solidFill>
                  <a:schemeClr val="bg1"/>
                </a:solidFill>
              </a:rPr>
              <a:t>верхні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листи</a:t>
            </a:r>
            <a:r>
              <a:rPr lang="ru-RU" sz="1400" dirty="0">
                <a:solidFill>
                  <a:schemeClr val="bg1"/>
                </a:solidFill>
              </a:rPr>
              <a:t> і прожилки </a:t>
            </a:r>
            <a:r>
              <a:rPr lang="ru-RU" sz="1400" dirty="0" smtClean="0">
                <a:solidFill>
                  <a:schemeClr val="bg1"/>
                </a:solidFill>
              </a:rPr>
              <a:t/>
            </a:r>
            <a:br>
              <a:rPr lang="ru-RU" sz="1400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• </a:t>
            </a:r>
            <a:r>
              <a:rPr lang="ru-RU" sz="1400" dirty="0">
                <a:solidFill>
                  <a:schemeClr val="bg1"/>
                </a:solidFill>
              </a:rPr>
              <a:t>в </a:t>
            </a:r>
            <a:r>
              <a:rPr lang="ru-RU" sz="1400" dirty="0" err="1">
                <a:solidFill>
                  <a:schemeClr val="bg1"/>
                </a:solidFill>
              </a:rPr>
              <a:t>огірка</a:t>
            </a:r>
            <a:r>
              <a:rPr lang="ru-RU" sz="1400" dirty="0">
                <a:solidFill>
                  <a:schemeClr val="bg1"/>
                </a:solidFill>
              </a:rPr>
              <a:t> — </a:t>
            </a:r>
            <a:r>
              <a:rPr lang="ru-RU" sz="1400" dirty="0" err="1">
                <a:solidFill>
                  <a:schemeClr val="bg1"/>
                </a:solidFill>
              </a:rPr>
              <a:t>задню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частину</a:t>
            </a:r>
            <a:r>
              <a:rPr lang="ru-RU" sz="1400" dirty="0">
                <a:solidFill>
                  <a:schemeClr val="bg1"/>
                </a:solidFill>
              </a:rPr>
              <a:t> і </a:t>
            </a:r>
            <a:r>
              <a:rPr lang="ru-RU" sz="1400" dirty="0" err="1">
                <a:solidFill>
                  <a:schemeClr val="bg1"/>
                </a:solidFill>
              </a:rPr>
              <a:t>шкірку</a:t>
            </a:r>
            <a:r>
              <a:rPr lang="ru-RU" sz="1400" dirty="0">
                <a:solidFill>
                  <a:schemeClr val="bg1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</a:rPr>
              <a:t>• у </a:t>
            </a:r>
            <a:r>
              <a:rPr lang="ru-RU" sz="1400" dirty="0" err="1">
                <a:solidFill>
                  <a:schemeClr val="bg1"/>
                </a:solidFill>
              </a:rPr>
              <a:t>буряка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потрібно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зрізати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верхівку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приблизно</a:t>
            </a:r>
            <a:r>
              <a:rPr lang="ru-RU" sz="1400" dirty="0">
                <a:solidFill>
                  <a:schemeClr val="bg1"/>
                </a:solidFill>
              </a:rPr>
              <a:t> на </a:t>
            </a:r>
            <a:r>
              <a:rPr lang="ru-RU" sz="1400" dirty="0" err="1">
                <a:solidFill>
                  <a:schemeClr val="bg1"/>
                </a:solidFill>
              </a:rPr>
              <a:t>чверть</a:t>
            </a:r>
            <a:r>
              <a:rPr lang="ru-RU" sz="1400" dirty="0">
                <a:solidFill>
                  <a:schemeClr val="bg1"/>
                </a:solidFill>
              </a:rPr>
              <a:t> і хвостик </a:t>
            </a:r>
            <a:r>
              <a:rPr lang="ru-RU" sz="1400" dirty="0" err="1">
                <a:solidFill>
                  <a:schemeClr val="bg1"/>
                </a:solidFill>
              </a:rPr>
              <a:t>приблизно</a:t>
            </a:r>
            <a:r>
              <a:rPr lang="ru-RU" sz="1400" dirty="0">
                <a:solidFill>
                  <a:schemeClr val="bg1"/>
                </a:solidFill>
              </a:rPr>
              <a:t> на </a:t>
            </a:r>
            <a:r>
              <a:rPr lang="ru-RU" sz="1400" dirty="0" err="1">
                <a:solidFill>
                  <a:schemeClr val="bg1"/>
                </a:solidFill>
              </a:rPr>
              <a:t>восьму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частину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коренеплода</a:t>
            </a:r>
            <a:r>
              <a:rPr lang="ru-RU" sz="1400" dirty="0">
                <a:solidFill>
                  <a:schemeClr val="bg1"/>
                </a:solidFill>
              </a:rPr>
              <a:t>; 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</a:rPr>
              <a:t>• у кабачка </a:t>
            </a:r>
            <a:r>
              <a:rPr lang="ru-RU" sz="1400" dirty="0" err="1">
                <a:solidFill>
                  <a:schemeClr val="bg1"/>
                </a:solidFill>
              </a:rPr>
              <a:t>зрізати</a:t>
            </a:r>
            <a:r>
              <a:rPr lang="ru-RU" sz="1400" dirty="0">
                <a:solidFill>
                  <a:schemeClr val="bg1"/>
                </a:solidFill>
              </a:rPr>
              <a:t> хвостик, </a:t>
            </a:r>
            <a:r>
              <a:rPr lang="ru-RU" sz="1400" dirty="0" err="1">
                <a:solidFill>
                  <a:schemeClr val="bg1"/>
                </a:solidFill>
              </a:rPr>
              <a:t>шкірочку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знімати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товстим</a:t>
            </a:r>
            <a:r>
              <a:rPr lang="ru-RU" sz="1400" dirty="0">
                <a:solidFill>
                  <a:schemeClr val="bg1"/>
                </a:solidFill>
              </a:rPr>
              <a:t> шаром. 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</a:rPr>
              <a:t>У </a:t>
            </a:r>
            <a:r>
              <a:rPr lang="ru-RU" sz="1400" dirty="0" err="1">
                <a:solidFill>
                  <a:schemeClr val="bg1"/>
                </a:solidFill>
              </a:rPr>
              <a:t>разі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високого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вмісту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нітратів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рослини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набувають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гіркого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або</a:t>
            </a:r>
            <a:r>
              <a:rPr lang="ru-RU" sz="1400" dirty="0">
                <a:solidFill>
                  <a:schemeClr val="bg1"/>
                </a:solidFill>
              </a:rPr>
              <a:t> неприродного </a:t>
            </a:r>
            <a:r>
              <a:rPr lang="ru-RU" sz="1400" dirty="0" err="1">
                <a:solidFill>
                  <a:schemeClr val="bg1"/>
                </a:solidFill>
              </a:rPr>
              <a:t>присмаку</a:t>
            </a:r>
            <a:r>
              <a:rPr lang="ru-RU" sz="14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1400" dirty="0">
                <a:solidFill>
                  <a:schemeClr val="bg1"/>
                </a:solidFill>
              </a:rPr>
              <a:t>Частини рослин, що містять мало нітратів, перед приготуванням потрібно вимочити у воді, знижуючи цим їх концентрацію на 25 %: очищене від прожилок листя замочують у великій кількості води на 1—2 </a:t>
            </a:r>
            <a:r>
              <a:rPr lang="uk-UA" sz="1400" dirty="0" err="1">
                <a:solidFill>
                  <a:schemeClr val="bg1"/>
                </a:solidFill>
              </a:rPr>
              <a:t>год</a:t>
            </a:r>
            <a:r>
              <a:rPr lang="uk-UA" sz="1400" dirty="0">
                <a:solidFill>
                  <a:schemeClr val="bg1"/>
                </a:solidFill>
              </a:rPr>
              <a:t>, потім цю воду зливають і наливають нову, знову зливають через 1—2 </a:t>
            </a:r>
            <a:r>
              <a:rPr lang="uk-UA" sz="1400" dirty="0" err="1">
                <a:solidFill>
                  <a:schemeClr val="bg1"/>
                </a:solidFill>
              </a:rPr>
              <a:t>год</a:t>
            </a:r>
            <a:r>
              <a:rPr lang="uk-UA" sz="1400" dirty="0">
                <a:solidFill>
                  <a:schemeClr val="bg1"/>
                </a:solidFill>
              </a:rPr>
              <a:t>, заливають нову і залишають на ніч.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Не </a:t>
            </a:r>
            <a:r>
              <a:rPr lang="ru-RU" sz="1400" dirty="0" err="1">
                <a:solidFill>
                  <a:schemeClr val="bg1"/>
                </a:solidFill>
              </a:rPr>
              <a:t>рекомендується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готувати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їжу</a:t>
            </a:r>
            <a:r>
              <a:rPr lang="ru-RU" sz="1400" dirty="0">
                <a:solidFill>
                  <a:schemeClr val="bg1"/>
                </a:solidFill>
              </a:rPr>
              <a:t> в </a:t>
            </a:r>
            <a:r>
              <a:rPr lang="ru-RU" sz="1400" dirty="0" err="1">
                <a:solidFill>
                  <a:schemeClr val="bg1"/>
                </a:solidFill>
              </a:rPr>
              <a:t>алюмінієвому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посуді</a:t>
            </a:r>
            <a:r>
              <a:rPr lang="ru-RU" sz="1400" dirty="0">
                <a:solidFill>
                  <a:schemeClr val="bg1"/>
                </a:solidFill>
              </a:rPr>
              <a:t>, </a:t>
            </a:r>
            <a:r>
              <a:rPr lang="ru-RU" sz="1400" dirty="0" err="1">
                <a:solidFill>
                  <a:schemeClr val="bg1"/>
                </a:solidFill>
              </a:rPr>
              <a:t>оскільки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алюміній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виступає</a:t>
            </a:r>
            <a:r>
              <a:rPr lang="ru-RU" sz="1400" dirty="0">
                <a:solidFill>
                  <a:schemeClr val="bg1"/>
                </a:solidFill>
              </a:rPr>
              <a:t> в </a:t>
            </a:r>
            <a:r>
              <a:rPr lang="ru-RU" sz="1400" dirty="0" err="1">
                <a:solidFill>
                  <a:schemeClr val="bg1"/>
                </a:solidFill>
              </a:rPr>
              <a:t>ролі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каталізатора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під</a:t>
            </a:r>
            <a:r>
              <a:rPr lang="ru-RU" sz="1400" dirty="0">
                <a:solidFill>
                  <a:schemeClr val="bg1"/>
                </a:solidFill>
              </a:rPr>
              <a:t> час </a:t>
            </a:r>
            <a:r>
              <a:rPr lang="ru-RU" sz="1400" dirty="0" err="1">
                <a:solidFill>
                  <a:schemeClr val="bg1"/>
                </a:solidFill>
              </a:rPr>
              <a:t>перетворення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нітратів</a:t>
            </a:r>
            <a:r>
              <a:rPr lang="ru-RU" sz="1400" dirty="0">
                <a:solidFill>
                  <a:schemeClr val="bg1"/>
                </a:solidFill>
              </a:rPr>
              <a:t> на </a:t>
            </a:r>
            <a:r>
              <a:rPr lang="ru-RU" sz="1400" dirty="0" err="1">
                <a:solidFill>
                  <a:schemeClr val="bg1"/>
                </a:solidFill>
              </a:rPr>
              <a:t>нітрити</a:t>
            </a:r>
            <a:r>
              <a:rPr lang="ru-RU" sz="1400" dirty="0" smtClean="0">
                <a:solidFill>
                  <a:schemeClr val="bg1"/>
                </a:solidFill>
              </a:rPr>
              <a:t>.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Загальні рекомендації</a:t>
            </a:r>
            <a:r>
              <a:rPr lang="uk-UA" dirty="0">
                <a:solidFill>
                  <a:schemeClr val="bg1"/>
                </a:solidFill>
              </a:rPr>
              <a:t/>
            </a:r>
            <a:br>
              <a:rPr lang="uk-UA" dirty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chemeClr val="bg1"/>
                </a:solidFill>
              </a:rPr>
              <a:t>1</a:t>
            </a:r>
            <a:r>
              <a:rPr lang="ru-RU" sz="1800" dirty="0">
                <a:solidFill>
                  <a:schemeClr val="bg1"/>
                </a:solidFill>
              </a:rPr>
              <a:t>. </a:t>
            </a:r>
            <a:r>
              <a:rPr lang="ru-RU" sz="1800" dirty="0" err="1">
                <a:solidFill>
                  <a:schemeClr val="bg1"/>
                </a:solidFill>
              </a:rPr>
              <a:t>Найменше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нітратів</a:t>
            </a:r>
            <a:r>
              <a:rPr lang="ru-RU" sz="1800" dirty="0">
                <a:solidFill>
                  <a:schemeClr val="bg1"/>
                </a:solidFill>
              </a:rPr>
              <a:t> у </a:t>
            </a:r>
            <a:r>
              <a:rPr lang="ru-RU" sz="1800" dirty="0" err="1">
                <a:solidFill>
                  <a:schemeClr val="bg1"/>
                </a:solidFill>
              </a:rPr>
              <a:t>рослинах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міститься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зранку</a:t>
            </a:r>
            <a:r>
              <a:rPr lang="ru-RU" sz="1800" dirty="0">
                <a:solidFill>
                  <a:schemeClr val="bg1"/>
                </a:solidFill>
              </a:rPr>
              <a:t> і </a:t>
            </a:r>
            <a:r>
              <a:rPr lang="ru-RU" sz="1800" dirty="0" err="1">
                <a:solidFill>
                  <a:schemeClr val="bg1"/>
                </a:solidFill>
              </a:rPr>
              <a:t>ввечері</a:t>
            </a:r>
            <a:r>
              <a:rPr lang="ru-RU" sz="1800" dirty="0">
                <a:solidFill>
                  <a:schemeClr val="bg1"/>
                </a:solidFill>
              </a:rPr>
              <a:t>, особливо у спеку, </a:t>
            </a:r>
            <a:r>
              <a:rPr lang="ru-RU" sz="1800" dirty="0" err="1">
                <a:solidFill>
                  <a:schemeClr val="bg1"/>
                </a:solidFill>
              </a:rPr>
              <a:t>найбільше</a:t>
            </a:r>
            <a:r>
              <a:rPr lang="ru-RU" sz="1800" dirty="0">
                <a:solidFill>
                  <a:schemeClr val="bg1"/>
                </a:solidFill>
              </a:rPr>
              <a:t> –– у </a:t>
            </a:r>
            <a:r>
              <a:rPr lang="ru-RU" sz="1800" dirty="0" err="1">
                <a:solidFill>
                  <a:schemeClr val="bg1"/>
                </a:solidFill>
              </a:rPr>
              <a:t>прохолодну</a:t>
            </a:r>
            <a:r>
              <a:rPr lang="ru-RU" sz="1800" dirty="0">
                <a:solidFill>
                  <a:schemeClr val="bg1"/>
                </a:solidFill>
              </a:rPr>
              <a:t> погоду вдень. Тому, </a:t>
            </a:r>
            <a:r>
              <a:rPr lang="ru-RU" sz="1800" dirty="0" err="1">
                <a:solidFill>
                  <a:schemeClr val="bg1"/>
                </a:solidFill>
              </a:rPr>
              <a:t>виходячи</a:t>
            </a:r>
            <a:r>
              <a:rPr lang="ru-RU" sz="1800" dirty="0">
                <a:solidFill>
                  <a:schemeClr val="bg1"/>
                </a:solidFill>
              </a:rPr>
              <a:t> з </a:t>
            </a:r>
            <a:r>
              <a:rPr lang="ru-RU" sz="1800" dirty="0" err="1">
                <a:solidFill>
                  <a:schemeClr val="bg1"/>
                </a:solidFill>
              </a:rPr>
              <a:t>цих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відомостей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збирати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овочі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найкраще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вранці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чи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ввечері</a:t>
            </a:r>
            <a:r>
              <a:rPr lang="ru-RU" sz="1800" dirty="0">
                <a:solidFill>
                  <a:schemeClr val="bg1"/>
                </a:solidFill>
              </a:rPr>
              <a:t> у спеку.</a:t>
            </a:r>
          </a:p>
          <a:p>
            <a:r>
              <a:rPr lang="ru-RU" sz="1800" dirty="0">
                <a:solidFill>
                  <a:schemeClr val="bg1"/>
                </a:solidFill>
              </a:rPr>
              <a:t>2. У здоровому </a:t>
            </a:r>
            <a:r>
              <a:rPr lang="ru-RU" sz="1800" dirty="0" err="1">
                <a:solidFill>
                  <a:schemeClr val="bg1"/>
                </a:solidFill>
              </a:rPr>
              <a:t>тілі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перетворення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нітратів</a:t>
            </a:r>
            <a:r>
              <a:rPr lang="ru-RU" sz="1800" dirty="0">
                <a:solidFill>
                  <a:schemeClr val="bg1"/>
                </a:solidFill>
              </a:rPr>
              <a:t> на </a:t>
            </a:r>
            <a:r>
              <a:rPr lang="ru-RU" sz="1800" dirty="0" err="1">
                <a:solidFill>
                  <a:schemeClr val="bg1"/>
                </a:solidFill>
              </a:rPr>
              <a:t>нітрити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істотно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уповільнено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порівняно</a:t>
            </a:r>
            <a:r>
              <a:rPr lang="ru-RU" sz="1800" dirty="0">
                <a:solidFill>
                  <a:schemeClr val="bg1"/>
                </a:solidFill>
              </a:rPr>
              <a:t> з </a:t>
            </a:r>
            <a:r>
              <a:rPr lang="ru-RU" sz="1800" dirty="0" err="1">
                <a:solidFill>
                  <a:schemeClr val="bg1"/>
                </a:solidFill>
              </a:rPr>
              <a:t>ослабленим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організмом</a:t>
            </a:r>
            <a:r>
              <a:rPr lang="ru-RU" sz="1800" dirty="0">
                <a:solidFill>
                  <a:schemeClr val="bg1"/>
                </a:solidFill>
              </a:rPr>
              <a:t>. Тому людям, </a:t>
            </a:r>
            <a:r>
              <a:rPr lang="ru-RU" sz="1800" dirty="0" err="1">
                <a:solidFill>
                  <a:schemeClr val="bg1"/>
                </a:solidFill>
              </a:rPr>
              <a:t>що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страждають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хронічними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захворюваннями</a:t>
            </a:r>
            <a:r>
              <a:rPr lang="ru-RU" sz="1800" dirty="0">
                <a:solidFill>
                  <a:schemeClr val="bg1"/>
                </a:solidFill>
              </a:rPr>
              <a:t>, а </a:t>
            </a:r>
            <a:r>
              <a:rPr lang="ru-RU" sz="1800" dirty="0" err="1">
                <a:solidFill>
                  <a:schemeClr val="bg1"/>
                </a:solidFill>
              </a:rPr>
              <a:t>також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тим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хто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веде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спосіб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життя</a:t>
            </a:r>
            <a:r>
              <a:rPr lang="ru-RU" sz="1800" dirty="0">
                <a:solidFill>
                  <a:schemeClr val="bg1"/>
                </a:solidFill>
              </a:rPr>
              <a:t>, далекий </a:t>
            </a:r>
            <a:r>
              <a:rPr lang="ru-RU" sz="1800" dirty="0" err="1">
                <a:solidFill>
                  <a:schemeClr val="bg1"/>
                </a:solidFill>
              </a:rPr>
              <a:t>від</a:t>
            </a:r>
            <a:r>
              <a:rPr lang="ru-RU" sz="1800" dirty="0">
                <a:solidFill>
                  <a:schemeClr val="bg1"/>
                </a:solidFill>
              </a:rPr>
              <a:t> здорового, </a:t>
            </a:r>
            <a:r>
              <a:rPr lang="ru-RU" sz="1800" dirty="0" err="1">
                <a:solidFill>
                  <a:schemeClr val="bg1"/>
                </a:solidFill>
              </a:rPr>
              <a:t>рекомендується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більше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уваги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приділяти</a:t>
            </a:r>
            <a:r>
              <a:rPr lang="ru-RU" sz="1800" dirty="0">
                <a:solidFill>
                  <a:schemeClr val="bg1"/>
                </a:solidFill>
              </a:rPr>
              <a:t> контролю за </a:t>
            </a:r>
            <a:r>
              <a:rPr lang="ru-RU" sz="1800" dirty="0" err="1">
                <a:solidFill>
                  <a:schemeClr val="bg1"/>
                </a:solidFill>
              </a:rPr>
              <a:t>кількістю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нітратів</a:t>
            </a:r>
            <a:r>
              <a:rPr lang="ru-RU" sz="1800" dirty="0">
                <a:solidFill>
                  <a:schemeClr val="bg1"/>
                </a:solidFill>
              </a:rPr>
              <a:t> у продуктах.</a:t>
            </a:r>
          </a:p>
          <a:p>
            <a:r>
              <a:rPr lang="uk-UA" sz="1800" dirty="0">
                <a:solidFill>
                  <a:schemeClr val="bg1"/>
                </a:solidFill>
              </a:rPr>
              <a:t>3. Унікальну здатність накопичувати нітрати мають гриби. Тому не збирайте гриби в містах і біля доріг: навіть їстівні у цих місцях можуть стати отруйними. Небажано купувати гриби у людей, адже невідомо, де їх збирали.</a:t>
            </a:r>
          </a:p>
          <a:p>
            <a:r>
              <a:rPr lang="uk-UA" sz="1800" dirty="0">
                <a:solidFill>
                  <a:schemeClr val="bg1"/>
                </a:solidFill>
              </a:rPr>
              <a:t>4</a:t>
            </a:r>
            <a:r>
              <a:rPr lang="uk-UA" sz="1800" dirty="0" smtClean="0">
                <a:solidFill>
                  <a:schemeClr val="bg1"/>
                </a:solidFill>
              </a:rPr>
              <a:t>. </a:t>
            </a:r>
            <a:r>
              <a:rPr lang="uk-UA" sz="1800" dirty="0">
                <a:solidFill>
                  <a:schemeClr val="bg1"/>
                </a:solidFill>
              </a:rPr>
              <a:t>Пам’ятаючи про розумну обережність, не слід занадто лякатися нітратів. У будь-якому випадку користь від вживання овочів значно перевищує ту небезпеку, що несуть нітрати. А якщо ще і стежити за тим, щоб їх кількість не перевищувала норму, то вживання овочів принесе тільки здоров’я.</a:t>
            </a:r>
            <a:endParaRPr lang="uk-UA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4462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Азотна кислота, нітратна кислота (HNO3) — сильна одноосновна </a:t>
            </a:r>
            <a:r>
              <a:rPr lang="uk-UA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кислота. </a:t>
            </a:r>
            <a:r>
              <a:rPr lang="uk-UA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Висококорозійна</a:t>
            </a:r>
            <a:r>
              <a:rPr lang="uk-UA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uk-UA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кислота, реагує з більшістю </a:t>
            </a:r>
            <a:r>
              <a:rPr lang="uk-UA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металів, </a:t>
            </a:r>
            <a:r>
              <a:rPr lang="uk-UA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сильний окисник. Має тенденцію набувати жовтого відтінку через накопичення </a:t>
            </a:r>
            <a:r>
              <a:rPr lang="uk-UA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оксидів азоту, </a:t>
            </a:r>
            <a:r>
              <a:rPr lang="uk-UA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при довгому зберіганні. 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003072"/>
            <a:ext cx="1947200" cy="269198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169953"/>
            <a:ext cx="3076575" cy="23622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/>
          <a:lstStyle/>
          <a:p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Застосування</a:t>
            </a:r>
            <a:endParaRPr lang="uk-UA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Нітратна кислота є одним з найважливіших продуктів хімічної промисловості. Вона виробляється у дуже великих кількостях, використовується для виробництва </a:t>
            </a:r>
            <a:r>
              <a:rPr lang="uk-UA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азотних добрив, у кольоровій металургії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для розділення металів, а також хімічній промисловості для виробництва </a:t>
            </a:r>
            <a:r>
              <a:rPr lang="uk-UA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пластмас, 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вибухових </a:t>
            </a:r>
            <a:r>
              <a:rPr lang="uk-UA" sz="2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речовин, целулоїду і </a:t>
            </a:r>
            <a:r>
              <a:rPr lang="uk-UA" sz="2400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фотокіноплівки</a:t>
            </a:r>
            <a:r>
              <a:rPr lang="uk-UA" sz="24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, штучного волокна, органічних барвників, лікувальних речовин тощо.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uk-UA" i="1" u="sng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uk-UA" i="1" u="sng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Азотні добрива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229600" cy="5040560"/>
          </a:xfrm>
        </p:spPr>
        <p:txBody>
          <a:bodyPr/>
          <a:lstStyle/>
          <a:p>
            <a:endParaRPr lang="uk-UA" sz="16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uk-UA" sz="16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uk-UA" sz="1600" b="1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Нітроген </a:t>
            </a: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один із хімічних елементів, що є необхідним для росту і життєдіяльності рослин. Як правило, уміст його у ґрунті невеликий, тому рослинам його не вистачає. Доводиться вносити у ґрунт нітрати, тобто азотні добрива. </a:t>
            </a:r>
          </a:p>
          <a:p>
            <a:pPr marL="0" indent="0">
              <a:buNone/>
            </a:pPr>
            <a:r>
              <a:rPr lang="ru-RU" sz="1600" b="1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Азотні</a:t>
            </a:r>
            <a:r>
              <a:rPr lang="ru-RU" sz="1600" b="1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добрива</a:t>
            </a:r>
            <a:r>
              <a:rPr lang="ru-RU" sz="1600" b="1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речовини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містять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Нітроген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вносяться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ґрунт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підвищення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врожайності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таких належать: </a:t>
            </a:r>
          </a:p>
          <a:p>
            <a:pPr marL="0" indent="0">
              <a:buNone/>
            </a:pPr>
            <a:r>
              <a:rPr lang="de-DE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KNO3 (</a:t>
            </a: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калій нітрат); </a:t>
            </a:r>
          </a:p>
          <a:p>
            <a:pPr marL="0" indent="0">
              <a:buNone/>
            </a:pPr>
            <a:r>
              <a:rPr lang="de-DE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NaNO3 (</a:t>
            </a: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натрій нітрат); </a:t>
            </a:r>
          </a:p>
          <a:p>
            <a:pPr marL="0" indent="0">
              <a:buNone/>
            </a:pPr>
            <a:r>
              <a:rPr lang="de-DE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NH4NO3 (</a:t>
            </a: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амоній нітрат); </a:t>
            </a:r>
          </a:p>
          <a:p>
            <a:pPr marL="0" indent="0">
              <a:buNone/>
            </a:pPr>
            <a:r>
              <a:rPr lang="de-DE" sz="1600" i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</a:t>
            </a:r>
            <a:r>
              <a:rPr lang="de-DE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</a:t>
            </a:r>
            <a:r>
              <a:rPr lang="de-DE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(NO3)2 (</a:t>
            </a: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кальцій нітрат). </a:t>
            </a:r>
          </a:p>
          <a:p>
            <a:pPr marL="0" indent="0">
              <a:buNone/>
            </a:pP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сполуки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містяться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таких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природних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матеріалах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як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гній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компост,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широко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використовують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господарстві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uk-UA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Нітрати лужних металічних елементів слугують як компоненти ракетного палива та піротехнічних сумішей, а також для виробництва вибухових речовин, скла, ліків, обробки та консервування продуктів. </a:t>
            </a:r>
          </a:p>
          <a:p>
            <a:pPr marL="0" indent="0">
              <a:buNone/>
            </a:pP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Таке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застосування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потребує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добування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нітратів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1600" i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лабораторії</a:t>
            </a:r>
            <a:r>
              <a:rPr lang="ru-RU" sz="16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uk-UA" sz="1600" i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29600" cy="1354162"/>
          </a:xfrm>
        </p:spPr>
        <p:txBody>
          <a:bodyPr/>
          <a:lstStyle/>
          <a:p>
            <a:r>
              <a:rPr lang="ru-RU" sz="3600" b="1" dirty="0" err="1" smtClean="0">
                <a:solidFill>
                  <a:schemeClr val="accent3"/>
                </a:solidFill>
              </a:rPr>
              <a:t>Накопичення</a:t>
            </a:r>
            <a:r>
              <a:rPr lang="ru-RU" sz="3600" b="1" dirty="0" smtClean="0">
                <a:solidFill>
                  <a:schemeClr val="accent3"/>
                </a:solidFill>
              </a:rPr>
              <a:t> </a:t>
            </a:r>
            <a:r>
              <a:rPr lang="ru-RU" sz="3600" b="1" dirty="0" err="1" smtClean="0">
                <a:solidFill>
                  <a:schemeClr val="accent3"/>
                </a:solidFill>
              </a:rPr>
              <a:t>нітратів</a:t>
            </a:r>
            <a:r>
              <a:rPr lang="ru-RU" sz="3600" b="1" dirty="0" smtClean="0">
                <a:solidFill>
                  <a:schemeClr val="accent3"/>
                </a:solidFill>
              </a:rPr>
              <a:t> у продуктах </a:t>
            </a:r>
            <a:r>
              <a:rPr lang="ru-RU" sz="3600" b="1" dirty="0" err="1" smtClean="0">
                <a:solidFill>
                  <a:schemeClr val="accent3"/>
                </a:solidFill>
              </a:rPr>
              <a:t>рослинного</a:t>
            </a:r>
            <a:r>
              <a:rPr lang="ru-RU" sz="3600" b="1" dirty="0" smtClean="0">
                <a:solidFill>
                  <a:schemeClr val="accent3"/>
                </a:solidFill>
              </a:rPr>
              <a:t> </a:t>
            </a:r>
            <a:r>
              <a:rPr lang="ru-RU" sz="3600" b="1" dirty="0" err="1" smtClean="0">
                <a:solidFill>
                  <a:schemeClr val="accent3"/>
                </a:solidFill>
              </a:rPr>
              <a:t>походження</a:t>
            </a:r>
            <a:r>
              <a:rPr lang="ru-RU" sz="3600" dirty="0" smtClean="0">
                <a:solidFill>
                  <a:schemeClr val="accent3"/>
                </a:solidFill>
              </a:rPr>
              <a:t/>
            </a:r>
            <a:br>
              <a:rPr lang="ru-RU" sz="3600" dirty="0" smtClean="0">
                <a:solidFill>
                  <a:schemeClr val="accent3"/>
                </a:solidFill>
              </a:rPr>
            </a:br>
            <a:endParaRPr lang="uk-UA" sz="3600" dirty="0">
              <a:solidFill>
                <a:schemeClr val="accent3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1800" dirty="0" err="1" smtClean="0">
                <a:solidFill>
                  <a:schemeClr val="accent3"/>
                </a:solidFill>
              </a:rPr>
              <a:t>Продукти</a:t>
            </a:r>
            <a:r>
              <a:rPr lang="ru-RU" sz="1800" dirty="0" smtClean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рослинного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походження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можуть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накопичувати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різну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кількість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нітратів</a:t>
            </a:r>
            <a:r>
              <a:rPr lang="ru-RU" sz="1800" dirty="0">
                <a:solidFill>
                  <a:schemeClr val="accent3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</a:pPr>
            <a:r>
              <a:rPr lang="ru-RU" sz="1800" dirty="0">
                <a:solidFill>
                  <a:schemeClr val="accent3"/>
                </a:solidFill>
              </a:rPr>
              <a:t>Так, </a:t>
            </a:r>
            <a:r>
              <a:rPr lang="ru-RU" sz="1800" dirty="0" err="1">
                <a:solidFill>
                  <a:schemeClr val="accent3"/>
                </a:solidFill>
              </a:rPr>
              <a:t>буряк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називають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чемпіоном</a:t>
            </a:r>
            <a:r>
              <a:rPr lang="ru-RU" sz="1800" dirty="0">
                <a:solidFill>
                  <a:schemeClr val="accent3"/>
                </a:solidFill>
              </a:rPr>
              <a:t> у </a:t>
            </a:r>
            <a:r>
              <a:rPr lang="ru-RU" sz="1800" dirty="0" err="1">
                <a:solidFill>
                  <a:schemeClr val="accent3"/>
                </a:solidFill>
              </a:rPr>
              <a:t>цій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справі</a:t>
            </a:r>
            <a:r>
              <a:rPr lang="ru-RU" sz="1800" dirty="0">
                <a:solidFill>
                  <a:schemeClr val="accent3"/>
                </a:solidFill>
              </a:rPr>
              <a:t>. </a:t>
            </a:r>
            <a:r>
              <a:rPr lang="ru-RU" sz="1800" dirty="0" smtClean="0">
                <a:solidFill>
                  <a:schemeClr val="accent3"/>
                </a:solidFill>
              </a:rPr>
              <a:t>В </a:t>
            </a:r>
            <a:r>
              <a:rPr lang="ru-RU" sz="1800" dirty="0" err="1">
                <a:solidFill>
                  <a:schemeClr val="accent3"/>
                </a:solidFill>
              </a:rPr>
              <a:t>окремих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коренеплодах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уміст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нітратів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досягає</a:t>
            </a:r>
            <a:r>
              <a:rPr lang="ru-RU" sz="1800" dirty="0">
                <a:solidFill>
                  <a:schemeClr val="accent3"/>
                </a:solidFill>
              </a:rPr>
              <a:t> 4 000 мг/кг. </a:t>
            </a:r>
          </a:p>
          <a:p>
            <a:pPr>
              <a:buFont typeface="Courier New" pitchFamily="49" charset="0"/>
              <a:buChar char="o"/>
            </a:pPr>
            <a:r>
              <a:rPr lang="uk-UA" sz="1800" dirty="0">
                <a:solidFill>
                  <a:schemeClr val="accent3"/>
                </a:solidFill>
              </a:rPr>
              <a:t>У салаті, шпинаті, петрушці, кропі та іншій зелені нітратів іноді буває навіть більше, ніж у буряку. </a:t>
            </a:r>
          </a:p>
          <a:p>
            <a:pPr>
              <a:buFont typeface="Courier New" pitchFamily="49" charset="0"/>
              <a:buChar char="o"/>
            </a:pPr>
            <a:r>
              <a:rPr lang="ru-RU" sz="1800" dirty="0">
                <a:solidFill>
                  <a:schemeClr val="accent3"/>
                </a:solidFill>
              </a:rPr>
              <a:t>У </a:t>
            </a:r>
            <a:r>
              <a:rPr lang="ru-RU" sz="1800" dirty="0" err="1">
                <a:solidFill>
                  <a:schemeClr val="accent3"/>
                </a:solidFill>
              </a:rPr>
              <a:t>рослинах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із</a:t>
            </a:r>
            <a:r>
              <a:rPr lang="ru-RU" sz="1800" dirty="0">
                <a:solidFill>
                  <a:schemeClr val="accent3"/>
                </a:solidFill>
              </a:rPr>
              <a:t> грядок, </a:t>
            </a:r>
            <a:r>
              <a:rPr lang="ru-RU" sz="1800" dirty="0" err="1">
                <a:solidFill>
                  <a:schemeClr val="accent3"/>
                </a:solidFill>
              </a:rPr>
              <a:t>що</a:t>
            </a:r>
            <a:r>
              <a:rPr lang="ru-RU" sz="1800" dirty="0">
                <a:solidFill>
                  <a:schemeClr val="accent3"/>
                </a:solidFill>
              </a:rPr>
              <a:t> не </a:t>
            </a:r>
            <a:r>
              <a:rPr lang="ru-RU" sz="1800" dirty="0" err="1">
                <a:solidFill>
                  <a:schemeClr val="accent3"/>
                </a:solidFill>
              </a:rPr>
              <a:t>удобрюються</a:t>
            </a:r>
            <a:r>
              <a:rPr lang="ru-RU" sz="1800" dirty="0">
                <a:solidFill>
                  <a:schemeClr val="accent3"/>
                </a:solidFill>
              </a:rPr>
              <a:t>, </a:t>
            </a:r>
            <a:r>
              <a:rPr lang="ru-RU" sz="1800" dirty="0" err="1">
                <a:solidFill>
                  <a:schemeClr val="accent3"/>
                </a:solidFill>
              </a:rPr>
              <a:t>вміст</a:t>
            </a:r>
            <a:r>
              <a:rPr lang="ru-RU" sz="1800" dirty="0">
                <a:solidFill>
                  <a:schemeClr val="accent3"/>
                </a:solidFill>
              </a:rPr>
              <a:t> солей є </a:t>
            </a:r>
            <a:r>
              <a:rPr lang="ru-RU" sz="1800" dirty="0" err="1">
                <a:solidFill>
                  <a:schemeClr val="accent3"/>
                </a:solidFill>
              </a:rPr>
              <a:t>досить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помірним</a:t>
            </a:r>
            <a:r>
              <a:rPr lang="ru-RU" sz="1800" dirty="0">
                <a:solidFill>
                  <a:schemeClr val="accent3"/>
                </a:solidFill>
              </a:rPr>
              <a:t>, а от у </a:t>
            </a:r>
            <a:r>
              <a:rPr lang="ru-RU" sz="1800" dirty="0" err="1">
                <a:solidFill>
                  <a:schemeClr val="accent3"/>
                </a:solidFill>
              </a:rPr>
              <a:t>вирощених</a:t>
            </a:r>
            <a:r>
              <a:rPr lang="ru-RU" sz="1800" dirty="0">
                <a:solidFill>
                  <a:schemeClr val="accent3"/>
                </a:solidFill>
              </a:rPr>
              <a:t> на </a:t>
            </a:r>
            <a:r>
              <a:rPr lang="ru-RU" sz="1800" dirty="0" err="1">
                <a:solidFill>
                  <a:schemeClr val="accent3"/>
                </a:solidFill>
              </a:rPr>
              <a:t>підживленому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розчині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чи</a:t>
            </a:r>
            <a:r>
              <a:rPr lang="ru-RU" sz="1800" dirty="0">
                <a:solidFill>
                  <a:schemeClr val="accent3"/>
                </a:solidFill>
              </a:rPr>
              <a:t> на добре «</a:t>
            </a:r>
            <a:r>
              <a:rPr lang="ru-RU" sz="1800" dirty="0" err="1">
                <a:solidFill>
                  <a:schemeClr val="accent3"/>
                </a:solidFill>
              </a:rPr>
              <a:t>підгодованому</a:t>
            </a:r>
            <a:r>
              <a:rPr lang="ru-RU" sz="1800" dirty="0">
                <a:solidFill>
                  <a:schemeClr val="accent3"/>
                </a:solidFill>
              </a:rPr>
              <a:t>» </a:t>
            </a:r>
            <a:r>
              <a:rPr lang="ru-RU" sz="1800" dirty="0" err="1">
                <a:solidFill>
                  <a:schemeClr val="accent3"/>
                </a:solidFill>
              </a:rPr>
              <a:t>ґрунті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концентрація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нітратів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може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досягати</a:t>
            </a:r>
            <a:r>
              <a:rPr lang="ru-RU" sz="1800" dirty="0">
                <a:solidFill>
                  <a:schemeClr val="accent3"/>
                </a:solidFill>
              </a:rPr>
              <a:t> 4 000—</a:t>
            </a:r>
          </a:p>
          <a:p>
            <a:pPr>
              <a:buFont typeface="Courier New" pitchFamily="49" charset="0"/>
              <a:buChar char="o"/>
            </a:pPr>
            <a:r>
              <a:rPr lang="uk-UA" sz="1800" dirty="0">
                <a:solidFill>
                  <a:schemeClr val="accent3"/>
                </a:solidFill>
              </a:rPr>
              <a:t>5 000 мг/кг. </a:t>
            </a:r>
          </a:p>
          <a:p>
            <a:pPr>
              <a:buFont typeface="Courier New" pitchFamily="49" charset="0"/>
              <a:buChar char="o"/>
            </a:pPr>
            <a:r>
              <a:rPr lang="ru-RU" sz="1800" dirty="0">
                <a:solidFill>
                  <a:schemeClr val="accent3"/>
                </a:solidFill>
              </a:rPr>
              <a:t>У кабачках </a:t>
            </a:r>
            <a:r>
              <a:rPr lang="ru-RU" sz="1800" dirty="0" err="1">
                <a:solidFill>
                  <a:schemeClr val="accent3"/>
                </a:solidFill>
              </a:rPr>
              <a:t>міститься</a:t>
            </a:r>
            <a:r>
              <a:rPr lang="ru-RU" sz="1800" dirty="0">
                <a:solidFill>
                  <a:schemeClr val="accent3"/>
                </a:solidFill>
              </a:rPr>
              <a:t> до 700 мг/кг </a:t>
            </a:r>
            <a:r>
              <a:rPr lang="ru-RU" sz="1800" dirty="0" err="1">
                <a:solidFill>
                  <a:schemeClr val="accent3"/>
                </a:solidFill>
              </a:rPr>
              <a:t>нітратів</a:t>
            </a:r>
            <a:r>
              <a:rPr lang="ru-RU" sz="1800" dirty="0">
                <a:solidFill>
                  <a:schemeClr val="accent3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</a:pPr>
            <a:r>
              <a:rPr lang="ru-RU" sz="1800" dirty="0" err="1">
                <a:solidFill>
                  <a:schemeClr val="accent3"/>
                </a:solidFill>
              </a:rPr>
              <a:t>Морква</a:t>
            </a:r>
            <a:r>
              <a:rPr lang="ru-RU" sz="1800" dirty="0">
                <a:solidFill>
                  <a:schemeClr val="accent3"/>
                </a:solidFill>
              </a:rPr>
              <a:t>, особливо </a:t>
            </a:r>
            <a:r>
              <a:rPr lang="ru-RU" sz="1800" dirty="0" err="1">
                <a:solidFill>
                  <a:schemeClr val="accent3"/>
                </a:solidFill>
              </a:rPr>
              <a:t>рання</a:t>
            </a:r>
            <a:r>
              <a:rPr lang="ru-RU" sz="1800" dirty="0">
                <a:solidFill>
                  <a:schemeClr val="accent3"/>
                </a:solidFill>
              </a:rPr>
              <a:t>, </a:t>
            </a:r>
            <a:r>
              <a:rPr lang="ru-RU" sz="1800" dirty="0" err="1">
                <a:solidFill>
                  <a:schemeClr val="accent3"/>
                </a:solidFill>
              </a:rPr>
              <a:t>може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накопичувати</a:t>
            </a:r>
            <a:r>
              <a:rPr lang="ru-RU" sz="1800" dirty="0">
                <a:solidFill>
                  <a:schemeClr val="accent3"/>
                </a:solidFill>
              </a:rPr>
              <a:t> до 1 000 мг/кг, а </a:t>
            </a:r>
            <a:r>
              <a:rPr lang="ru-RU" sz="1800" dirty="0" err="1">
                <a:solidFill>
                  <a:schemeClr val="accent3"/>
                </a:solidFill>
              </a:rPr>
              <a:t>огірки</a:t>
            </a:r>
            <a:r>
              <a:rPr lang="ru-RU" sz="1800" dirty="0">
                <a:solidFill>
                  <a:schemeClr val="accent3"/>
                </a:solidFill>
              </a:rPr>
              <a:t> у </a:t>
            </a:r>
            <a:r>
              <a:rPr lang="ru-RU" sz="1800" dirty="0" err="1">
                <a:solidFill>
                  <a:schemeClr val="accent3"/>
                </a:solidFill>
              </a:rPr>
              <a:t>несприятливих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умовах</a:t>
            </a:r>
            <a:r>
              <a:rPr lang="ru-RU" sz="1800" dirty="0">
                <a:solidFill>
                  <a:schemeClr val="accent3"/>
                </a:solidFill>
              </a:rPr>
              <a:t> </a:t>
            </a:r>
            <a:r>
              <a:rPr lang="ru-RU" sz="1800" dirty="0" err="1">
                <a:solidFill>
                  <a:schemeClr val="accent3"/>
                </a:solidFill>
              </a:rPr>
              <a:t>накопичують</a:t>
            </a:r>
            <a:r>
              <a:rPr lang="ru-RU" sz="1800" dirty="0">
                <a:solidFill>
                  <a:schemeClr val="accent3"/>
                </a:solidFill>
              </a:rPr>
              <a:t> до 600 мг/кг. </a:t>
            </a:r>
          </a:p>
          <a:p>
            <a:pPr>
              <a:buFont typeface="Courier New" pitchFamily="49" charset="0"/>
              <a:buChar char="o"/>
            </a:pPr>
            <a:r>
              <a:rPr lang="ru-RU" sz="1800" dirty="0">
                <a:solidFill>
                  <a:schemeClr val="accent3"/>
                </a:solidFill>
              </a:rPr>
              <a:t>Редис часом </a:t>
            </a:r>
            <a:r>
              <a:rPr lang="ru-RU" sz="1800" dirty="0" err="1">
                <a:solidFill>
                  <a:schemeClr val="accent3"/>
                </a:solidFill>
              </a:rPr>
              <a:t>містить</a:t>
            </a:r>
            <a:r>
              <a:rPr lang="ru-RU" sz="1800" dirty="0">
                <a:solidFill>
                  <a:schemeClr val="accent3"/>
                </a:solidFill>
              </a:rPr>
              <a:t> до 25 000 мг/кг </a:t>
            </a:r>
            <a:r>
              <a:rPr lang="ru-RU" sz="1800" dirty="0" err="1">
                <a:solidFill>
                  <a:schemeClr val="accent3"/>
                </a:solidFill>
              </a:rPr>
              <a:t>нітратів</a:t>
            </a:r>
            <a:r>
              <a:rPr lang="ru-RU" sz="1800" dirty="0">
                <a:solidFill>
                  <a:schemeClr val="accent3"/>
                </a:solidFill>
              </a:rPr>
              <a:t>.</a:t>
            </a:r>
            <a:endParaRPr lang="uk-UA" sz="1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>
                    <a:lumMod val="85000"/>
                  </a:schemeClr>
                </a:solidFill>
              </a:rPr>
              <a:t>Уміст нітратів у рослинах</a:t>
            </a:r>
            <a:r>
              <a:rPr lang="uk-UA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uk-UA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uk-UA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54076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sz="1400" dirty="0" smtClean="0">
                <a:solidFill>
                  <a:schemeClr val="bg1">
                    <a:lumMod val="85000"/>
                  </a:schemeClr>
                </a:solidFill>
              </a:rPr>
              <a:t>У 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кожного з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овочів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є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свої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особливості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накопичення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нітратів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Наприклад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нітрати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буряку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розподіляються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нерівномірно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якщо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їх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уміст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у поперечному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зрізі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коренеплода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прийняти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за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одиницю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, то 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нижній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частині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(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ближче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до хвостика) буде 4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одиниці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, а 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верхній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(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біля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листя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) –– 8 таких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одиниць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Слід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зазначити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що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концентрація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солей 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різних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частинах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зелені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також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неоднакова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живлення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в них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іде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від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землі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, тому особливо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багато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нітратів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у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стеблах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 і черешках </a:t>
            </a:r>
            <a:r>
              <a:rPr lang="ru-RU" sz="1400" dirty="0" err="1">
                <a:solidFill>
                  <a:schemeClr val="bg1">
                    <a:lumMod val="85000"/>
                  </a:schemeClr>
                </a:solidFill>
              </a:rPr>
              <a:t>листя</a:t>
            </a:r>
            <a:r>
              <a:rPr lang="ru-RU" sz="1400" dirty="0">
                <a:solidFill>
                  <a:schemeClr val="bg1">
                    <a:lumMod val="85000"/>
                  </a:schemeClr>
                </a:solidFill>
              </a:rPr>
              <a:t>. 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767295" y="1196752"/>
            <a:ext cx="7105353" cy="3264024"/>
            <a:chOff x="635000" y="3212976"/>
            <a:chExt cx="7105353" cy="3264024"/>
          </a:xfrm>
        </p:grpSpPr>
        <p:sp>
          <p:nvSpPr>
            <p:cNvPr id="2" name="TextBox 1"/>
            <p:cNvSpPr txBox="1"/>
            <p:nvPr/>
          </p:nvSpPr>
          <p:spPr>
            <a:xfrm>
              <a:off x="899592" y="3212976"/>
              <a:ext cx="68407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У кабачках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найбільше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нітратів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у тонкому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шарі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під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шкірочкою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і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біля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хвостика. </a:t>
              </a:r>
            </a:p>
            <a:p>
              <a:endParaRPr lang="uk-UA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000" y="4097978"/>
              <a:ext cx="3072904" cy="2379022"/>
            </a:xfrm>
            <a:prstGeom prst="rect">
              <a:avLst/>
            </a:prstGeom>
          </p:spPr>
        </p:pic>
      </p:grpSp>
      <p:grpSp>
        <p:nvGrpSpPr>
          <p:cNvPr id="7" name="Группа 6"/>
          <p:cNvGrpSpPr/>
          <p:nvPr/>
        </p:nvGrpSpPr>
        <p:grpSpPr>
          <a:xfrm>
            <a:off x="467544" y="2120082"/>
            <a:ext cx="8424936" cy="4309447"/>
            <a:chOff x="467544" y="2120082"/>
            <a:chExt cx="8424936" cy="4309447"/>
          </a:xfrm>
        </p:grpSpPr>
        <p:sp>
          <p:nvSpPr>
            <p:cNvPr id="5" name="TextBox 4"/>
            <p:cNvSpPr txBox="1"/>
            <p:nvPr/>
          </p:nvSpPr>
          <p:spPr>
            <a:xfrm>
              <a:off x="467544" y="5229200"/>
              <a:ext cx="842493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У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капусті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нітрати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, в основному,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містяться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у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верхньому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листі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, де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їх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удвічі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більше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,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ніж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у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середній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частині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качана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.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Верхні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листочки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капусти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навіть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за смаком не в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кращий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бік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відрізняються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від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тих,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що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ru-RU" dirty="0" err="1">
                  <a:solidFill>
                    <a:schemeClr val="bg1">
                      <a:lumMod val="85000"/>
                    </a:schemeClr>
                  </a:solidFill>
                </a:rPr>
                <a:t>йдуть</a:t>
              </a:r>
              <a:r>
                <a:rPr lang="ru-RU" dirty="0">
                  <a:solidFill>
                    <a:schemeClr val="bg1">
                      <a:lumMod val="85000"/>
                    </a:schemeClr>
                  </a:solidFill>
                </a:rPr>
                <a:t> за ними. </a:t>
              </a:r>
            </a:p>
            <a:p>
              <a:endParaRPr lang="uk-UA" dirty="0"/>
            </a:p>
          </p:txBody>
        </p:sp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0032" y="2120082"/>
              <a:ext cx="3452161" cy="2442567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>
                    <a:lumMod val="85000"/>
                  </a:schemeClr>
                </a:solidFill>
              </a:rPr>
              <a:t>Уміст нітратів у рослинах</a:t>
            </a:r>
            <a:r>
              <a:rPr lang="uk-UA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uk-UA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uk-UA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23528" y="1124744"/>
            <a:ext cx="3240360" cy="2016224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Велика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частина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солей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Нітрогену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у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бульбі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картоплі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зосереджена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ближче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до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її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</a:rPr>
              <a:t>середини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</a:rPr>
              <a:t>. </a:t>
            </a:r>
          </a:p>
          <a:p>
            <a:endParaRPr lang="uk-UA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501008"/>
            <a:ext cx="3024336" cy="30243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99992" y="1052735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>
                    <a:lumMod val="85000"/>
                  </a:schemeClr>
                </a:solidFill>
              </a:rPr>
              <a:t>У моркві нітратів більше у верхівці, що ближче до листя, а також у хвостику. Помічено, що найменше нітратів буває в середній за розмірами моркві. Усі овочі — буряк, ріпу, кабачки тощо — краще брати середніх розмірів. </a:t>
            </a:r>
          </a:p>
          <a:p>
            <a:endParaRPr lang="uk-UA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89040"/>
            <a:ext cx="3664995" cy="26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894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>
                    <a:lumMod val="85000"/>
                  </a:schemeClr>
                </a:solidFill>
              </a:rPr>
              <a:t>Уміст нітратів у рослинах</a:t>
            </a:r>
            <a:r>
              <a:rPr lang="uk-UA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uk-UA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uk-UA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23528" y="1124744"/>
            <a:ext cx="3240360" cy="2016224"/>
          </a:xfrm>
        </p:spPr>
        <p:txBody>
          <a:bodyPr/>
          <a:lstStyle/>
          <a:p>
            <a:pPr marL="0" indent="0">
              <a:buNone/>
            </a:pPr>
            <a:r>
              <a:rPr lang="uk-UA" sz="1600" dirty="0">
                <a:solidFill>
                  <a:schemeClr val="bg1">
                    <a:lumMod val="85000"/>
                  </a:schemeClr>
                </a:solidFill>
              </a:rPr>
              <a:t>В огірках під шкіркою нітратів у кілька разів більше, ніж у середині. І, якщо шкірка гірка, то її, звичайно ж, потрібно зрізати. Також рекомендується зрізати найбільш несмачну частину біля хвостика. </a:t>
            </a:r>
            <a:endParaRPr lang="uk-UA" sz="16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3573016"/>
            <a:ext cx="3437515" cy="257126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99992" y="1052735"/>
            <a:ext cx="40324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У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редисі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нітратів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значно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менше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ніж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у тих,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що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мають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</a:rPr>
              <a:t>витягнуту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</a:rPr>
              <a:t> форму.</a:t>
            </a:r>
            <a:endParaRPr lang="uk-UA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437" y="3498609"/>
            <a:ext cx="3527557" cy="26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71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188640"/>
            <a:ext cx="9108504" cy="1143000"/>
          </a:xfrm>
        </p:spPr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Симптоми </a:t>
            </a:r>
            <a:r>
              <a:rPr lang="uk-UA" b="1" dirty="0" err="1">
                <a:solidFill>
                  <a:schemeClr val="bg1"/>
                </a:solidFill>
              </a:rPr>
              <a:t>нітратно-нітритних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r>
              <a:rPr lang="uk-UA" b="1" dirty="0" smtClean="0">
                <a:solidFill>
                  <a:schemeClr val="bg1"/>
                </a:solidFill>
              </a:rPr>
              <a:t>отруєнь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 err="1" smtClean="0">
                <a:solidFill>
                  <a:schemeClr val="bg1"/>
                </a:solidFill>
              </a:rPr>
              <a:t>Самі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нітрати</a:t>
            </a:r>
            <a:r>
              <a:rPr lang="ru-RU" sz="1800" dirty="0">
                <a:solidFill>
                  <a:schemeClr val="bg1"/>
                </a:solidFill>
              </a:rPr>
              <a:t> є </a:t>
            </a:r>
            <a:r>
              <a:rPr lang="ru-RU" sz="1800" dirty="0" err="1">
                <a:solidFill>
                  <a:schemeClr val="bg1"/>
                </a:solidFill>
              </a:rPr>
              <a:t>малотоксичними</a:t>
            </a:r>
            <a:r>
              <a:rPr lang="ru-RU" sz="1800" dirty="0">
                <a:solidFill>
                  <a:schemeClr val="bg1"/>
                </a:solidFill>
              </a:rPr>
              <a:t>. У </a:t>
            </a:r>
            <a:r>
              <a:rPr lang="ru-RU" sz="1800" dirty="0" err="1">
                <a:solidFill>
                  <a:schemeClr val="bg1"/>
                </a:solidFill>
              </a:rPr>
              <a:t>разі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потрапляння</a:t>
            </a:r>
            <a:r>
              <a:rPr lang="ru-RU" sz="1800" dirty="0">
                <a:solidFill>
                  <a:schemeClr val="bg1"/>
                </a:solidFill>
              </a:rPr>
              <a:t> з </a:t>
            </a:r>
            <a:r>
              <a:rPr lang="ru-RU" sz="1800" dirty="0" err="1">
                <a:solidFill>
                  <a:schemeClr val="bg1"/>
                </a:solidFill>
              </a:rPr>
              <a:t>їжею</a:t>
            </a:r>
            <a:r>
              <a:rPr lang="ru-RU" sz="1800" dirty="0">
                <a:solidFill>
                  <a:schemeClr val="bg1"/>
                </a:solidFill>
              </a:rPr>
              <a:t> в </a:t>
            </a:r>
            <a:r>
              <a:rPr lang="ru-RU" sz="1800" dirty="0" err="1">
                <a:solidFill>
                  <a:schemeClr val="bg1"/>
                </a:solidFill>
              </a:rPr>
              <a:t>малих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кількостях</a:t>
            </a:r>
            <a:r>
              <a:rPr lang="ru-RU" sz="1800" dirty="0">
                <a:solidFill>
                  <a:schemeClr val="bg1"/>
                </a:solidFill>
              </a:rPr>
              <a:t> вони не </a:t>
            </a:r>
            <a:r>
              <a:rPr lang="ru-RU" sz="1800" dirty="0" err="1">
                <a:solidFill>
                  <a:schemeClr val="bg1"/>
                </a:solidFill>
              </a:rPr>
              <a:t>накопичуються</a:t>
            </a:r>
            <a:r>
              <a:rPr lang="ru-RU" sz="1800" dirty="0">
                <a:solidFill>
                  <a:schemeClr val="bg1"/>
                </a:solidFill>
              </a:rPr>
              <a:t> і легко </a:t>
            </a:r>
            <a:r>
              <a:rPr lang="ru-RU" sz="1800" dirty="0" err="1">
                <a:solidFill>
                  <a:schemeClr val="bg1"/>
                </a:solidFill>
              </a:rPr>
              <a:t>виводяться</a:t>
            </a:r>
            <a:r>
              <a:rPr lang="ru-RU" sz="1800" dirty="0">
                <a:solidFill>
                  <a:schemeClr val="bg1"/>
                </a:solidFill>
              </a:rPr>
              <a:t> з </a:t>
            </a:r>
            <a:r>
              <a:rPr lang="ru-RU" sz="1800" dirty="0" err="1">
                <a:solidFill>
                  <a:schemeClr val="bg1"/>
                </a:solidFill>
              </a:rPr>
              <a:t>організму</a:t>
            </a:r>
            <a:r>
              <a:rPr lang="ru-RU" sz="1800" dirty="0">
                <a:solidFill>
                  <a:schemeClr val="bg1"/>
                </a:solidFill>
              </a:rPr>
              <a:t>. </a:t>
            </a:r>
            <a:r>
              <a:rPr lang="uk-UA" sz="1800" dirty="0" smtClean="0">
                <a:solidFill>
                  <a:schemeClr val="bg1"/>
                </a:solidFill>
              </a:rPr>
              <a:t>Але </a:t>
            </a:r>
            <a:r>
              <a:rPr lang="uk-UA" sz="1800" dirty="0">
                <a:solidFill>
                  <a:schemeClr val="bg1"/>
                </a:solidFill>
              </a:rPr>
              <a:t>якщо нітрати потрапляють в організм у великих кількостях, відбувається їх часткове відновлення до </a:t>
            </a:r>
            <a:r>
              <a:rPr lang="uk-UA" sz="1800" b="1" i="1" dirty="0">
                <a:solidFill>
                  <a:schemeClr val="bg1"/>
                </a:solidFill>
              </a:rPr>
              <a:t>нітритів</a:t>
            </a:r>
            <a:r>
              <a:rPr lang="uk-UA" sz="1800" dirty="0">
                <a:solidFill>
                  <a:schemeClr val="bg1"/>
                </a:solidFill>
              </a:rPr>
              <a:t>, токсичність яких є у 100 разів вищою. Крім того, у кишечнику людини нітрати під впливом кишкової мікрофлори також здатні перетворюватися на </a:t>
            </a:r>
            <a:r>
              <a:rPr lang="uk-UA" sz="1800" dirty="0" err="1" smtClean="0">
                <a:solidFill>
                  <a:schemeClr val="bg1"/>
                </a:solidFill>
              </a:rPr>
              <a:t>нітрити.З</a:t>
            </a:r>
            <a:r>
              <a:rPr lang="uk-UA" sz="1800" dirty="0" smtClean="0">
                <a:solidFill>
                  <a:schemeClr val="bg1"/>
                </a:solidFill>
              </a:rPr>
              <a:t> </a:t>
            </a:r>
            <a:r>
              <a:rPr lang="uk-UA" sz="1800" dirty="0">
                <a:solidFill>
                  <a:schemeClr val="bg1"/>
                </a:solidFill>
              </a:rPr>
              <a:t>нітратів та нітритів у кишечнику в присутності амінів можуть утворюватися </a:t>
            </a:r>
            <a:r>
              <a:rPr lang="uk-UA" sz="1800" b="1" i="1" dirty="0" err="1">
                <a:solidFill>
                  <a:schemeClr val="bg1"/>
                </a:solidFill>
              </a:rPr>
              <a:t>нітрозаміни</a:t>
            </a:r>
            <a:r>
              <a:rPr lang="uk-UA" sz="1800" b="1" i="1" dirty="0">
                <a:solidFill>
                  <a:schemeClr val="bg1"/>
                </a:solidFill>
              </a:rPr>
              <a:t> </a:t>
            </a:r>
            <a:r>
              <a:rPr lang="uk-UA" sz="1800" dirty="0">
                <a:solidFill>
                  <a:schemeClr val="bg1"/>
                </a:solidFill>
              </a:rPr>
              <a:t>— сполуки, що вражають печінку та мають канцерогенну активність, тобто сприяють утворенню раку. У зв’язку з цим, систематичне вживання їжі з підвищеним умістом нітратів та нітритів призводить до природного порушення здоров’я, тобто аж до розвитку злоякісних </a:t>
            </a:r>
            <a:r>
              <a:rPr lang="uk-UA" sz="1800" dirty="0" smtClean="0">
                <a:solidFill>
                  <a:schemeClr val="bg1"/>
                </a:solidFill>
              </a:rPr>
              <a:t>пухлин.</a:t>
            </a:r>
            <a:r>
              <a:rPr lang="ru-RU" sz="1800" dirty="0" smtClean="0">
                <a:solidFill>
                  <a:schemeClr val="bg1"/>
                </a:solidFill>
              </a:rPr>
              <a:t>У </a:t>
            </a:r>
            <a:r>
              <a:rPr lang="ru-RU" sz="1800" dirty="0" err="1">
                <a:solidFill>
                  <a:schemeClr val="bg1"/>
                </a:solidFill>
              </a:rPr>
              <a:t>домашніх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умовах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використання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нітратів</a:t>
            </a:r>
            <a:r>
              <a:rPr lang="ru-RU" sz="1800" dirty="0">
                <a:solidFill>
                  <a:schemeClr val="bg1"/>
                </a:solidFill>
              </a:rPr>
              <a:t> та </a:t>
            </a:r>
            <a:r>
              <a:rPr lang="ru-RU" sz="1800" dirty="0" err="1">
                <a:solidFill>
                  <a:schemeClr val="bg1"/>
                </a:solidFill>
              </a:rPr>
              <a:t>нітритів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недопустиме</a:t>
            </a:r>
            <a:r>
              <a:rPr lang="ru-RU" sz="1800" dirty="0">
                <a:solidFill>
                  <a:schemeClr val="bg1"/>
                </a:solidFill>
              </a:rPr>
              <a:t>, </a:t>
            </a:r>
            <a:r>
              <a:rPr lang="ru-RU" sz="1800" dirty="0" err="1">
                <a:solidFill>
                  <a:schemeClr val="bg1"/>
                </a:solidFill>
              </a:rPr>
              <a:t>бо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вживання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навіть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дещо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перевищеної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норми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цих</a:t>
            </a:r>
            <a:r>
              <a:rPr lang="ru-RU" sz="1800" dirty="0">
                <a:solidFill>
                  <a:schemeClr val="bg1"/>
                </a:solidFill>
              </a:rPr>
              <a:t> солей </a:t>
            </a:r>
            <a:r>
              <a:rPr lang="ru-RU" sz="1800" dirty="0" err="1">
                <a:solidFill>
                  <a:schemeClr val="bg1"/>
                </a:solidFill>
              </a:rPr>
              <a:t>може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призвести</a:t>
            </a:r>
            <a:r>
              <a:rPr lang="ru-RU" sz="1800" dirty="0">
                <a:solidFill>
                  <a:schemeClr val="bg1"/>
                </a:solidFill>
              </a:rPr>
              <a:t> до </a:t>
            </a:r>
            <a:r>
              <a:rPr lang="ru-RU" sz="1800" dirty="0" err="1">
                <a:solidFill>
                  <a:schemeClr val="bg1"/>
                </a:solidFill>
              </a:rPr>
              <a:t>порушення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функції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крові</a:t>
            </a:r>
            <a:r>
              <a:rPr lang="ru-RU" sz="1800" dirty="0">
                <a:solidFill>
                  <a:schemeClr val="bg1"/>
                </a:solidFill>
              </a:rPr>
              <a:t> і </a:t>
            </a:r>
            <a:r>
              <a:rPr lang="ru-RU" sz="1800" dirty="0" err="1">
                <a:solidFill>
                  <a:schemeClr val="bg1"/>
                </a:solidFill>
              </a:rPr>
              <a:t>створити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  <a:r>
              <a:rPr lang="ru-RU" sz="1800" dirty="0" err="1">
                <a:solidFill>
                  <a:schemeClr val="bg1"/>
                </a:solidFill>
              </a:rPr>
              <a:t>загрозу</a:t>
            </a:r>
            <a:r>
              <a:rPr lang="ru-RU" sz="1800" dirty="0">
                <a:solidFill>
                  <a:schemeClr val="bg1"/>
                </a:solidFill>
              </a:rPr>
              <a:t> для </a:t>
            </a:r>
            <a:r>
              <a:rPr lang="ru-RU" sz="1800" dirty="0" err="1">
                <a:solidFill>
                  <a:schemeClr val="bg1"/>
                </a:solidFill>
              </a:rPr>
              <a:t>життя</a:t>
            </a:r>
            <a:r>
              <a:rPr lang="ru-RU" sz="1800" dirty="0">
                <a:solidFill>
                  <a:schemeClr val="bg1"/>
                </a:solidFill>
              </a:rPr>
              <a:t>.</a:t>
            </a:r>
            <a:endParaRPr lang="uk-UA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miya4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Himiya4</Template>
  <TotalTime>188</TotalTime>
  <Words>1132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Himiya4</vt:lpstr>
      <vt:lpstr>Нітрати. Їх вплив на організм людини.</vt:lpstr>
      <vt:lpstr>Презентация PowerPoint</vt:lpstr>
      <vt:lpstr>Застосування</vt:lpstr>
      <vt:lpstr> Азотні добрива </vt:lpstr>
      <vt:lpstr>Накопичення нітратів у продуктах рослинного походження </vt:lpstr>
      <vt:lpstr>Уміст нітратів у рослинах </vt:lpstr>
      <vt:lpstr>Уміст нітратів у рослинах </vt:lpstr>
      <vt:lpstr>Уміст нітратів у рослинах </vt:lpstr>
      <vt:lpstr>Симптоми нітратно-нітритних отруєнь</vt:lpstr>
      <vt:lpstr>Види нітратно-нітритних отруєнь </vt:lpstr>
      <vt:lpstr>Шляхи зниження нітратів у продуктах харчування </vt:lpstr>
      <vt:lpstr>Загальні рекомендації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Нітрати. Їх вплив на організм людини.</dc:title>
  <dc:creator>Надійка</dc:creator>
  <cp:lastModifiedBy>Надійка</cp:lastModifiedBy>
  <cp:revision>11</cp:revision>
  <dcterms:created xsi:type="dcterms:W3CDTF">2013-11-28T11:50:52Z</dcterms:created>
  <dcterms:modified xsi:type="dcterms:W3CDTF">2013-11-28T15:45:31Z</dcterms:modified>
</cp:coreProperties>
</file>