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5" r:id="rId17"/>
    <p:sldId id="276" r:id="rId18"/>
    <p:sldId id="277" r:id="rId19"/>
    <p:sldId id="272" r:id="rId20"/>
    <p:sldId id="273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94660"/>
  </p:normalViewPr>
  <p:slideViewPr>
    <p:cSldViewPr>
      <p:cViewPr varScale="1">
        <p:scale>
          <a:sx n="107" d="100"/>
          <a:sy n="107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1E5457A-4300-40EB-9713-1A2A1FD57CEC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7D45-6C58-4FFB-9D54-24451B165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457A-4300-40EB-9713-1A2A1FD57CEC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7D45-6C58-4FFB-9D54-24451B165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457A-4300-40EB-9713-1A2A1FD57CEC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7D45-6C58-4FFB-9D54-24451B165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457A-4300-40EB-9713-1A2A1FD57CEC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7D45-6C58-4FFB-9D54-24451B16522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457A-4300-40EB-9713-1A2A1FD57CEC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7D45-6C58-4FFB-9D54-24451B16522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457A-4300-40EB-9713-1A2A1FD57CEC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7D45-6C58-4FFB-9D54-24451B16522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457A-4300-40EB-9713-1A2A1FD57CEC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7D45-6C58-4FFB-9D54-24451B165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457A-4300-40EB-9713-1A2A1FD57CEC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7D45-6C58-4FFB-9D54-24451B16522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457A-4300-40EB-9713-1A2A1FD57CEC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7D45-6C58-4FFB-9D54-24451B165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457A-4300-40EB-9713-1A2A1FD57CEC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7D45-6C58-4FFB-9D54-24451B16522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457A-4300-40EB-9713-1A2A1FD57CEC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7D45-6C58-4FFB-9D54-24451B165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1E5457A-4300-40EB-9713-1A2A1FD57CEC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0327D45-6C58-4FFB-9D54-24451B16522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052736"/>
            <a:ext cx="6400800" cy="2101944"/>
          </a:xfrm>
        </p:spPr>
        <p:txBody>
          <a:bodyPr>
            <a:normAutofit fontScale="90000"/>
          </a:bodyPr>
          <a:lstStyle/>
          <a:p>
            <a:r>
              <a:rPr lang="uk-UA" sz="5400" dirty="0"/>
              <a:t>Пітер Пауль Рубенс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44" y="2708920"/>
            <a:ext cx="2294005" cy="3158493"/>
          </a:xfrm>
          <a:prstGeom prst="ellipse">
            <a:avLst/>
          </a:prstGeom>
          <a:ln w="63500" cap="rnd">
            <a:solidFill>
              <a:schemeClr val="bg2">
                <a:lumMod val="1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941" y="1916832"/>
            <a:ext cx="2314575" cy="2857500"/>
          </a:xfrm>
          <a:prstGeom prst="ellipse">
            <a:avLst/>
          </a:prstGeom>
          <a:ln w="63500" cap="rnd">
            <a:solidFill>
              <a:schemeClr val="bg2">
                <a:lumMod val="1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573016"/>
            <a:ext cx="1578082" cy="1961703"/>
          </a:xfrm>
          <a:prstGeom prst="ellipse">
            <a:avLst/>
          </a:prstGeom>
          <a:ln w="63500" cap="rnd">
            <a:solidFill>
              <a:schemeClr val="bg2">
                <a:lumMod val="1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34880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131840" y="1052736"/>
            <a:ext cx="2819399" cy="505088"/>
          </a:xfrm>
        </p:spPr>
        <p:txBody>
          <a:bodyPr>
            <a:noAutofit/>
          </a:bodyPr>
          <a:lstStyle/>
          <a:p>
            <a:r>
              <a:rPr lang="ru-RU" sz="2400" dirty="0"/>
              <a:t>«Вакха»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72816"/>
            <a:ext cx="5282249" cy="3816424"/>
          </a:xfrm>
        </p:spPr>
      </p:pic>
    </p:spTree>
    <p:extLst>
      <p:ext uri="{BB962C8B-B14F-4D97-AF65-F5344CB8AC3E}">
        <p14:creationId xmlns:p14="http://schemas.microsoft.com/office/powerpoint/2010/main" val="1758700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72000" y="1268760"/>
            <a:ext cx="3528392" cy="4464496"/>
          </a:xfrm>
        </p:spPr>
        <p:txBody>
          <a:bodyPr>
            <a:normAutofit/>
          </a:bodyPr>
          <a:lstStyle/>
          <a:p>
            <a:r>
              <a:rPr lang="uk-UA" sz="1600" dirty="0" smtClean="0"/>
              <a:t>У 1626 році померла перша дружина Рубенса, Ізабелла, а в 1630 році він узяв другий шлюб з </a:t>
            </a:r>
            <a:r>
              <a:rPr lang="uk-UA" sz="1600" dirty="0" err="1" smtClean="0"/>
              <a:t>Елен</a:t>
            </a:r>
            <a:r>
              <a:rPr lang="uk-UA" sz="1600" dirty="0" smtClean="0"/>
              <a:t> Фурман, яка відтоді почала з'являтися майже в кожній картині свого чоловіка. Останні десять років життя Рубенса були настільки ж продуктивні, як і перші періоди його діяльності.</a:t>
            </a:r>
            <a:endParaRPr lang="uk-UA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3312368" cy="4432728"/>
          </a:xfrm>
        </p:spPr>
      </p:pic>
    </p:spTree>
    <p:extLst>
      <p:ext uri="{BB962C8B-B14F-4D97-AF65-F5344CB8AC3E}">
        <p14:creationId xmlns:p14="http://schemas.microsoft.com/office/powerpoint/2010/main" val="3808409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41" y="125756"/>
            <a:ext cx="4169664" cy="54772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5647"/>
            <a:ext cx="2610724" cy="54452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6" y="1634400"/>
            <a:ext cx="3978838" cy="478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8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99592" y="1412776"/>
            <a:ext cx="7304857" cy="4248472"/>
          </a:xfrm>
        </p:spPr>
        <p:txBody>
          <a:bodyPr>
            <a:normAutofit/>
          </a:bodyPr>
          <a:lstStyle/>
          <a:p>
            <a:r>
              <a:rPr lang="uk-UA" sz="1600" dirty="0" smtClean="0"/>
              <a:t>Окрім цих значних робіт, Рубенс виконав немало і інших, наприклад серію мисливських сцен для королівського </a:t>
            </a:r>
            <a:r>
              <a:rPr lang="uk-UA" sz="1600" dirty="0" err="1" smtClean="0"/>
              <a:t>палацу Дел</a:t>
            </a:r>
            <a:r>
              <a:rPr lang="uk-UA" sz="1600" dirty="0" smtClean="0"/>
              <a:t>ь-Прадо, в Мадриді, картини «Суд Паріса» та «Діана на полюванні», а також цілу низку пейзажів. Незважаючи на настільки бурхливу діяльність, Рубенс знаходив час займатися й іншими справами; так, наприклад, він листувався з інфантою Ізабеллою та Амвросієм </a:t>
            </a:r>
            <a:r>
              <a:rPr lang="uk-UA" sz="1600" dirty="0" err="1" smtClean="0"/>
              <a:t>Спінолою</a:t>
            </a:r>
            <a:r>
              <a:rPr lang="uk-UA" sz="1600" dirty="0" smtClean="0"/>
              <a:t>, захоплювався колекціонуванням </a:t>
            </a:r>
            <a:r>
              <a:rPr lang="uk-UA" sz="1600" dirty="0" err="1" smtClean="0"/>
              <a:t>різб'яних</a:t>
            </a:r>
            <a:r>
              <a:rPr lang="uk-UA" sz="1600" dirty="0" smtClean="0"/>
              <a:t> каменів, </a:t>
            </a:r>
            <a:r>
              <a:rPr lang="uk-UA" sz="1600" dirty="0" err="1" smtClean="0"/>
              <a:t>цікавився книгодрук</a:t>
            </a:r>
            <a:r>
              <a:rPr lang="uk-UA" sz="1600" dirty="0" smtClean="0"/>
              <a:t>уванням та виготовив для друкарні Плантена велику кількість титульних аркушів, обрамлень, девізів, заставок та віньєток. Смерть прийшла до великого майстра ще в повній силі його таланту. Він помер в Антверпені </a:t>
            </a:r>
            <a:r>
              <a:rPr lang="en-US" sz="1600" dirty="0" smtClean="0"/>
              <a:t> </a:t>
            </a:r>
            <a:r>
              <a:rPr lang="uk-UA" sz="1600" dirty="0" smtClean="0"/>
              <a:t>30 </a:t>
            </a:r>
            <a:r>
              <a:rPr lang="uk-UA" sz="1600" dirty="0" smtClean="0"/>
              <a:t>травня 1640 року.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4003090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987824" y="1052736"/>
            <a:ext cx="3200400" cy="793120"/>
          </a:xfrm>
        </p:spPr>
        <p:txBody>
          <a:bodyPr>
            <a:normAutofit/>
          </a:bodyPr>
          <a:lstStyle/>
          <a:p>
            <a:r>
              <a:rPr lang="uk-UA" sz="1800" dirty="0" smtClean="0"/>
              <a:t>«Венера перед дзеркалом»</a:t>
            </a:r>
            <a:endParaRPr lang="uk-UA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556792"/>
            <a:ext cx="3596864" cy="4613538"/>
          </a:xfrm>
        </p:spPr>
      </p:pic>
    </p:spTree>
    <p:extLst>
      <p:ext uri="{BB962C8B-B14F-4D97-AF65-F5344CB8AC3E}">
        <p14:creationId xmlns:p14="http://schemas.microsoft.com/office/powerpoint/2010/main" val="154046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03848" y="1124744"/>
            <a:ext cx="2819399" cy="721112"/>
          </a:xfrm>
        </p:spPr>
        <p:txBody>
          <a:bodyPr>
            <a:normAutofit/>
          </a:bodyPr>
          <a:lstStyle/>
          <a:p>
            <a:r>
              <a:rPr lang="uk-UA" sz="2000" dirty="0" smtClean="0"/>
              <a:t>«Два Сатира»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00808"/>
            <a:ext cx="3646518" cy="4593758"/>
          </a:xfrm>
        </p:spPr>
      </p:pic>
    </p:spTree>
    <p:extLst>
      <p:ext uri="{BB962C8B-B14F-4D97-AF65-F5344CB8AC3E}">
        <p14:creationId xmlns:p14="http://schemas.microsoft.com/office/powerpoint/2010/main" val="320801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03848" y="1052736"/>
            <a:ext cx="2819399" cy="649104"/>
          </a:xfrm>
        </p:spPr>
        <p:txBody>
          <a:bodyPr/>
          <a:lstStyle/>
          <a:p>
            <a:r>
              <a:rPr lang="uk-UA" dirty="0" smtClean="0"/>
              <a:t>Портрет </a:t>
            </a:r>
            <a:r>
              <a:rPr lang="ru-RU" dirty="0" err="1" smtClean="0"/>
              <a:t>Сусанни</a:t>
            </a:r>
            <a:r>
              <a:rPr lang="ru-RU" dirty="0" smtClean="0"/>
              <a:t> </a:t>
            </a:r>
            <a:r>
              <a:rPr lang="ru-RU" dirty="0" err="1" smtClean="0"/>
              <a:t>Лундін</a:t>
            </a:r>
            <a:r>
              <a:rPr lang="ru-RU" dirty="0"/>
              <a:t> 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556792"/>
            <a:ext cx="3672408" cy="4710115"/>
          </a:xfrm>
        </p:spPr>
      </p:pic>
    </p:spTree>
    <p:extLst>
      <p:ext uri="{BB962C8B-B14F-4D97-AF65-F5344CB8AC3E}">
        <p14:creationId xmlns:p14="http://schemas.microsoft.com/office/powerpoint/2010/main" val="3677979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131840" y="1196752"/>
            <a:ext cx="2819399" cy="721112"/>
          </a:xfrm>
        </p:spPr>
        <p:txBody>
          <a:bodyPr>
            <a:normAutofit/>
          </a:bodyPr>
          <a:lstStyle/>
          <a:p>
            <a:r>
              <a:rPr lang="uk-UA" sz="2400" dirty="0" smtClean="0"/>
              <a:t>«Нарцис»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988840"/>
            <a:ext cx="3600400" cy="3688935"/>
          </a:xfrm>
        </p:spPr>
      </p:pic>
    </p:spTree>
    <p:extLst>
      <p:ext uri="{BB962C8B-B14F-4D97-AF65-F5344CB8AC3E}">
        <p14:creationId xmlns:p14="http://schemas.microsoft.com/office/powerpoint/2010/main" val="3173327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915816" y="1124744"/>
            <a:ext cx="3291407" cy="577096"/>
          </a:xfrm>
        </p:spPr>
        <p:txBody>
          <a:bodyPr>
            <a:normAutofit/>
          </a:bodyPr>
          <a:lstStyle/>
          <a:p>
            <a:r>
              <a:rPr lang="uk-UA" sz="2000" dirty="0" smtClean="0"/>
              <a:t>«Чотири частини світу»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72816"/>
            <a:ext cx="6126861" cy="4392488"/>
          </a:xfrm>
        </p:spPr>
      </p:pic>
    </p:spTree>
    <p:extLst>
      <p:ext uri="{BB962C8B-B14F-4D97-AF65-F5344CB8AC3E}">
        <p14:creationId xmlns:p14="http://schemas.microsoft.com/office/powerpoint/2010/main" val="3706438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131840" y="1196752"/>
            <a:ext cx="2819399" cy="577096"/>
          </a:xfrm>
        </p:spPr>
        <p:txBody>
          <a:bodyPr>
            <a:normAutofit/>
          </a:bodyPr>
          <a:lstStyle/>
          <a:p>
            <a:r>
              <a:rPr lang="uk-UA" sz="2000" dirty="0" smtClean="0"/>
              <a:t>«Голгофа»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72816"/>
            <a:ext cx="2864436" cy="4530132"/>
          </a:xfrm>
        </p:spPr>
      </p:pic>
    </p:spTree>
    <p:extLst>
      <p:ext uri="{BB962C8B-B14F-4D97-AF65-F5344CB8AC3E}">
        <p14:creationId xmlns:p14="http://schemas.microsoft.com/office/powerpoint/2010/main" val="2831178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563888" y="1124744"/>
            <a:ext cx="4752528" cy="4608512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Рубенс походить із старовинної сім'ї антверпенських громадян. Його батько Ян Рубенс, був в епоху правління герцога Альби старшиною міста Антверпена, за свою прихильність </a:t>
            </a:r>
            <a:r>
              <a:rPr lang="uk-UA" dirty="0" err="1" smtClean="0"/>
              <a:t>ідеям Реформації по</a:t>
            </a:r>
            <a:r>
              <a:rPr lang="uk-UA" dirty="0" smtClean="0"/>
              <a:t>трапив в опалу і мусив рятувати життя своє і своєї родини еміграцією за кордон.</a:t>
            </a:r>
          </a:p>
          <a:p>
            <a:r>
              <a:rPr lang="uk-UA" dirty="0" smtClean="0"/>
              <a:t>Спочатку він поселився в Кельні, де вступив у близькі відносини з Ганною Саксонською, дружиною Вільгельма Мовчазного. Ці стосунки незабаром перейшли в любовний зв'язок. Яна посадили у в'язницю, звідки його звільнили після довгих прохань і скарг своєї дружини, Марії </a:t>
            </a:r>
            <a:r>
              <a:rPr lang="uk-UA" dirty="0" err="1" smtClean="0"/>
              <a:t>Пейпелінкс</a:t>
            </a:r>
            <a:r>
              <a:rPr lang="uk-UA" dirty="0" smtClean="0"/>
              <a:t>, і відправили у заслання. Місцем заслання стало невелике </a:t>
            </a:r>
            <a:r>
              <a:rPr lang="uk-UA" dirty="0" err="1" smtClean="0"/>
              <a:t>місте</a:t>
            </a:r>
            <a:r>
              <a:rPr lang="uk-UA" dirty="0" smtClean="0"/>
              <a:t>чко Зіген, в якому Ян Рубенс прожив зі своєю сім'єю з 1573 по 1578 роки, і де, ймовірно, 29 червня 1577 року, народився майбутній великий живописець.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2793776" cy="3975373"/>
          </a:xfrm>
          <a:prstGeom prst="ellipse">
            <a:avLst/>
          </a:prstGeom>
          <a:ln w="63500" cap="rnd">
            <a:solidFill>
              <a:schemeClr val="bg2">
                <a:lumMod val="1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04889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987824" y="1052736"/>
            <a:ext cx="3147391" cy="793120"/>
          </a:xfrm>
        </p:spPr>
        <p:txBody>
          <a:bodyPr>
            <a:normAutofit/>
          </a:bodyPr>
          <a:lstStyle/>
          <a:p>
            <a:r>
              <a:rPr lang="uk-UA" sz="2000" dirty="0" smtClean="0"/>
              <a:t>«Чотири філософи»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556792"/>
            <a:ext cx="4248472" cy="4930529"/>
          </a:xfrm>
        </p:spPr>
      </p:pic>
    </p:spTree>
    <p:extLst>
      <p:ext uri="{BB962C8B-B14F-4D97-AF65-F5344CB8AC3E}">
        <p14:creationId xmlns:p14="http://schemas.microsoft.com/office/powerpoint/2010/main" val="3176901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347864" y="1052736"/>
            <a:ext cx="2819399" cy="577096"/>
          </a:xfrm>
        </p:spPr>
        <p:txBody>
          <a:bodyPr>
            <a:normAutofit/>
          </a:bodyPr>
          <a:lstStyle/>
          <a:p>
            <a:r>
              <a:rPr lang="uk-UA" sz="2000" dirty="0" smtClean="0"/>
              <a:t>«Суд </a:t>
            </a:r>
            <a:r>
              <a:rPr lang="uk-UA" sz="2000" dirty="0" err="1" smtClean="0"/>
              <a:t>Паріса</a:t>
            </a:r>
            <a:r>
              <a:rPr lang="uk-UA" sz="2000" dirty="0" smtClean="0"/>
              <a:t>»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7595370" cy="3960440"/>
          </a:xfrm>
        </p:spPr>
      </p:pic>
    </p:spTree>
    <p:extLst>
      <p:ext uri="{BB962C8B-B14F-4D97-AF65-F5344CB8AC3E}">
        <p14:creationId xmlns:p14="http://schemas.microsoft.com/office/powerpoint/2010/main" val="36477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75856" y="1052736"/>
            <a:ext cx="2819399" cy="649104"/>
          </a:xfrm>
        </p:spPr>
        <p:txBody>
          <a:bodyPr>
            <a:normAutofit/>
          </a:bodyPr>
          <a:lstStyle/>
          <a:p>
            <a:r>
              <a:rPr lang="uk-UA" sz="2000" dirty="0" smtClean="0"/>
              <a:t>«</a:t>
            </a:r>
            <a:r>
              <a:rPr lang="uk-UA" sz="2000" dirty="0" err="1" smtClean="0"/>
              <a:t>Суссана</a:t>
            </a:r>
            <a:r>
              <a:rPr lang="uk-UA" sz="2000" dirty="0" smtClean="0"/>
              <a:t> та старці»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556792"/>
            <a:ext cx="3528392" cy="5040560"/>
          </a:xfrm>
        </p:spPr>
      </p:pic>
    </p:spTree>
    <p:extLst>
      <p:ext uri="{BB962C8B-B14F-4D97-AF65-F5344CB8AC3E}">
        <p14:creationId xmlns:p14="http://schemas.microsoft.com/office/powerpoint/2010/main" val="2349336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267744" y="1124744"/>
            <a:ext cx="4536505" cy="865128"/>
          </a:xfrm>
        </p:spPr>
        <p:txBody>
          <a:bodyPr>
            <a:noAutofit/>
          </a:bodyPr>
          <a:lstStyle/>
          <a:p>
            <a:r>
              <a:rPr lang="uk-UA" sz="2000" dirty="0" smtClean="0"/>
              <a:t>«Повернення Діани з полювання»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00808"/>
            <a:ext cx="6224736" cy="4625456"/>
          </a:xfrm>
        </p:spPr>
      </p:pic>
    </p:spTree>
    <p:extLst>
      <p:ext uri="{BB962C8B-B14F-4D97-AF65-F5344CB8AC3E}">
        <p14:creationId xmlns:p14="http://schemas.microsoft.com/office/powerpoint/2010/main" val="4158760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23728" y="1052736"/>
            <a:ext cx="4824537" cy="577096"/>
          </a:xfrm>
        </p:spPr>
        <p:txBody>
          <a:bodyPr>
            <a:noAutofit/>
          </a:bodyPr>
          <a:lstStyle/>
          <a:p>
            <a:r>
              <a:rPr lang="uk-UA" sz="2000" dirty="0" smtClean="0"/>
              <a:t>« Портрет маркізи </a:t>
            </a:r>
            <a:r>
              <a:rPr lang="uk-UA" sz="2000" dirty="0" err="1" smtClean="0"/>
              <a:t>Брігіти</a:t>
            </a:r>
            <a:r>
              <a:rPr lang="uk-UA" sz="2000" dirty="0" smtClean="0"/>
              <a:t> </a:t>
            </a:r>
            <a:r>
              <a:rPr lang="uk-UA" sz="2000" dirty="0" err="1" smtClean="0"/>
              <a:t>Спіноли</a:t>
            </a:r>
            <a:r>
              <a:rPr lang="uk-UA" sz="2000" dirty="0" smtClean="0"/>
              <a:t>»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628800"/>
            <a:ext cx="3284095" cy="5022735"/>
          </a:xfrm>
        </p:spPr>
      </p:pic>
    </p:spTree>
    <p:extLst>
      <p:ext uri="{BB962C8B-B14F-4D97-AF65-F5344CB8AC3E}">
        <p14:creationId xmlns:p14="http://schemas.microsoft.com/office/powerpoint/2010/main" val="3068646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059832" y="980728"/>
            <a:ext cx="3240360" cy="793120"/>
          </a:xfrm>
        </p:spPr>
        <p:txBody>
          <a:bodyPr>
            <a:noAutofit/>
          </a:bodyPr>
          <a:lstStyle/>
          <a:p>
            <a:r>
              <a:rPr lang="uk-UA" sz="2000" dirty="0" smtClean="0"/>
              <a:t>«</a:t>
            </a:r>
            <a:r>
              <a:rPr lang="ru-RU" sz="2000" dirty="0" err="1" smtClean="0"/>
              <a:t>Агреппіна</a:t>
            </a:r>
            <a:r>
              <a:rPr lang="ru-RU" sz="2000" dirty="0" smtClean="0"/>
              <a:t> та </a:t>
            </a:r>
            <a:r>
              <a:rPr lang="ru-RU" sz="2000" dirty="0" err="1" smtClean="0"/>
              <a:t>Германік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556792"/>
            <a:ext cx="4824536" cy="5058491"/>
          </a:xfrm>
        </p:spPr>
      </p:pic>
    </p:spTree>
    <p:extLst>
      <p:ext uri="{BB962C8B-B14F-4D97-AF65-F5344CB8AC3E}">
        <p14:creationId xmlns:p14="http://schemas.microsoft.com/office/powerpoint/2010/main" val="69842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139952" y="1700808"/>
            <a:ext cx="4104456" cy="3528392"/>
          </a:xfrm>
        </p:spPr>
        <p:txBody>
          <a:bodyPr/>
          <a:lstStyle/>
          <a:p>
            <a:r>
              <a:rPr lang="uk-UA" sz="1600" dirty="0"/>
              <a:t>Дитинство Пітер Рубенс провів спочатку </a:t>
            </a:r>
            <a:r>
              <a:rPr lang="uk-UA" sz="1600" dirty="0" err="1"/>
              <a:t>в Зіге</a:t>
            </a:r>
            <a:r>
              <a:rPr lang="uk-UA" sz="1600" dirty="0"/>
              <a:t>ні, а потім в Кельні, і лише в </a:t>
            </a:r>
            <a:r>
              <a:rPr lang="uk-UA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1587 р</a:t>
            </a:r>
            <a:r>
              <a:rPr lang="uk-UA" sz="1600" dirty="0"/>
              <a:t>оці, після смерті Яна Рубенса, його сім'я отримала можливість повернутися на Батьківщину, в Антверпен.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2948558" cy="3931411"/>
          </a:xfrm>
        </p:spPr>
      </p:pic>
      <p:sp>
        <p:nvSpPr>
          <p:cNvPr id="6" name="TextBox 5"/>
          <p:cNvSpPr txBox="1"/>
          <p:nvPr/>
        </p:nvSpPr>
        <p:spPr>
          <a:xfrm>
            <a:off x="1403648" y="5157192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/>
              <a:t>Дім</a:t>
            </a:r>
            <a:r>
              <a:rPr lang="ru-RU" sz="1200" dirty="0"/>
              <a:t> Рубенса в </a:t>
            </a:r>
            <a:r>
              <a:rPr lang="ru-RU" sz="1200" dirty="0" err="1" smtClean="0"/>
              <a:t>Антверпені</a:t>
            </a:r>
            <a:r>
              <a:rPr lang="ru-RU" sz="1200" dirty="0" smtClean="0"/>
              <a:t>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677501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27584" y="1052736"/>
            <a:ext cx="7632848" cy="4896544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Загальну освіту Рубенс здобув </a:t>
            </a:r>
            <a:r>
              <a:rPr lang="uk-UA" dirty="0" err="1" smtClean="0"/>
              <a:t>в єзуїтській колег</a:t>
            </a:r>
            <a:r>
              <a:rPr lang="uk-UA" dirty="0" smtClean="0"/>
              <a:t>ії, після чого служив пажем у графині Лаленг. Займатися живописом Рубенс почав дуже рано. Його вчителями </a:t>
            </a:r>
            <a:r>
              <a:rPr lang="uk-UA" dirty="0" err="1" smtClean="0"/>
              <a:t>були Т</a:t>
            </a:r>
            <a:r>
              <a:rPr lang="uk-UA" dirty="0" smtClean="0"/>
              <a:t>обіас Вергагт, Адам ван Ноорт та Отто ван Вен, що працювали під впливом італійського Відродження та змогли, особливо останній, вселити в молодого художника любов до всього античного.</a:t>
            </a:r>
          </a:p>
          <a:p>
            <a:r>
              <a:rPr lang="uk-UA" dirty="0" smtClean="0"/>
              <a:t>У 1598 році Рубенс був прийнятий вільним майстром в Антверпенську гільдію св. Луки, а в 1600 році відправився закінчувати свою художню освіту до Італії. У 1601</a:t>
            </a:r>
            <a:r>
              <a:rPr lang="uk-UA" dirty="0"/>
              <a:t> </a:t>
            </a:r>
            <a:r>
              <a:rPr lang="uk-UA" dirty="0" smtClean="0"/>
              <a:t>році він служив при </a:t>
            </a:r>
            <a:r>
              <a:rPr lang="uk-UA" dirty="0" err="1" smtClean="0"/>
              <a:t>дворі мантуанського г</a:t>
            </a:r>
            <a:r>
              <a:rPr lang="uk-UA" dirty="0" smtClean="0"/>
              <a:t>ерцога Вінченцо Гонзагі, де залишався на службі протягом всього свого перебування в Італії.</a:t>
            </a:r>
          </a:p>
          <a:p>
            <a:r>
              <a:rPr lang="uk-UA" dirty="0" smtClean="0"/>
              <a:t>За дорученням герцога, він </a:t>
            </a:r>
            <a:r>
              <a:rPr lang="uk-UA" dirty="0" err="1" smtClean="0"/>
              <a:t>відві</a:t>
            </a:r>
            <a:r>
              <a:rPr lang="uk-UA" dirty="0" smtClean="0"/>
              <a:t>дав Рим і вивчав там італійських майстрів, після чого, проживши якийсь час в Мантуї, був посланий із дипломатичним дорученням до Іспанії. Судячи з копій, зроблених Рубенсом з </a:t>
            </a:r>
            <a:r>
              <a:rPr lang="uk-UA" dirty="0" err="1" smtClean="0"/>
              <a:t>картин Тіціана</a:t>
            </a:r>
            <a:r>
              <a:rPr lang="uk-UA" dirty="0" smtClean="0"/>
              <a:t>,</a:t>
            </a:r>
            <a:r>
              <a:rPr lang="uk-UA" dirty="0" err="1" smtClean="0"/>
              <a:t> Тінторетт</a:t>
            </a:r>
            <a:r>
              <a:rPr lang="uk-UA" dirty="0" smtClean="0"/>
              <a:t>о, Корреджо, Леонардо да Вінчі і інших, можна сказати, що в цю пору він побував у всіх найважливіших художніх центрах Італії, щоб вивчити здобутки італійського живопису Епохи Відродження.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884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43608" y="1124744"/>
            <a:ext cx="7128793" cy="2736304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Дослідники творчості Рубенса знали, що впродовж недовгого періоду часу він займався створенням офортів. У часи перебування в Італії Рубенс створив офорт за мотивами стінопису Леонардо </a:t>
            </a:r>
            <a:r>
              <a:rPr lang="uk-UA" dirty="0" err="1" smtClean="0"/>
              <a:t>да</a:t>
            </a:r>
            <a:r>
              <a:rPr lang="uk-UA" dirty="0" smtClean="0"/>
              <a:t> Вінчі «Таємна вечеря». Скопіював для себе Рубенс і центральну частину стінопису Леонардо «Баталія при </a:t>
            </a:r>
            <a:r>
              <a:rPr lang="uk-UA" dirty="0" err="1" smtClean="0"/>
              <a:t>Ангіарі</a:t>
            </a:r>
            <a:r>
              <a:rPr lang="uk-UA" dirty="0" smtClean="0"/>
              <a:t>». Офорт за мотивами «Таємної вечері» зник після 1836. Лише в 2009 його було віднайдено в приватній збірці в Італії. Офорт має підпис майстра і є одним з небагатьох аркушів, що створив сам Рубенс.</a:t>
            </a:r>
          </a:p>
          <a:p>
            <a:r>
              <a:rPr lang="uk-UA" dirty="0" smtClean="0"/>
              <a:t>Після повернення до Антверпену Рубенс відкрив власну </a:t>
            </a:r>
            <a:r>
              <a:rPr lang="uk-UA" dirty="0" err="1" smtClean="0"/>
              <a:t>гравюрну</a:t>
            </a:r>
            <a:r>
              <a:rPr lang="uk-UA" dirty="0" smtClean="0"/>
              <a:t> майстерню, але, довідавшись, що </a:t>
            </a:r>
            <a:r>
              <a:rPr lang="en-US" dirty="0" smtClean="0"/>
              <a:t> </a:t>
            </a:r>
            <a:r>
              <a:rPr lang="uk-UA" dirty="0" err="1" smtClean="0"/>
              <a:t>Лукас</a:t>
            </a:r>
            <a:r>
              <a:rPr lang="uk-UA" dirty="0" smtClean="0"/>
              <a:t> Ворстерман робить офорти не гірші за нього, передовірив йому створення гравюр зі своїх картин.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717032"/>
            <a:ext cx="4396680" cy="2747925"/>
          </a:xfrm>
        </p:spPr>
      </p:pic>
    </p:spTree>
    <p:extLst>
      <p:ext uri="{BB962C8B-B14F-4D97-AF65-F5344CB8AC3E}">
        <p14:creationId xmlns:p14="http://schemas.microsoft.com/office/powerpoint/2010/main" val="975229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277870" y="980728"/>
            <a:ext cx="6768752" cy="1152128"/>
          </a:xfrm>
        </p:spPr>
        <p:txBody>
          <a:bodyPr>
            <a:normAutofit/>
          </a:bodyPr>
          <a:lstStyle/>
          <a:p>
            <a:r>
              <a:rPr lang="uk-UA" dirty="0" smtClean="0"/>
              <a:t>В італійський період своєї діяльності, Рубенс, не прагнув до самостійної творчості. </a:t>
            </a:r>
            <a:r>
              <a:rPr lang="uk-UA" smtClean="0"/>
              <a:t>В цей час їм було виконано лише невелике число самостійних робіт, з яких слід назвати: «Спорудження Хреста»</a:t>
            </a:r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10788"/>
            <a:ext cx="6906344" cy="435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8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131840" y="1196752"/>
            <a:ext cx="2819399" cy="721112"/>
          </a:xfrm>
        </p:spPr>
        <p:txBody>
          <a:bodyPr>
            <a:normAutofit/>
          </a:bodyPr>
          <a:lstStyle/>
          <a:p>
            <a:r>
              <a:rPr lang="ru-RU" sz="1600" dirty="0"/>
              <a:t>«</a:t>
            </a:r>
            <a:r>
              <a:rPr lang="ru-RU" sz="1600" dirty="0" err="1"/>
              <a:t>Терновий</a:t>
            </a:r>
            <a:r>
              <a:rPr lang="ru-RU" sz="1600" dirty="0"/>
              <a:t> </a:t>
            </a:r>
            <a:r>
              <a:rPr lang="ru-RU" sz="1600" dirty="0" err="1"/>
              <a:t>вінець</a:t>
            </a:r>
            <a:r>
              <a:rPr lang="ru-RU" sz="1600" dirty="0"/>
              <a:t>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00808"/>
            <a:ext cx="3843656" cy="4536504"/>
          </a:xfrm>
        </p:spPr>
      </p:pic>
    </p:spTree>
    <p:extLst>
      <p:ext uri="{BB962C8B-B14F-4D97-AF65-F5344CB8AC3E}">
        <p14:creationId xmlns:p14="http://schemas.microsoft.com/office/powerpoint/2010/main" val="3295026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843808" y="1196752"/>
            <a:ext cx="3488432" cy="72111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 </a:t>
            </a:r>
            <a:r>
              <a:rPr lang="uk-UA" sz="2800" dirty="0" smtClean="0"/>
              <a:t>«Втеча Лота»</a:t>
            </a:r>
            <a:endParaRPr lang="uk-UA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88840"/>
            <a:ext cx="6650590" cy="4248472"/>
          </a:xfrm>
        </p:spPr>
      </p:pic>
    </p:spTree>
    <p:extLst>
      <p:ext uri="{BB962C8B-B14F-4D97-AF65-F5344CB8AC3E}">
        <p14:creationId xmlns:p14="http://schemas.microsoft.com/office/powerpoint/2010/main" val="361290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03848" y="1052736"/>
            <a:ext cx="2819399" cy="505088"/>
          </a:xfrm>
        </p:spPr>
        <p:txBody>
          <a:bodyPr>
            <a:noAutofit/>
          </a:bodyPr>
          <a:lstStyle/>
          <a:p>
            <a:r>
              <a:rPr lang="ru-RU" sz="2000" dirty="0"/>
              <a:t> «</a:t>
            </a:r>
            <a:r>
              <a:rPr lang="ru-RU" sz="2000" dirty="0" err="1"/>
              <a:t>Вакханалія</a:t>
            </a:r>
            <a:r>
              <a:rPr lang="ru-RU" sz="2000" dirty="0"/>
              <a:t>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6440760" cy="4830570"/>
          </a:xfrm>
        </p:spPr>
      </p:pic>
    </p:spTree>
    <p:extLst>
      <p:ext uri="{BB962C8B-B14F-4D97-AF65-F5344CB8AC3E}">
        <p14:creationId xmlns:p14="http://schemas.microsoft.com/office/powerpoint/2010/main" val="2303086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351</TotalTime>
  <Words>146</Words>
  <Application>Microsoft Office PowerPoint</Application>
  <PresentationFormat>Экран (4:3)</PresentationFormat>
  <Paragraphs>29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Кутюр</vt:lpstr>
      <vt:lpstr>Пітер Пауль Рубенс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Пітер Пауль Рубенс</dc:title>
  <dc:creator>User</dc:creator>
  <cp:lastModifiedBy>User</cp:lastModifiedBy>
  <cp:revision>19</cp:revision>
  <dcterms:created xsi:type="dcterms:W3CDTF">2014-03-02T16:21:23Z</dcterms:created>
  <dcterms:modified xsi:type="dcterms:W3CDTF">2014-03-05T15:22:03Z</dcterms:modified>
</cp:coreProperties>
</file>