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2"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Date Placeholder 29"/>
          <p:cNvSpPr>
            <a:spLocks noGrp="1"/>
          </p:cNvSpPr>
          <p:nvPr>
            <p:ph type="dt" sz="half" idx="10"/>
          </p:nvPr>
        </p:nvSpPr>
        <p:spPr/>
        <p:txBody>
          <a:bodyPr/>
          <a:lstStyle/>
          <a:p>
            <a:fld id="{C90A66AE-81F5-474A-B74B-EE41E9320F19}" type="datetimeFigureOut">
              <a:rPr lang="uk-UA" smtClean="0"/>
              <a:t>19.05.2013</a:t>
            </a:fld>
            <a:endParaRPr lang="uk-UA"/>
          </a:p>
        </p:txBody>
      </p:sp>
      <p:sp>
        <p:nvSpPr>
          <p:cNvPr id="19" name="Footer Placeholder 18"/>
          <p:cNvSpPr>
            <a:spLocks noGrp="1"/>
          </p:cNvSpPr>
          <p:nvPr>
            <p:ph type="ftr" sz="quarter" idx="11"/>
          </p:nvPr>
        </p:nvSpPr>
        <p:spPr/>
        <p:txBody>
          <a:bodyPr/>
          <a:lstStyle/>
          <a:p>
            <a:endParaRPr lang="uk-UA"/>
          </a:p>
        </p:txBody>
      </p:sp>
      <p:sp>
        <p:nvSpPr>
          <p:cNvPr id="27" name="Slide Number Placeholder 26"/>
          <p:cNvSpPr>
            <a:spLocks noGrp="1"/>
          </p:cNvSpPr>
          <p:nvPr>
            <p:ph type="sldNum" sz="quarter" idx="12"/>
          </p:nvPr>
        </p:nvSpPr>
        <p:spPr/>
        <p:txBody>
          <a:bodyPr/>
          <a:lstStyle/>
          <a:p>
            <a:fld id="{764F593F-0D5B-4CF0-BEE2-6583C73E7271}"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uk-UA" smtClean="0"/>
              <a:t>Зразок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C90A66AE-81F5-474A-B74B-EE41E9320F19}" type="datetimeFigureOut">
              <a:rPr lang="uk-UA" smtClean="0"/>
              <a:t>19.05.2013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C90A66AE-81F5-474A-B74B-EE41E9320F19}" type="datetimeFigureOut">
              <a:rPr lang="uk-UA" smtClean="0"/>
              <a:t>19.05.2013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uk-UA" smtClean="0"/>
              <a:t>Зразок заголовка</a:t>
            </a:r>
            <a:endParaRPr kumimoji="0" lang="en-US"/>
          </a:p>
        </p:txBody>
      </p:sp>
      <p:sp>
        <p:nvSpPr>
          <p:cNvPr id="3" name="Content Placeholder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C90A66AE-81F5-474A-B74B-EE41E9320F19}" type="datetimeFigureOut">
              <a:rPr lang="uk-UA" smtClean="0"/>
              <a:t>19.05.2013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Date Placeholder 3"/>
          <p:cNvSpPr>
            <a:spLocks noGrp="1"/>
          </p:cNvSpPr>
          <p:nvPr>
            <p:ph type="dt" sz="half" idx="10"/>
          </p:nvPr>
        </p:nvSpPr>
        <p:spPr/>
        <p:txBody>
          <a:bodyPr/>
          <a:lstStyle/>
          <a:p>
            <a:fld id="{C90A66AE-81F5-474A-B74B-EE41E9320F19}" type="datetimeFigureOut">
              <a:rPr lang="uk-UA" smtClean="0"/>
              <a:t>19.05.2013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64F593F-0D5B-4CF0-BEE2-6583C73E7271}"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Date Placeholder 4"/>
          <p:cNvSpPr>
            <a:spLocks noGrp="1"/>
          </p:cNvSpPr>
          <p:nvPr>
            <p:ph type="dt" sz="half" idx="10"/>
          </p:nvPr>
        </p:nvSpPr>
        <p:spPr/>
        <p:txBody>
          <a:bodyPr/>
          <a:lstStyle/>
          <a:p>
            <a:fld id="{C90A66AE-81F5-474A-B74B-EE41E9320F19}" type="datetimeFigureOut">
              <a:rPr lang="uk-UA" smtClean="0"/>
              <a:t>19.05.2013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Date Placeholder 6"/>
          <p:cNvSpPr>
            <a:spLocks noGrp="1"/>
          </p:cNvSpPr>
          <p:nvPr>
            <p:ph type="dt" sz="half" idx="10"/>
          </p:nvPr>
        </p:nvSpPr>
        <p:spPr/>
        <p:txBody>
          <a:bodyPr/>
          <a:lstStyle/>
          <a:p>
            <a:fld id="{C90A66AE-81F5-474A-B74B-EE41E9320F19}" type="datetimeFigureOut">
              <a:rPr lang="uk-UA" smtClean="0"/>
              <a:t>19.05.2013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Date Placeholder 2"/>
          <p:cNvSpPr>
            <a:spLocks noGrp="1"/>
          </p:cNvSpPr>
          <p:nvPr>
            <p:ph type="dt" sz="half" idx="10"/>
          </p:nvPr>
        </p:nvSpPr>
        <p:spPr/>
        <p:txBody>
          <a:bodyPr/>
          <a:lstStyle/>
          <a:p>
            <a:fld id="{C90A66AE-81F5-474A-B74B-EE41E9320F19}" type="datetimeFigureOut">
              <a:rPr lang="uk-UA" smtClean="0"/>
              <a:t>19.05.2013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A66AE-81F5-474A-B74B-EE41E9320F19}" type="datetimeFigureOut">
              <a:rPr lang="uk-UA" smtClean="0"/>
              <a:t>19.05.2013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Date Placeholder 4"/>
          <p:cNvSpPr>
            <a:spLocks noGrp="1"/>
          </p:cNvSpPr>
          <p:nvPr>
            <p:ph type="dt" sz="half" idx="10"/>
          </p:nvPr>
        </p:nvSpPr>
        <p:spPr/>
        <p:txBody>
          <a:bodyPr/>
          <a:lstStyle/>
          <a:p>
            <a:fld id="{C90A66AE-81F5-474A-B74B-EE41E9320F19}" type="datetimeFigureOut">
              <a:rPr lang="uk-UA" smtClean="0"/>
              <a:t>19.05.2013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Date Placeholder 4"/>
          <p:cNvSpPr>
            <a:spLocks noGrp="1"/>
          </p:cNvSpPr>
          <p:nvPr>
            <p:ph type="dt" sz="half" idx="10"/>
          </p:nvPr>
        </p:nvSpPr>
        <p:spPr/>
        <p:txBody>
          <a:bodyPr/>
          <a:lstStyle/>
          <a:p>
            <a:fld id="{C90A66AE-81F5-474A-B74B-EE41E9320F19}" type="datetimeFigureOut">
              <a:rPr lang="uk-UA" smtClean="0"/>
              <a:t>19.05.2013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a:xfrm>
            <a:off x="8077200" y="6356350"/>
            <a:ext cx="609600" cy="365125"/>
          </a:xfrm>
        </p:spPr>
        <p:txBody>
          <a:bodyPr/>
          <a:lstStyle/>
          <a:p>
            <a:fld id="{764F593F-0D5B-4CF0-BEE2-6583C73E7271}" type="slidenum">
              <a:rPr lang="uk-UA" smtClean="0"/>
              <a:t>‹№›</a:t>
            </a:fld>
            <a:endParaRPr lang="uk-U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90A66AE-81F5-474A-B74B-EE41E9320F19}" type="datetimeFigureOut">
              <a:rPr lang="uk-UA" smtClean="0"/>
              <a:t>19.05.2013</a:t>
            </a:fld>
            <a:endParaRPr lang="uk-U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4F593F-0D5B-4CF0-BEE2-6583C73E7271}" type="slidenum">
              <a:rPr lang="uk-UA" smtClean="0"/>
              <a:t>‹№›</a:t>
            </a:fld>
            <a:endParaRPr lang="uk-U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980728"/>
            <a:ext cx="8205536" cy="3240360"/>
          </a:xfrm>
        </p:spPr>
        <p:txBody>
          <a:bodyPr>
            <a:normAutofit/>
          </a:bodyPr>
          <a:lstStyle/>
          <a:p>
            <a:pPr algn="ct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Міністерство освіти і науки, молоді та спорту України</a:t>
            </a:r>
            <a:b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Спеціалізована школа №298 </a:t>
            </a:r>
            <a:r>
              <a:rPr lang="uk-UA" sz="24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Оболонського</a:t>
            </a: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району м. Києва</a:t>
            </a:r>
            <a:b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Творча презентація з курсу за вибором</a:t>
            </a:r>
            <a:b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«Гіди – перекладачі» на тему :</a:t>
            </a:r>
            <a:b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a:t>
            </a: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Andrew's </a:t>
            </a:r>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Church</a:t>
            </a: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ru-RU" sz="20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3" name="Підзаголовок 2"/>
          <p:cNvSpPr>
            <a:spLocks noGrp="1"/>
          </p:cNvSpPr>
          <p:nvPr>
            <p:ph type="subTitle" idx="1"/>
          </p:nvPr>
        </p:nvSpPr>
        <p:spPr>
          <a:xfrm>
            <a:off x="971600" y="4725144"/>
            <a:ext cx="7846307" cy="1800200"/>
          </a:xfrm>
        </p:spPr>
        <p:txBody>
          <a:bodyPr>
            <a:normAutofit lnSpcReduction="10000"/>
          </a:bodyPr>
          <a:lstStyle/>
          <a:p>
            <a:pPr algn="r"/>
            <a:r>
              <a:rPr lang="uk-UA" sz="2000" dirty="0" smtClean="0"/>
              <a:t>Виконала учениця 10-А класу</a:t>
            </a:r>
          </a:p>
          <a:p>
            <a:pPr algn="r"/>
            <a:r>
              <a:rPr lang="uk-UA" sz="2000" dirty="0" smtClean="0"/>
              <a:t>Родзінська Тетяна</a:t>
            </a:r>
          </a:p>
          <a:p>
            <a:pPr algn="r"/>
            <a:endParaRPr lang="uk-UA" sz="2000" dirty="0" smtClean="0"/>
          </a:p>
          <a:p>
            <a:pPr algn="r"/>
            <a:r>
              <a:rPr lang="uk-UA" sz="2000" dirty="0" smtClean="0"/>
              <a:t> </a:t>
            </a:r>
            <a:r>
              <a:rPr lang="ru-RU" sz="2000" dirty="0" smtClean="0"/>
              <a:t> </a:t>
            </a:r>
          </a:p>
          <a:p>
            <a:pPr algn="ctr"/>
            <a:r>
              <a:rPr lang="ru-RU" sz="2000" dirty="0" err="1" smtClean="0"/>
              <a:t>Київ</a:t>
            </a:r>
            <a:r>
              <a:rPr lang="ru-RU" sz="2000" dirty="0" smtClean="0"/>
              <a:t> 2013</a:t>
            </a:r>
            <a:endParaRPr lang="uk-UA" sz="2000" dirty="0" smtClean="0"/>
          </a:p>
        </p:txBody>
      </p:sp>
    </p:spTree>
    <p:extLst>
      <p:ext uri="{BB962C8B-B14F-4D97-AF65-F5344CB8AC3E}">
        <p14:creationId xmlns:p14="http://schemas.microsoft.com/office/powerpoint/2010/main" val="4175827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Тетянка\Desktop\0009-009-Andreevskaja-tserko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80" y="0"/>
            <a:ext cx="9161980" cy="6911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34876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04664"/>
            <a:ext cx="2212848" cy="5832648"/>
          </a:xfrm>
        </p:spPr>
        <p:txBody>
          <a:bodyPr>
            <a:noAutofit/>
          </a:bodyPr>
          <a:lstStyle/>
          <a:p>
            <a:r>
              <a:rPr lang="en-US" sz="1800" dirty="0"/>
              <a:t>There is a legend that the place of the present-Dnepr was the sea. When St.. Andrew came to Kiev and put it on the mountain, where now stands the church of St. Andrew's cross, the whole sea went down. But some of it remained hidden under the mountain.</a:t>
            </a:r>
            <a:br>
              <a:rPr lang="en-US" sz="1800" dirty="0"/>
            </a:br>
            <a:r>
              <a:rPr lang="en-US" sz="1800" dirty="0"/>
              <a:t>The St Andrew's church has no bells, because, according to legend, the first strike the water would wake up and flood not only Kyiv, but also all of the Left Bank.</a:t>
            </a:r>
            <a:endParaRPr lang="ru-RU" sz="1800" dirty="0"/>
          </a:p>
        </p:txBody>
      </p:sp>
      <p:pic>
        <p:nvPicPr>
          <p:cNvPr id="5" name="Місце для зображення 4"/>
          <p:cNvPicPr>
            <a:picLocks noGrp="1" noChangeAspect="1"/>
          </p:cNvPicPr>
          <p:nvPr>
            <p:ph type="pic" idx="1"/>
          </p:nvPr>
        </p:nvPicPr>
        <p:blipFill>
          <a:blip r:embed="rId2">
            <a:extLst>
              <a:ext uri="{28A0092B-C50C-407E-A947-70E740481C1C}">
                <a14:useLocalDpi xmlns:a14="http://schemas.microsoft.com/office/drawing/2010/main" val="0"/>
              </a:ext>
            </a:extLst>
          </a:blip>
          <a:srcRect l="8292" r="8292"/>
          <a:stretch>
            <a:fillRect/>
          </a:stretch>
        </p:blipFill>
        <p:spPr>
          <a:xfrm rot="420000">
            <a:off x="3498236" y="1175445"/>
            <a:ext cx="4617720" cy="3931920"/>
          </a:xfrm>
        </p:spPr>
      </p:pic>
    </p:spTree>
    <p:extLst>
      <p:ext uri="{BB962C8B-B14F-4D97-AF65-F5344CB8AC3E}">
        <p14:creationId xmlns:p14="http://schemas.microsoft.com/office/powerpoint/2010/main" val="113251979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81128"/>
            <a:ext cx="9144000" cy="2276872"/>
          </a:xfrm>
        </p:spPr>
        <p:txBody>
          <a:bodyPr>
            <a:normAutofit/>
          </a:bodyPr>
          <a:lstStyle/>
          <a:p>
            <a:pPr algn="ctr"/>
            <a:r>
              <a:rPr lang="en-US" sz="2400" b="1" dirty="0">
                <a:ln w="18000">
                  <a:solidFill>
                    <a:schemeClr val="bg1">
                      <a:lumMod val="65000"/>
                    </a:schemeClr>
                  </a:solidFill>
                  <a:prstDash val="solid"/>
                  <a:miter lim="800000"/>
                </a:ln>
                <a:noFill/>
                <a:effectLst>
                  <a:outerShdw blurRad="25500" dist="23000" dir="7020000" algn="tl">
                    <a:srgbClr val="000000">
                      <a:alpha val="50000"/>
                    </a:srgbClr>
                  </a:outerShdw>
                </a:effectLst>
              </a:rPr>
              <a:t>Baroque Pearl - St. Andrew's Church founded in 1744 in connection with the arrival of Elizabeth I. in Kiev. St. Andrew's Church was built in 1749 - 54 years. designed by </a:t>
            </a:r>
            <a:r>
              <a:rPr lang="en-US" sz="2400" b="1" dirty="0" err="1">
                <a:ln w="18000">
                  <a:solidFill>
                    <a:schemeClr val="bg1">
                      <a:lumMod val="65000"/>
                    </a:schemeClr>
                  </a:solidFill>
                  <a:prstDash val="solid"/>
                  <a:miter lim="800000"/>
                </a:ln>
                <a:noFill/>
                <a:effectLst>
                  <a:outerShdw blurRad="25500" dist="23000" dir="7020000" algn="tl">
                    <a:srgbClr val="000000">
                      <a:alpha val="50000"/>
                    </a:srgbClr>
                  </a:outerShdw>
                </a:effectLst>
              </a:rPr>
              <a:t>Rastrelli</a:t>
            </a:r>
            <a:r>
              <a:rPr lang="en-US" sz="2400" b="1" dirty="0">
                <a:ln w="18000">
                  <a:solidFill>
                    <a:schemeClr val="bg1">
                      <a:lumMod val="65000"/>
                    </a:schemeClr>
                  </a:solidFill>
                  <a:prstDash val="solid"/>
                  <a:miter lim="800000"/>
                </a:ln>
                <a:noFill/>
                <a:effectLst>
                  <a:outerShdw blurRad="25500" dist="23000" dir="7020000" algn="tl">
                    <a:srgbClr val="000000">
                      <a:alpha val="50000"/>
                    </a:srgbClr>
                  </a:outerShdw>
                </a:effectLst>
              </a:rPr>
              <a:t> at Mount St. Andrew, in the beginning of Andrew's descent. It is the only surviving work of the architect Ukraine. Construction was led by architect </a:t>
            </a:r>
            <a:r>
              <a:rPr lang="en-US" sz="2400" b="1" dirty="0" err="1">
                <a:ln w="18000">
                  <a:solidFill>
                    <a:schemeClr val="bg1">
                      <a:lumMod val="65000"/>
                    </a:schemeClr>
                  </a:solidFill>
                  <a:prstDash val="solid"/>
                  <a:miter lim="800000"/>
                </a:ln>
                <a:noFill/>
                <a:effectLst>
                  <a:outerShdw blurRad="25500" dist="23000" dir="7020000" algn="tl">
                    <a:srgbClr val="000000">
                      <a:alpha val="50000"/>
                    </a:srgbClr>
                  </a:outerShdw>
                </a:effectLst>
              </a:rPr>
              <a:t>I.Michurin</a:t>
            </a:r>
            <a:endParaRPr lang="ru-RU" sz="2400" b="1" dirty="0">
              <a:ln w="18000">
                <a:solidFill>
                  <a:schemeClr val="bg1">
                    <a:lumMod val="65000"/>
                  </a:schemeClr>
                </a:solidFill>
                <a:prstDash val="solid"/>
                <a:miter lim="800000"/>
              </a:ln>
              <a:noFill/>
              <a:effectLst>
                <a:outerShdw blurRad="25500" dist="23000" dir="7020000" algn="tl">
                  <a:srgbClr val="000000">
                    <a:alpha val="50000"/>
                  </a:srgbClr>
                </a:outerShdw>
              </a:effectLst>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144000" cy="468052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16041251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052736"/>
            <a:ext cx="5220072" cy="4896544"/>
          </a:xfrm>
        </p:spPr>
        <p:txBody>
          <a:bodyPr>
            <a:noAutofit/>
          </a:bodyPr>
          <a:lstStyle/>
          <a:p>
            <a:r>
              <a:rPr lang="en-US" sz="3200" dirty="0"/>
              <a:t/>
            </a:r>
            <a:br>
              <a:rPr lang="en-US" sz="3200" dirty="0"/>
            </a:br>
            <a:r>
              <a:rPr lang="en-US" sz="3200" dirty="0"/>
              <a:t>Domed five-domed church has the shape of a cross, which is placed in the corners of the decorative tower on massive pillars, which plays the role of the buttresses. Outside buttresses adorned with pilasters and covered with three pairs of columns with Corinthian capitals of the order.</a:t>
            </a:r>
            <a:endParaRPr lang="ru-RU" sz="32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1283853"/>
            <a:ext cx="3219450" cy="428625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453003435"/>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3"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1+#ppt_w/2"/>
                                          </p:val>
                                        </p:tav>
                                        <p:tav tm="100000">
                                          <p:val>
                                            <p:strVal val="#ppt_x"/>
                                          </p:val>
                                        </p:tav>
                                      </p:tavLst>
                                    </p:anim>
                                    <p:anim calcmode="lin" valueType="num">
                                      <p:cBhvr additive="base">
                                        <p:cTn id="16"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836712"/>
            <a:ext cx="4186808" cy="5389208"/>
          </a:xfrm>
        </p:spPr>
        <p:txBody>
          <a:bodyPr>
            <a:noAutofit/>
          </a:bodyPr>
          <a:lstStyle/>
          <a:p>
            <a:r>
              <a:rPr lang="en-US" sz="2800" dirty="0"/>
              <a:t>By Andrew's Church from the street is steep iron stairs. The entire mass of the church is based on the two-</a:t>
            </a:r>
            <a:r>
              <a:rPr lang="en-US" sz="2800" dirty="0" err="1"/>
              <a:t>storey</a:t>
            </a:r>
            <a:r>
              <a:rPr lang="en-US" sz="2800" dirty="0"/>
              <a:t> house </a:t>
            </a:r>
            <a:r>
              <a:rPr lang="en-US" sz="2800" dirty="0" err="1"/>
              <a:t>stilobat</a:t>
            </a:r>
            <a:r>
              <a:rPr lang="en-US" sz="2800" dirty="0"/>
              <a:t> with eight rooms on each floor, the walls of which are the foundation of the church. Around the church - a balustrade, which offers a picturesque view of the Dnieper.</a:t>
            </a:r>
            <a:endParaRPr lang="ru-RU" sz="28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764704"/>
            <a:ext cx="3600400" cy="54006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isometricOffAxis1Right"/>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33370964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9"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20688"/>
            <a:ext cx="2592288" cy="4896544"/>
          </a:xfrm>
        </p:spPr>
        <p:txBody>
          <a:bodyPr>
            <a:noAutofit/>
          </a:bodyPr>
          <a:lstStyle/>
          <a:p>
            <a:r>
              <a:rPr lang="en-US" sz="2400" dirty="0"/>
              <a:t>The internal framing of St. Andrew's Church, designed by </a:t>
            </a:r>
            <a:r>
              <a:rPr lang="en-US" sz="2400" dirty="0" err="1"/>
              <a:t>Rastrelli</a:t>
            </a:r>
            <a:r>
              <a:rPr lang="en-US" sz="2400" dirty="0"/>
              <a:t>, close to the style of Rococo. Since 1958, St. Andrew's Church </a:t>
            </a:r>
            <a:r>
              <a:rPr lang="en-US" sz="2400" dirty="0" smtClean="0"/>
              <a:t>is </a:t>
            </a:r>
            <a:r>
              <a:rPr lang="en-US" sz="2400" dirty="0"/>
              <a:t>the branch of the Sofia Museum. In 1978-79. was held the next restoration.</a:t>
            </a:r>
            <a:endParaRPr lang="ru-RU" sz="2400" dirty="0"/>
          </a:p>
        </p:txBody>
      </p:sp>
      <p:pic>
        <p:nvPicPr>
          <p:cNvPr id="5" name="Місце для зображення 4"/>
          <p:cNvPicPr>
            <a:picLocks noGrp="1" noChangeAspect="1"/>
          </p:cNvPicPr>
          <p:nvPr>
            <p:ph type="pic" idx="1"/>
          </p:nvPr>
        </p:nvPicPr>
        <p:blipFill>
          <a:blip r:embed="rId2">
            <a:extLst>
              <a:ext uri="{28A0092B-C50C-407E-A947-70E740481C1C}">
                <a14:useLocalDpi xmlns:a14="http://schemas.microsoft.com/office/drawing/2010/main" val="0"/>
              </a:ext>
            </a:extLst>
          </a:blip>
          <a:srcRect l="5942" r="5942"/>
          <a:stretch>
            <a:fillRect/>
          </a:stretch>
        </p:blipFill>
        <p:spPr>
          <a:xfrm rot="420000">
            <a:off x="3426229" y="1247453"/>
            <a:ext cx="4617720" cy="3931920"/>
          </a:xfrm>
        </p:spPr>
      </p:pic>
    </p:spTree>
    <p:extLst>
      <p:ext uri="{BB962C8B-B14F-4D97-AF65-F5344CB8AC3E}">
        <p14:creationId xmlns:p14="http://schemas.microsoft.com/office/powerpoint/2010/main" val="409777567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3"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1+#ppt_w/2"/>
                                          </p:val>
                                        </p:tav>
                                        <p:tav tm="100000">
                                          <p:val>
                                            <p:strVal val="#ppt_x"/>
                                          </p:val>
                                        </p:tav>
                                      </p:tavLst>
                                    </p:anim>
                                    <p:anim calcmode="lin" valueType="num">
                                      <p:cBhvr additive="base">
                                        <p:cTn id="15"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Інше 1">
      <a:dk1>
        <a:srgbClr val="0B9B74"/>
      </a:dk1>
      <a:lt1>
        <a:sysClr val="window" lastClr="FFFFFF"/>
      </a:lt1>
      <a:dk2>
        <a:srgbClr val="387025"/>
      </a:dk2>
      <a:lt2>
        <a:srgbClr val="7CCA62"/>
      </a:lt2>
      <a:accent1>
        <a:srgbClr val="0B9B74"/>
      </a:accent1>
      <a:accent2>
        <a:srgbClr val="7CCA62"/>
      </a:accent2>
      <a:accent3>
        <a:srgbClr val="7E9532"/>
      </a:accent3>
      <a:accent4>
        <a:srgbClr val="10CF9B"/>
      </a:accent4>
      <a:accent5>
        <a:srgbClr val="7CCA62"/>
      </a:accent5>
      <a:accent6>
        <a:srgbClr val="A5C249"/>
      </a:accent6>
      <a:hlink>
        <a:srgbClr val="F491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242</Words>
  <Application>Microsoft Office PowerPoint</Application>
  <PresentationFormat>Екран (4:3)</PresentationFormat>
  <Paragraphs>11</Paragraphs>
  <Slides>7</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7</vt:i4>
      </vt:variant>
    </vt:vector>
  </HeadingPairs>
  <TitlesOfParts>
    <vt:vector size="8" baseType="lpstr">
      <vt:lpstr>Потік</vt:lpstr>
      <vt:lpstr>Міністерство освіти і науки, молоді та спорту України Спеціалізована школа №298 Оболонського району м. Києва Творча презентація з курсу за вибором «Гіди – перекладачі» на тему : «St. Andrew's Church»</vt:lpstr>
      <vt:lpstr>Презентація PowerPoint</vt:lpstr>
      <vt:lpstr>There is a legend that the place of the present-Dnepr was the sea. When St.. Andrew came to Kiev and put it on the mountain, where now stands the church of St. Andrew's cross, the whole sea went down. But some of it remained hidden under the mountain. The St Andrew's church has no bells, because, according to legend, the first strike the water would wake up and flood not only Kyiv, but also all of the Left Bank.</vt:lpstr>
      <vt:lpstr>Baroque Pearl - St. Andrew's Church founded in 1744 in connection with the arrival of Elizabeth I. in Kiev. St. Andrew's Church was built in 1749 - 54 years. designed by Rastrelli at Mount St. Andrew, in the beginning of Andrew's descent. It is the only surviving work of the architect Ukraine. Construction was led by architect I.Michurin</vt:lpstr>
      <vt:lpstr> Domed five-domed church has the shape of a cross, which is placed in the corners of the decorative tower on massive pillars, which plays the role of the buttresses. Outside buttresses adorned with pilasters and covered with three pairs of columns with Corinthian capitals of the order.</vt:lpstr>
      <vt:lpstr>By Andrew's Church from the street is steep iron stairs. The entire mass of the church is based on the two-storey house stilobat with eight rooms on each floor, the walls of which are the foundation of the church. Around the church - a balustrade, which offers a picturesque view of the Dnieper.</vt:lpstr>
      <vt:lpstr>The internal framing of St. Andrew's Church, designed by Rastrelli, close to the style of Rococo. Since 1958, St. Andrew's Church is the branch of the Sofia Museum. In 1978-79. was held the next restoration.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Sara Yasmeen (Wipro Technologies)</dc:creator>
  <cp:lastModifiedBy>Тетянка</cp:lastModifiedBy>
  <cp:revision>7</cp:revision>
  <dcterms:created xsi:type="dcterms:W3CDTF">2010-02-23T11:30:32Z</dcterms:created>
  <dcterms:modified xsi:type="dcterms:W3CDTF">2013-05-19T13:12:49Z</dcterms:modified>
</cp:coreProperties>
</file>