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63" r:id="rId6"/>
    <p:sldId id="259" r:id="rId7"/>
    <p:sldId id="276" r:id="rId8"/>
    <p:sldId id="261" r:id="rId9"/>
    <p:sldId id="260" r:id="rId10"/>
    <p:sldId id="262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7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228C-B84E-4877-9274-F2263E4F35A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9949-695A-4FA3-AA1E-640AC7AC55D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836A-261C-4F7B-A1BE-9BA669454BC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2FFB-EBA1-4088-9D64-33501884CB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5E29-7D62-4DE5-B4BA-63807FB0FBC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54EC-FACC-44E8-B23C-E27FD7699C6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5BB4-C7D2-4246-BD0B-DFB39507753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EA0B-5C8C-4B72-83E6-06FD81E2970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C986-2C8D-4D12-88DD-18D9A2A56B8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8950-CF66-49EB-94D3-5C1ADC9AC61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F756-ECC5-4F08-A1D5-E80A689D2E4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682C-9DDA-48C4-AEFC-5793ACD50FE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0550-9207-4C9D-A316-C9075ABBB8C4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7673-82A3-4A4F-AB31-647A742CED2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FEB7-5BD1-4370-9428-7B7A11F27B5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8E9D-E2E5-491A-8289-06D870FC17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86CF-770B-4EA5-9BDE-7B54F0B1D59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B110-49FD-4F1A-8A3D-78AD26480D4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DE50-D978-4D02-A3D5-F4205A5AE1A5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3CA2-FBD7-420B-9499-5AA6C4364B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99E7-BB64-4A7E-9AC9-4029EE31DC7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96E3-D7D6-4323-909E-B77278942F3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B6D45C-BB59-4799-BA56-3D8AB14C666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1655EE-6EDA-454E-8985-3EA1FA6BA1B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3763" y="4941888"/>
            <a:ext cx="5707062" cy="1712912"/>
          </a:xfrm>
        </p:spPr>
        <p:txBody>
          <a:bodyPr rtlCol="0">
            <a:normAutofit lnSpcReduction="10000"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Підготувала учениця 11-А класу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Новомосковського міського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Ліцею «Самара»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Пасічник Ольга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074899" cy="3224649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/>
              <a:t>Залучення іноземних інвестицій в економіку 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468313" y="1136650"/>
          <a:ext cx="8207375" cy="5964238"/>
        </p:xfrm>
        <a:graphic>
          <a:graphicData uri="http://schemas.openxmlformats.org/presentationml/2006/ole">
            <p:oleObj spid="_x0000_s19457" r:id="rId3" imgW="8205927" imgH="5968501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468543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err="1"/>
              <a:t>Джерела</a:t>
            </a:r>
            <a:r>
              <a:rPr lang="ru-RU" b="0" dirty="0"/>
              <a:t> </a:t>
            </a:r>
            <a:r>
              <a:rPr lang="ru-RU" b="0" dirty="0" err="1"/>
              <a:t>іноземних</a:t>
            </a:r>
            <a:r>
              <a:rPr lang="ru-RU" b="0" dirty="0"/>
              <a:t> </a:t>
            </a:r>
            <a:r>
              <a:rPr lang="ru-RU" b="0" dirty="0" err="1"/>
              <a:t>інвестицій</a:t>
            </a:r>
            <a:r>
              <a:rPr lang="ru-RU" b="0" dirty="0"/>
              <a:t> в </a:t>
            </a:r>
            <a:r>
              <a:rPr lang="ru-RU" b="0" dirty="0" err="1"/>
              <a:t>економіку</a:t>
            </a:r>
            <a:r>
              <a:rPr lang="ru-RU" b="0" dirty="0"/>
              <a:t> </a:t>
            </a:r>
            <a:r>
              <a:rPr lang="ru-RU" b="0" dirty="0" err="1"/>
              <a:t>України</a:t>
            </a:r>
            <a:r>
              <a:rPr lang="ru-RU" b="0" dirty="0"/>
              <a:t>, 2012 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4580" name="Picture 4" descr="investment-atlas2013ukr-10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1288" y="-242888"/>
            <a:ext cx="9285288" cy="957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5604" name="Picture 4" descr="startup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7199312" cy="4887912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684213" y="620713"/>
            <a:ext cx="7272337" cy="18002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uk-UA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Проблеми залучення іноземних інвестицій</a:t>
            </a: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6288_459231507494435_1879737615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4470400" cy="4554537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1619250" y="69215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smtClean="0">
                <a:solidFill>
                  <a:schemeClr val="tx1"/>
                </a:solidFill>
                <a:effectLst/>
              </a:rPr>
              <a:t>Відсутня своя система оцінки інвестиційного клімату України </a:t>
            </a:r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996262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6338"/>
            <a:ext cx="4610100" cy="36957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2632075" y="8366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smtClean="0">
                <a:solidFill>
                  <a:schemeClr val="tx1"/>
                </a:solidFill>
                <a:effectLst/>
              </a:rPr>
              <a:t>Політична нестабільність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6628" name="Picture 4" descr="60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5184775" cy="3462338"/>
          </a:xfrm>
          <a:prstGeom prst="rect">
            <a:avLst/>
          </a:prstGeom>
          <a:noFill/>
        </p:spPr>
      </p:pic>
      <p:pic>
        <p:nvPicPr>
          <p:cNvPr id="26629" name="Picture 5" descr="383582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6338"/>
            <a:ext cx="4391025" cy="291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43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8863"/>
            <a:ext cx="5832475" cy="383698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7878762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smtClean="0">
                <a:solidFill>
                  <a:schemeClr val="tx1"/>
                </a:solidFill>
                <a:effectLst/>
              </a:rPr>
              <a:t>Нерозвиненість ринкової інфраструктури міжнародного бізнесу </a:t>
            </a:r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8677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16338"/>
            <a:ext cx="3959225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smtClean="0">
                <a:solidFill>
                  <a:schemeClr val="tx1"/>
                </a:solidFill>
                <a:effectLst/>
              </a:rPr>
              <a:t>Нестабільність податкової політики</a:t>
            </a:r>
            <a:r>
              <a:rPr lang="ru-RU" sz="420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29700" name="Picture 4" descr="vpdv_3005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76475"/>
            <a:ext cx="7200900" cy="414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pic>
        <p:nvPicPr>
          <p:cNvPr id="30724" name="Picture 4" descr="zakonodavst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36838"/>
            <a:ext cx="4776787" cy="351313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1547813" y="1052513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dirty="0" smtClean="0">
                <a:solidFill>
                  <a:schemeClr val="tx1"/>
                </a:solidFill>
                <a:effectLst/>
              </a:rPr>
              <a:t>Недосконале законодавство</a:t>
            </a:r>
            <a:r>
              <a:rPr lang="ru-RU" sz="4200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2632075" y="69215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mtClean="0">
                <a:solidFill>
                  <a:schemeClr val="tx1"/>
                </a:solidFill>
                <a:effectLst/>
              </a:rPr>
              <a:t>Митні бар’єри</a:t>
            </a:r>
            <a:r>
              <a:rPr lang="ru-RU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31749" name="Picture 5" descr="73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87350"/>
            <a:ext cx="5048251" cy="3328988"/>
          </a:xfrm>
          <a:prstGeom prst="rect">
            <a:avLst/>
          </a:prstGeom>
          <a:noFill/>
        </p:spPr>
      </p:pic>
      <p:pic>
        <p:nvPicPr>
          <p:cNvPr id="31748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05138"/>
            <a:ext cx="5503862" cy="3852862"/>
          </a:xfrm>
          <a:prstGeom prst="rect">
            <a:avLst/>
          </a:prstGeom>
          <a:noFill/>
        </p:spPr>
      </p:pic>
      <p:pic>
        <p:nvPicPr>
          <p:cNvPr id="31752" name="Picture 8" descr="705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2205038"/>
            <a:ext cx="3744912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r>
              <a:rPr lang="uk-UA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Відсутність дієвої системи страхування</a:t>
            </a:r>
          </a:p>
          <a:p>
            <a:r>
              <a:rPr lang="uk-UA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Високий рівень темпу інфляції в країні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r>
              <a:rPr lang="uk-UA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Ненадійність банківської системи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2773" name="Picture 5" descr="investic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28453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13100"/>
            <a:ext cx="58324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Объект 2"/>
          <p:cNvSpPr>
            <a:spLocks noGrp="1"/>
          </p:cNvSpPr>
          <p:nvPr>
            <p:ph sz="quarter" idx="13"/>
          </p:nvPr>
        </p:nvSpPr>
        <p:spPr>
          <a:xfrm>
            <a:off x="468313" y="981075"/>
            <a:ext cx="5111750" cy="5434013"/>
          </a:xfrm>
        </p:spPr>
        <p:txBody>
          <a:bodyPr/>
          <a:lstStyle/>
          <a:p>
            <a:r>
              <a:rPr lang="ru-RU" sz="2400" b="1" smtClean="0"/>
              <a:t>Іноземні інвестиції</a:t>
            </a:r>
            <a:r>
              <a:rPr lang="ru-RU" sz="2400" smtClean="0"/>
              <a:t> – це цінності, що іноземні інвестори вкладають в об'єкти інвестиційної діяльності в Україні з метою одержання прибутку або досягнення соціального ефекту.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511925" cy="1143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Чинники вирішення проблем</a:t>
            </a:r>
            <a:endParaRPr lang="uk-UA" dirty="0"/>
          </a:p>
        </p:txBody>
      </p:sp>
      <p:pic>
        <p:nvPicPr>
          <p:cNvPr id="39938" name="Picture 2" descr="F:\Курсовая\Картинки\86571483_1_644x461_ekspertna-otsnka-zhitomir-otsnka-neruhomost-zhitomir-zhito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613410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0" y="620713"/>
            <a:ext cx="7561263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4200" u="sng" smtClean="0">
                <a:solidFill>
                  <a:schemeClr val="tx1"/>
                </a:solidFill>
                <a:effectLst/>
              </a:rPr>
              <a:t>Закони України про іноземні інвестиції</a:t>
            </a:r>
            <a:endParaRPr lang="ru-RU" sz="4200" u="sng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5844" name="Picture 4" descr="top-investits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92375"/>
            <a:ext cx="5602287" cy="373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Висновок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848872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>
                <a:effectLst/>
              </a:rPr>
              <a:t>Види іноземних інвестицій в Україні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700213"/>
            <a:ext cx="6977063" cy="4556125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Іноземні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інвестиції можуть здійснюватись у вигляді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іноземної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валюти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валюти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будь-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рухомого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нерухомого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майна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акцій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облігацій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цінних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паперів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грошових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вимог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будь-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яких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інтелектуальної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власності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господарської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діяльності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цінностей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законодавства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7662890" cy="1143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Інвестиційна привабливість України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F:\Курсовая\Картинки\инвестиции-в-памм-счета-фор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65327"/>
            <a:ext cx="5643602" cy="3992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005263"/>
            <a:ext cx="3563938" cy="3548062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3557" name="Picture 5" descr="Singapore_v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5256213" cy="36004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79388" y="549275"/>
            <a:ext cx="4537075" cy="5759450"/>
          </a:xfrm>
          <a:prstGeom prst="rect">
            <a:avLst/>
          </a:prstGeom>
        </p:spPr>
        <p:txBody>
          <a:bodyPr/>
          <a:lstStyle/>
          <a:p>
            <a:r>
              <a:rPr lang="uk-UA" smtClean="0"/>
              <a:t>Сінгапур посідає 1 місце у Світі серед міст з найвищим інвестиційним потенціалом у світі, 1-е місце в світі за легкістю ведення бізнесу і ще безліч топових позицій у міжнародних рейтингах</a:t>
            </a:r>
            <a:r>
              <a:rPr lang="ru-RU" smtClean="0"/>
              <a:t> </a:t>
            </a:r>
            <a:endParaRPr lang="en-US" smtClean="0"/>
          </a:p>
          <a:p>
            <a:r>
              <a:rPr lang="uk-UA" smtClean="0"/>
              <a:t>Діє єдиний податок на дохід компаній 17%</a:t>
            </a:r>
            <a:r>
              <a:rPr lang="ru-RU" smtClean="0"/>
              <a:t> </a:t>
            </a:r>
            <a:endParaRPr lang="en-US" smtClean="0"/>
          </a:p>
          <a:p>
            <a:r>
              <a:rPr lang="uk-UA" smtClean="0"/>
              <a:t>Сінгапур вже уклав угоди про скасування подвійного оподаткування </a:t>
            </a:r>
            <a:endParaRPr lang="en-US" smtClean="0"/>
          </a:p>
          <a:p>
            <a:r>
              <a:rPr lang="uk-UA" smtClean="0"/>
              <a:t>Сінгапур є одним з найбільших портів у світі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23850" y="188913"/>
          <a:ext cx="8424936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17458">
                <a:tc gridSpan="2"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Країна – резидент - експортер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Країна – реципієнт - імпортер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458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Позитивні риси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Негативні риси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Позитивні риси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Негативні риси</a:t>
                      </a:r>
                      <a:endParaRPr lang="ru-RU" dirty="0"/>
                    </a:p>
                  </a:txBody>
                  <a:tcPr/>
                </a:tc>
              </a:tr>
              <a:tr h="5245804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Зростання прибутку інвестицій за рахунок перерозподілу капіталу в середині держави в більш прибуткові за кордоном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Збільшується експорт товарів обладнання, технологій, що повинно стимулювати виробничій процес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Висока ступінь ризику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Зниження темпів вітчизняного виробництва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Міграція робочої сили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Уповільнення темпів економічного зросту та розвитку держави через переміщення капіталів за кордон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Стимулюють темпи зросту національної економіки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Надходять новітні технології, техніка, обладнання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Створюються додаткові робочі місця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Посилюється конкуренція в країні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Прибуток інвестора, частина ВВП надходить в країну-резидент, знижуючи темпи економічного зросту країну-реципієнта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Небезпека демпінгу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Недостатня конкурентоспроможність приводить до розорення національних товаровиробників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Курсовая\Картинки\363_4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143750" cy="476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2" y="500050"/>
            <a:ext cx="8305800" cy="1143000"/>
          </a:xfrm>
        </p:spPr>
        <p:txBody>
          <a:bodyPr/>
          <a:lstStyle/>
          <a:p>
            <a:r>
              <a:rPr lang="uk-UA" dirty="0" smtClean="0"/>
              <a:t>Заходи, що було вжито для підвищення інвестиційної </a:t>
            </a:r>
            <a:r>
              <a:rPr lang="uk-UA" dirty="0" err="1" smtClean="0"/>
              <a:t>правабливості</a:t>
            </a:r>
            <a:r>
              <a:rPr lang="uk-UA" dirty="0" smtClean="0"/>
              <a:t> України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Объект 5"/>
          <p:cNvGraphicFramePr>
            <a:graphicFrameLocks noGrp="1"/>
          </p:cNvGraphicFramePr>
          <p:nvPr>
            <p:ph sz="quarter" idx="13"/>
          </p:nvPr>
        </p:nvGraphicFramePr>
        <p:xfrm>
          <a:off x="611188" y="1773238"/>
          <a:ext cx="7318375" cy="4784725"/>
        </p:xfrm>
        <a:graphic>
          <a:graphicData uri="http://schemas.openxmlformats.org/presentationml/2006/ole">
            <p:oleObj spid="_x0000_s18433" r:id="rId3" imgW="7321931" imgH="4785775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82272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0" dirty="0" err="1"/>
              <a:t>Приріст</a:t>
            </a:r>
            <a:r>
              <a:rPr lang="ru-RU" b="0" dirty="0"/>
              <a:t> </a:t>
            </a:r>
            <a:r>
              <a:rPr lang="ru-RU" b="0" dirty="0" err="1"/>
              <a:t>прямих</a:t>
            </a:r>
            <a:r>
              <a:rPr lang="ru-RU" b="0" dirty="0"/>
              <a:t> </a:t>
            </a:r>
            <a:r>
              <a:rPr lang="ru-RU" b="0" dirty="0" err="1"/>
              <a:t>іноземних</a:t>
            </a:r>
            <a:r>
              <a:rPr lang="ru-RU" b="0" dirty="0"/>
              <a:t> </a:t>
            </a:r>
            <a:r>
              <a:rPr lang="ru-RU" b="0" dirty="0" err="1"/>
              <a:t>інвестицій</a:t>
            </a:r>
            <a:r>
              <a:rPr lang="ru-RU" b="0" dirty="0"/>
              <a:t> в </a:t>
            </a:r>
            <a:r>
              <a:rPr lang="ru-RU" b="0" dirty="0" err="1"/>
              <a:t>економіку</a:t>
            </a:r>
            <a:r>
              <a:rPr lang="ru-RU" b="0" dirty="0"/>
              <a:t> </a:t>
            </a:r>
            <a:r>
              <a:rPr lang="ru-RU" b="0" dirty="0" err="1"/>
              <a:t>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48615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i="1" dirty="0" err="1"/>
              <a:t>Основні</a:t>
            </a:r>
            <a:r>
              <a:rPr lang="ru-RU" b="0" i="1" dirty="0"/>
              <a:t> </a:t>
            </a:r>
            <a:r>
              <a:rPr lang="ru-RU" b="0" i="1" dirty="0" err="1"/>
              <a:t>країни-інвестори</a:t>
            </a:r>
            <a:r>
              <a:rPr lang="ru-RU" b="0" i="1" dirty="0"/>
              <a:t> </a:t>
            </a:r>
            <a:r>
              <a:rPr lang="ru-RU" b="0" i="1" dirty="0" err="1"/>
              <a:t>України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187450" y="2420938"/>
          <a:ext cx="7101408" cy="257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186"/>
                <a:gridCol w="3499222"/>
              </a:tblGrid>
              <a:tr h="529208">
                <a:tc>
                  <a:txBody>
                    <a:bodyPr/>
                    <a:lstStyle/>
                    <a:p>
                      <a:r>
                        <a:rPr lang="ru-RU" sz="2400" i="1" u="sng" dirty="0" err="1" smtClean="0"/>
                        <a:t>Кра</a:t>
                      </a:r>
                      <a:r>
                        <a:rPr lang="uk-UA" sz="2400" i="1" u="sng" dirty="0" err="1" smtClean="0"/>
                        <a:t>їна</a:t>
                      </a:r>
                      <a:endParaRPr lang="ru-RU" sz="24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u="sng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Інвестиції</a:t>
                      </a:r>
                      <a:r>
                        <a:rPr lang="ru-RU" sz="2400" b="1" i="1" u="sng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млрд дол.</a:t>
                      </a:r>
                      <a:endParaRPr lang="ru-RU" sz="2400" b="1" i="1" u="sng" dirty="0"/>
                    </a:p>
                  </a:txBody>
                  <a:tcPr/>
                </a:tc>
              </a:tr>
              <a:tr h="51062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Кіпр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17,275</a:t>
                      </a:r>
                      <a:endParaRPr lang="ru-RU" sz="2000" dirty="0"/>
                    </a:p>
                  </a:txBody>
                  <a:tcPr/>
                </a:tc>
              </a:tr>
              <a:tr h="51062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Німеччина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6,317</a:t>
                      </a:r>
                      <a:endParaRPr lang="ru-RU" sz="2000" dirty="0"/>
                    </a:p>
                  </a:txBody>
                  <a:tcPr/>
                </a:tc>
              </a:tr>
              <a:tr h="51062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Нідерланди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5,169</a:t>
                      </a:r>
                      <a:endParaRPr lang="ru-RU" sz="2000" dirty="0"/>
                    </a:p>
                  </a:txBody>
                  <a:tcPr/>
                </a:tc>
              </a:tr>
              <a:tr h="510629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Російська Федерація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3,786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2743</TotalTime>
  <Words>310</Words>
  <Application>Microsoft Office PowerPoint</Application>
  <PresentationFormat>Екран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4" baseType="lpstr">
      <vt:lpstr>Воздушный поток</vt:lpstr>
      <vt:lpstr>Аркуш Microsoft Office Excel 97-2003</vt:lpstr>
      <vt:lpstr>Залучення іноземних інвестицій в економіку України</vt:lpstr>
      <vt:lpstr>Слайд 2</vt:lpstr>
      <vt:lpstr>Види іноземних інвестицій в Україні </vt:lpstr>
      <vt:lpstr>Інвестиційна привабливість України</vt:lpstr>
      <vt:lpstr>Слайд 5</vt:lpstr>
      <vt:lpstr>Слайд 6</vt:lpstr>
      <vt:lpstr>Заходи, що було вжито для підвищення інвестиційної правабливості України</vt:lpstr>
      <vt:lpstr>Приріст прямих іноземних інвестицій в економіку України</vt:lpstr>
      <vt:lpstr>Основні країни-інвестори України</vt:lpstr>
      <vt:lpstr>Джерела іноземних інвестицій в економіку України, 2012 р.</vt:lpstr>
      <vt:lpstr>Слайд 11</vt:lpstr>
      <vt:lpstr>Проблеми залучення іноземних інвестицій</vt:lpstr>
      <vt:lpstr>Відсутня своя система оцінки інвестиційного клімату України </vt:lpstr>
      <vt:lpstr>Політична нестабільність </vt:lpstr>
      <vt:lpstr>Нерозвиненість ринкової інфраструктури міжнародного бізнесу </vt:lpstr>
      <vt:lpstr>Нестабільність податкової політики </vt:lpstr>
      <vt:lpstr>Недосконале законодавство </vt:lpstr>
      <vt:lpstr>Митні бар’єри </vt:lpstr>
      <vt:lpstr>Слайд 19</vt:lpstr>
      <vt:lpstr>Чинники вирішення проблем</vt:lpstr>
      <vt:lpstr>Закони України про іноземні інвестиції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Залучення іноземних інвестицій в економіку України</dc:title>
  <dc:creator>Олечка</dc:creator>
  <cp:lastModifiedBy>Ladies</cp:lastModifiedBy>
  <cp:revision>23</cp:revision>
  <dcterms:created xsi:type="dcterms:W3CDTF">2014-10-31T07:14:09Z</dcterms:created>
  <dcterms:modified xsi:type="dcterms:W3CDTF">2014-11-14T10:48:42Z</dcterms:modified>
</cp:coreProperties>
</file>