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022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68A4-8F81-47E8-9237-A36573A3FF8C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220D-C297-43EA-B506-9AE8EF462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68A4-8F81-47E8-9237-A36573A3FF8C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220D-C297-43EA-B506-9AE8EF462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68A4-8F81-47E8-9237-A36573A3FF8C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220D-C297-43EA-B506-9AE8EF462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68A4-8F81-47E8-9237-A36573A3FF8C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220D-C297-43EA-B506-9AE8EF462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68A4-8F81-47E8-9237-A36573A3FF8C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220D-C297-43EA-B506-9AE8EF462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68A4-8F81-47E8-9237-A36573A3FF8C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220D-C297-43EA-B506-9AE8EF462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68A4-8F81-47E8-9237-A36573A3FF8C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220D-C297-43EA-B506-9AE8EF462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68A4-8F81-47E8-9237-A36573A3FF8C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220D-C297-43EA-B506-9AE8EF462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68A4-8F81-47E8-9237-A36573A3FF8C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220D-C297-43EA-B506-9AE8EF462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68A4-8F81-47E8-9237-A36573A3FF8C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220D-C297-43EA-B506-9AE8EF462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68A4-8F81-47E8-9237-A36573A3FF8C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220D-C297-43EA-B506-9AE8EF462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A68A4-8F81-47E8-9237-A36573A3FF8C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7220D-C297-43EA-B506-9AE8EF4626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85784" y="2357430"/>
            <a:ext cx="9644098" cy="1470025"/>
          </a:xfrm>
        </p:spPr>
        <p:txBody>
          <a:bodyPr>
            <a:normAutofit/>
          </a:bodyPr>
          <a:lstStyle/>
          <a:p>
            <a:r>
              <a:rPr lang="uk-UA" sz="4800" b="1" i="1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Arabic Typesetting" pitchFamily="66" charset="-78"/>
              </a:rPr>
              <a:t>Моя улюблена книга</a:t>
            </a:r>
            <a:endParaRPr lang="ru-RU" sz="4800" b="1" i="1" dirty="0">
              <a:solidFill>
                <a:schemeClr val="tx2">
                  <a:lumMod val="50000"/>
                </a:schemeClr>
              </a:solidFill>
              <a:latin typeface="Arial Black" pitchFamily="34" charset="0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40108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uk-UA" sz="2800" i="1" dirty="0" smtClean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endParaRPr lang="uk-UA" sz="2800" i="1" dirty="0" smtClean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endParaRPr lang="uk-UA" sz="2800" i="1" dirty="0" smtClean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uk-UA" sz="28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         </a:t>
            </a:r>
          </a:p>
          <a:p>
            <a:pPr>
              <a:buNone/>
            </a:pPr>
            <a:r>
              <a:rPr lang="uk-UA" sz="28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uk-UA" sz="28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            Виконала                 </a:t>
            </a:r>
          </a:p>
          <a:p>
            <a:pPr>
              <a:buNone/>
            </a:pPr>
            <a:r>
              <a:rPr lang="uk-UA" sz="28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uk-UA" sz="28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                               </a:t>
            </a:r>
            <a:r>
              <a:rPr lang="uk-UA" sz="28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ліцеїстка</a:t>
            </a:r>
            <a:r>
              <a:rPr lang="uk-UA" sz="28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35 групи </a:t>
            </a:r>
          </a:p>
          <a:p>
            <a:pPr>
              <a:buNone/>
            </a:pPr>
            <a:r>
              <a:rPr lang="uk-UA" sz="28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                                                                 Гуменюк Аліна</a:t>
            </a:r>
            <a:endParaRPr lang="ru-RU" sz="2800" i="1" dirty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                                           </a:t>
            </a:r>
            <a:endParaRPr lang="ru-RU" dirty="0"/>
          </a:p>
        </p:txBody>
      </p:sp>
      <p:pic>
        <p:nvPicPr>
          <p:cNvPr id="1026" name="Picture 2" descr="C:\Users\Алиночка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2428892" cy="374960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00364" y="2571744"/>
            <a:ext cx="58579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cs typeface="Arabic Typesetting" pitchFamily="66" charset="-78"/>
              </a:rPr>
              <a:t>Моєю найулюбленішою книгою є книга японського письменника </a:t>
            </a:r>
            <a:r>
              <a:rPr lang="uk-UA" sz="2800" i="1" dirty="0" err="1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cs typeface="Arabic Typesetting" pitchFamily="66" charset="-78"/>
              </a:rPr>
              <a:t>Кавабати</a:t>
            </a:r>
            <a:r>
              <a:rPr lang="uk-UA" sz="2800" i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cs typeface="Arabic Typesetting" pitchFamily="66" charset="-78"/>
              </a:rPr>
              <a:t> </a:t>
            </a:r>
            <a:r>
              <a:rPr lang="uk-UA" sz="2800" i="1" dirty="0" err="1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cs typeface="Arabic Typesetting" pitchFamily="66" charset="-78"/>
              </a:rPr>
              <a:t>Ясунарі</a:t>
            </a:r>
            <a:r>
              <a:rPr lang="uk-UA" sz="2800" i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cs typeface="Arabic Typesetting" pitchFamily="66" charset="-78"/>
              </a:rPr>
              <a:t> </a:t>
            </a:r>
            <a:r>
              <a:rPr lang="uk-UA" sz="2800" i="1" dirty="0" err="1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cs typeface="Arabic Typesetting" pitchFamily="66" charset="-78"/>
              </a:rPr>
              <a:t>“Тисяча</a:t>
            </a:r>
            <a:r>
              <a:rPr lang="uk-UA" sz="2800" i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cs typeface="Arabic Typesetting" pitchFamily="66" charset="-78"/>
              </a:rPr>
              <a:t> </a:t>
            </a:r>
            <a:r>
              <a:rPr lang="uk-UA" sz="2800" i="1" dirty="0" err="1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cs typeface="Arabic Typesetting" pitchFamily="66" charset="-78"/>
              </a:rPr>
              <a:t>журавлів”</a:t>
            </a:r>
            <a:r>
              <a:rPr lang="uk-UA" sz="2800" i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cs typeface="Arabic Typesetting" pitchFamily="66" charset="-78"/>
              </a:rPr>
              <a:t>.</a:t>
            </a:r>
          </a:p>
          <a:p>
            <a:endParaRPr lang="ru-RU" sz="2800" i="1" dirty="0">
              <a:solidFill>
                <a:schemeClr val="accent4">
                  <a:lumMod val="75000"/>
                </a:schemeClr>
              </a:solidFill>
              <a:latin typeface="Arial Black" pitchFamily="34" charset="0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«</a:t>
            </a:r>
            <a:r>
              <a:rPr lang="ru-RU" i="1" dirty="0" err="1" smtClean="0">
                <a:solidFill>
                  <a:schemeClr val="bg2">
                    <a:lumMod val="25000"/>
                  </a:schemeClr>
                </a:solidFill>
              </a:rPr>
              <a:t>Тисяча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bg2">
                    <a:lumMod val="25000"/>
                  </a:schemeClr>
                </a:solidFill>
              </a:rPr>
              <a:t>журавлів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»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Кавабата </a:t>
            </a:r>
            <a:r>
              <a:rPr lang="ru-RU" i="1" dirty="0" err="1" smtClean="0">
                <a:solidFill>
                  <a:schemeClr val="bg2">
                    <a:lumMod val="25000"/>
                  </a:schemeClr>
                </a:solidFill>
              </a:rPr>
              <a:t>Ясунарі</a:t>
            </a: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58579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Назва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: "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Тисяча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журавлів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" ("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Сембазуру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")</a:t>
            </a:r>
          </a:p>
          <a:p>
            <a:pPr>
              <a:buNone/>
            </a:pP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Автор: Кавабата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Ясунарі</a:t>
            </a:r>
            <a:endParaRPr lang="ru-RU" sz="1400" i="1" dirty="0" smtClean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Рік:1951</a:t>
            </a:r>
          </a:p>
          <a:p>
            <a:pPr>
              <a:buNone/>
            </a:pP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Жанр: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повість</a:t>
            </a:r>
            <a:endParaRPr lang="ru-RU" sz="1400" i="1" dirty="0" smtClean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Тема: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японська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чайна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церемонія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та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безнадійне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кохання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</a:t>
            </a:r>
            <a:endParaRPr lang="ru-RU" sz="1400" i="1" dirty="0" smtClean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Основна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проблема: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гармонія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природи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людини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</a:t>
            </a:r>
            <a:endParaRPr lang="ru-RU" sz="1400" i="1" dirty="0" smtClean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Головні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герої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: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Кікудзі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Тікако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Курімото,Фуміко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пані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Оота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Юкіко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</a:t>
            </a:r>
            <a:endParaRPr lang="ru-RU" sz="1400" i="1" dirty="0" smtClean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Сюжет: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головний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герой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відчуває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потяг до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коханки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свого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покійного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батька, а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після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смерті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жінки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- до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ії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дочки, яка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безслідно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зникає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з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його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життя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Усі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події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життя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Кікудзі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позначені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впливом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"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фатальної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жінки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"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Тікако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Курімото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 Вона - хозяйка чайного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павільйону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берегиня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чайної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церемонії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Тікако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-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коханка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пана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Мітані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батька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Кікудзі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Навідуючись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до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неї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батько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брав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сина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з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собою.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Під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час такого визиту хлопчик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побачів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на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тілі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жінки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родиму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пляму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що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видалася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йому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жахливою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Надалі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героєві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здаватиметься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що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огидна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мітка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лежить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на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всьому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до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чого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торкається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ця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жінка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</a:t>
            </a:r>
          </a:p>
          <a:p>
            <a:pPr>
              <a:buNone/>
            </a:pP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Пан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Мітані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вже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й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сам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хотів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би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та не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здатен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позбавитися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Тікако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 Вона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переслідує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чоловіка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навіть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у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його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власному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будинку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Вдаючи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що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хоче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допомогти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дружині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коханця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Тікако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стежить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за ним,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оскільки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пан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Мітані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опікується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пані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Оотою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Тікако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принижує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гідність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Ооти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навіть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мати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Тікако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просить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ії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бути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стриманішою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</a:t>
            </a:r>
          </a:p>
          <a:p>
            <a:pPr>
              <a:buNone/>
            </a:pP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Минає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років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двадцть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Тікако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запрошує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Кікудзі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на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щорічну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чайну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церемонію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у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павільйоні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хромового саду.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Після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смерті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батька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молодий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чоловік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ніколи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не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відвідував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цього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заходу,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але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цього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разу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вирішив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піти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 На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церемонії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Кікудзі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зустрічає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колишню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батькову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коханку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пані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Ооту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між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ними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виникають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почуття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</a:t>
            </a:r>
          </a:p>
          <a:p>
            <a:pPr>
              <a:buNone/>
            </a:pP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Однак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Тікако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має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щодо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молодика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свої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плани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-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цього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вона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виступає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в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ролі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свахи.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Чаювання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було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приводом,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аби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познайомити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Кікудзі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з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дівчиною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яка, на думку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Тікако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має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стати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його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дружиною.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Дізнавшись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про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це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Оота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відчуває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огиду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тепер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вона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сприймає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свої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стосунки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з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Кікудзі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як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гріх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Невдовзі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жінка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позбавляє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себе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життя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</a:t>
            </a:r>
          </a:p>
          <a:p>
            <a:pPr>
              <a:buNone/>
            </a:pP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Навіть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обговорюючи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смерть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колишньої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суперниці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Тікако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не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змогла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втриматися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від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перемивання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кісток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Здивований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ії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словами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Кікудзі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запитує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: "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Виходить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це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її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убили?". І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дістає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відповідь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: "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Вважайте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що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я. Я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звикла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грати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роль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шахрайки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 Ваш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батько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й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цінувал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у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мені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саме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те,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що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я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вміла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завжди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виконувати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цю</a:t>
            </a:r>
            <a:r>
              <a:rPr lang="ru-RU" sz="14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роль...".</a:t>
            </a: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Особливості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твору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:</a:t>
            </a:r>
          </a:p>
          <a:p>
            <a:pPr>
              <a:buNone/>
            </a:pP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1.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читач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повісті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дивиться на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світ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не "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очима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автора", а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очима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персонажа" -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підлітка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а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потім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молодого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чоловіка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Кікудзі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заздалегідь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знаючи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що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його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бачення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подій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не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є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досконалим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а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його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"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вироки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" - не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остаточні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;</a:t>
            </a:r>
          </a:p>
          <a:p>
            <a:pPr>
              <a:buNone/>
            </a:pP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2.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етика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дорівнює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естетиці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, а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естетика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-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етиці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;</a:t>
            </a:r>
          </a:p>
          <a:p>
            <a:pPr>
              <a:buNone/>
            </a:pP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3.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невизначений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800" i="1" dirty="0" err="1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фінал</a:t>
            </a: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.</a:t>
            </a:r>
          </a:p>
          <a:p>
            <a:pPr>
              <a:buNone/>
            </a:pPr>
            <a:r>
              <a:rPr lang="ru-RU" sz="1800" i="1" dirty="0" smtClean="0">
                <a:solidFill>
                  <a:schemeClr val="accent2">
                    <a:lumMod val="50000"/>
                  </a:schemeClr>
                </a:solidFill>
                <a:latin typeface="Arial Narrow" pitchFamily="34" charset="0"/>
              </a:rPr>
              <a:t> </a:t>
            </a:r>
          </a:p>
          <a:p>
            <a:pPr>
              <a:buNone/>
            </a:pPr>
            <a:endParaRPr lang="ru-RU" sz="1800" i="1" dirty="0" smtClean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endParaRPr lang="ru-RU" sz="1800" i="1" dirty="0" smtClean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endParaRPr lang="ru-RU" sz="1800" i="1" dirty="0" smtClean="0">
              <a:solidFill>
                <a:schemeClr val="accent2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       </a:t>
            </a:r>
          </a:p>
          <a:p>
            <a:pPr>
              <a:buNone/>
            </a:pPr>
            <a:endParaRPr lang="ru-RU" sz="1800" b="1" i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>
              <a:buNone/>
            </a:pPr>
            <a:endParaRPr lang="ru-RU" sz="1800" b="1" i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     У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своїй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Нобелівській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лекції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Кавабата сказав: "Яка б не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була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міра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відчуженості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людини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від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світу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,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самогубство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не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може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бути формою протесту.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Якою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б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ідеальною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не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була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людина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,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якщо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вона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здійснює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самогубство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, то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їй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 далеко до </a:t>
            </a:r>
            <a:r>
              <a:rPr lang="ru-RU" sz="1800" b="1" i="1" dirty="0" err="1" smtClean="0">
                <a:solidFill>
                  <a:srgbClr val="FF0000"/>
                </a:solidFill>
                <a:latin typeface="Arial Narrow" pitchFamily="34" charset="0"/>
              </a:rPr>
              <a:t>святості</a:t>
            </a:r>
            <a:r>
              <a:rPr lang="ru-RU" sz="1800" b="1" i="1" dirty="0" smtClean="0">
                <a:solidFill>
                  <a:srgbClr val="FF0000"/>
                </a:solidFill>
                <a:latin typeface="Arial Narrow" pitchFamily="34" charset="0"/>
              </a:rPr>
              <a:t>".</a:t>
            </a:r>
          </a:p>
          <a:p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7410" name="Picture 2" descr="C:\Users\Алиночка\Desktop\9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500174"/>
            <a:ext cx="1670503" cy="3143272"/>
          </a:xfrm>
          <a:prstGeom prst="rect">
            <a:avLst/>
          </a:prstGeom>
          <a:noFill/>
        </p:spPr>
      </p:pic>
      <p:pic>
        <p:nvPicPr>
          <p:cNvPr id="17411" name="Picture 3" descr="C:\Users\Алиночка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643182"/>
            <a:ext cx="2600325" cy="1762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58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322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6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6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060"/>
                            </p:stCondLst>
                            <p:childTnLst>
                              <p:par>
                                <p:cTn id="4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429684" cy="78579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Життєвий і творчій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шлях митця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Century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74" y="714356"/>
            <a:ext cx="6500826" cy="578647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.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Кавабата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Ясунарі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(14 червня 1899 — 16 квітня 1972) - японський письменник, лауреат Нобелівської премії з літератури за 1968 рік. Проза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Кавабати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м'яка, лірична, сповнена тонких нюансів, отримала широке визнання і популярність у всьому світі.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Кавабата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отримав Нобелівську премію першим із японських письменників.</a:t>
            </a:r>
            <a:endParaRPr lang="ru-RU" sz="6000" i="1" dirty="0" smtClean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Кавабата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народився в місті Осака і став сиротою у віці чотирьох років. Після смерті батьків він жив у дідуся й бабусі. Його старшу сестру забрала до себе тітка, тож він зустрівся з нею тільки раз в житті у віці 10 років. Бабуся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Кавабати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померла, коли йому було сім, а дід - коли йому сповнилося п'ятнадцять.</a:t>
            </a:r>
            <a:endParaRPr lang="ru-RU" sz="6000" i="1" dirty="0" smtClean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Втративши найближчих родичів, він поселився у рідні з маминого боку (родині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Курода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). Однак у січні 1916 року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Ясунарі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став жити в інтернаті при школі, до якої раніше доїздив поїздом. Закінчивши школу в березні 1917 року, він поїхав до Токіо, сподіваючись поступити в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Дай-іці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Кото-ґакко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школу при Токійському імперському університеті. В тому ж році він склав вступні іспити в університет і став навчатися на гуманітарному факультеті за основною спеціальністю "англійська мова".</a:t>
            </a:r>
            <a:endParaRPr lang="ru-RU" sz="6000" i="1" dirty="0" smtClean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Навчання в університеті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Кавабата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закінчив у 1924 році, й до того часу вже попав у поле зору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Кана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Кікучі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та інших відомих письменників та редакторів завдяки своїй співпраці в літературному журналі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Кікучі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"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Бунґей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Сіндзю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".</a:t>
            </a:r>
            <a:endParaRPr lang="ru-RU" sz="6000" i="1" dirty="0" smtClean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Кавабата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займався не лише художньою літературою. Він також працював репортером у газетах, у тому числі й у відомій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Майнічі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Сімбун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. Хоча письменник відмовлявся брати участь у мілітаристській лихоманці впродовж Другої світової війни, він не особливо переймався також повоєнними реформами. Проте,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Кавабата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відзначав, що як і рання смерть родичів, так і війна сильно вплинули на його творчість. Він говорив, що після війни зможе писати лише елегії. Все ж критики не помічають особливих тематичних відмінностей у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Кавабати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довоєнного і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Кавабати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післявоєнного.</a:t>
            </a:r>
            <a:endParaRPr lang="ru-RU" sz="6000" i="1" dirty="0" smtClean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Мабуть, причиною смерті </a:t>
            </a:r>
            <a:r>
              <a:rPr lang="uk-UA" sz="6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Кавабати</a:t>
            </a:r>
            <a:r>
              <a:rPr lang="uk-UA" sz="6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було самогубство. Письменник помер у 1972 році від газу, але його близькі, включно з вдовою, вважають, що смерть сталася внаслідок нещасного випадку. Існує багато теорій щодо причин можливого самогубства.</a:t>
            </a:r>
            <a:endParaRPr lang="ru-RU" sz="6000" i="1" dirty="0" smtClean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18434" name="Picture 2" descr="C:\Users\Алиночка\Desktop\5164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928670"/>
            <a:ext cx="23812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solidFill>
                  <a:schemeClr val="tx2">
                    <a:lumMod val="50000"/>
                  </a:schemeClr>
                </a:solidFill>
              </a:rPr>
              <a:t>Історія створення твору</a:t>
            </a:r>
            <a:endParaRPr lang="ru-RU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6572296" cy="478634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i="1" dirty="0" smtClean="0">
                <a:solidFill>
                  <a:srgbClr val="040228"/>
                </a:solidFill>
                <a:latin typeface="Arial Narrow" pitchFamily="34" charset="0"/>
              </a:rPr>
              <a:t>У загадковій повісті </a:t>
            </a:r>
            <a:r>
              <a:rPr lang="uk-UA" i="1" dirty="0" err="1" smtClean="0">
                <a:solidFill>
                  <a:srgbClr val="040228"/>
                </a:solidFill>
                <a:latin typeface="Arial Narrow" pitchFamily="34" charset="0"/>
              </a:rPr>
              <a:t>Кавабата</a:t>
            </a:r>
            <a:r>
              <a:rPr lang="uk-UA" i="1" dirty="0" smtClean="0">
                <a:solidFill>
                  <a:srgbClr val="040228"/>
                </a:solidFill>
                <a:latin typeface="Arial Narrow" pitchFamily="34" charset="0"/>
              </a:rPr>
              <a:t> «Тисяча журавлів» (різні джерела дають різні роки видання – 1948,1949,1951,1952рр.), в основі якої лежить традиційна японська чайна церемонія. Саме повість «Тисяча журавлів» найкраще відома на Заході.</a:t>
            </a:r>
            <a:endParaRPr lang="ru-RU" i="1" dirty="0" smtClean="0">
              <a:solidFill>
                <a:srgbClr val="040228"/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uk-UA" i="1" dirty="0" smtClean="0">
                <a:solidFill>
                  <a:srgbClr val="040228"/>
                </a:solidFill>
                <a:latin typeface="Arial Narrow" pitchFamily="34" charset="0"/>
              </a:rPr>
              <a:t>Лірична повість "Тисяча журавлів" написана на основі давнього естетичного принципу японського мистецтва - </a:t>
            </a:r>
            <a:r>
              <a:rPr lang="uk-UA" i="1" dirty="0" err="1" smtClean="0">
                <a:solidFill>
                  <a:srgbClr val="040228"/>
                </a:solidFill>
                <a:latin typeface="Arial Narrow" pitchFamily="34" charset="0"/>
              </a:rPr>
              <a:t>міябі</a:t>
            </a:r>
            <a:r>
              <a:rPr lang="uk-UA" i="1" dirty="0" smtClean="0">
                <a:solidFill>
                  <a:srgbClr val="040228"/>
                </a:solidFill>
                <a:latin typeface="Arial Narrow" pitchFamily="34" charset="0"/>
              </a:rPr>
              <a:t> (яскрава краса). Краса у творі показана всебічно: і як чуттєва, земна краса, втілена в образі пані </a:t>
            </a:r>
            <a:r>
              <a:rPr lang="uk-UA" i="1" dirty="0" err="1" smtClean="0">
                <a:solidFill>
                  <a:srgbClr val="040228"/>
                </a:solidFill>
                <a:latin typeface="Arial Narrow" pitchFamily="34" charset="0"/>
              </a:rPr>
              <a:t>Оота</a:t>
            </a:r>
            <a:r>
              <a:rPr lang="uk-UA" i="1" dirty="0" smtClean="0">
                <a:solidFill>
                  <a:srgbClr val="040228"/>
                </a:solidFill>
                <a:latin typeface="Arial Narrow" pitchFamily="34" charset="0"/>
              </a:rPr>
              <a:t>, і як вишукана, вічна краса, уособлена в образі дівчини </a:t>
            </a:r>
            <a:r>
              <a:rPr lang="uk-UA" i="1" dirty="0" err="1" smtClean="0">
                <a:solidFill>
                  <a:srgbClr val="040228"/>
                </a:solidFill>
                <a:latin typeface="Arial Narrow" pitchFamily="34" charset="0"/>
              </a:rPr>
              <a:t>Юкіко</a:t>
            </a:r>
            <a:r>
              <a:rPr lang="uk-UA" i="1" dirty="0" smtClean="0">
                <a:solidFill>
                  <a:srgbClr val="040228"/>
                </a:solidFill>
                <a:latin typeface="Arial Narrow" pitchFamily="34" charset="0"/>
              </a:rPr>
              <a:t>, і як прихована, внутрішня краса, що знайшла втілення в образі </a:t>
            </a:r>
            <a:r>
              <a:rPr lang="uk-UA" i="1" dirty="0" err="1" smtClean="0">
                <a:solidFill>
                  <a:srgbClr val="040228"/>
                </a:solidFill>
                <a:latin typeface="Arial Narrow" pitchFamily="34" charset="0"/>
              </a:rPr>
              <a:t>Фуміко</a:t>
            </a:r>
            <a:r>
              <a:rPr lang="uk-UA" i="1" dirty="0" smtClean="0">
                <a:solidFill>
                  <a:srgbClr val="040228"/>
                </a:solidFill>
                <a:latin typeface="Arial Narrow" pitchFamily="34" charset="0"/>
              </a:rPr>
              <a:t>. Автор передає відчуття краси з допомогою особливого прийому - натяку (</a:t>
            </a:r>
            <a:r>
              <a:rPr lang="uk-UA" i="1" dirty="0" err="1" smtClean="0">
                <a:solidFill>
                  <a:srgbClr val="040228"/>
                </a:solidFill>
                <a:latin typeface="Arial Narrow" pitchFamily="34" charset="0"/>
              </a:rPr>
              <a:t>йодзю</a:t>
            </a:r>
            <a:r>
              <a:rPr lang="uk-UA" i="1" dirty="0" smtClean="0">
                <a:solidFill>
                  <a:srgbClr val="040228"/>
                </a:solidFill>
                <a:latin typeface="Arial Narrow" pitchFamily="34" charset="0"/>
              </a:rPr>
              <a:t>), який створює настрій, викликає "</a:t>
            </a:r>
            <a:r>
              <a:rPr lang="uk-UA" i="1" dirty="0" err="1" smtClean="0">
                <a:solidFill>
                  <a:srgbClr val="040228"/>
                </a:solidFill>
                <a:latin typeface="Arial Narrow" pitchFamily="34" charset="0"/>
              </a:rPr>
              <a:t>надпочуття</a:t>
            </a:r>
            <a:r>
              <a:rPr lang="uk-UA" i="1" dirty="0" smtClean="0">
                <a:solidFill>
                  <a:srgbClr val="040228"/>
                </a:solidFill>
                <a:latin typeface="Arial Narrow" pitchFamily="34" charset="0"/>
              </a:rPr>
              <a:t>", змушуючи працювати думку і уяву читача.</a:t>
            </a:r>
            <a:endParaRPr lang="ru-RU" i="1" dirty="0" smtClean="0">
              <a:solidFill>
                <a:srgbClr val="040228"/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uk-UA" i="1" dirty="0" smtClean="0">
                <a:solidFill>
                  <a:srgbClr val="040228"/>
                </a:solidFill>
                <a:latin typeface="Arial Narrow" pitchFamily="34" charset="0"/>
              </a:rPr>
              <a:t>Повість "Тисяча журавлів" має глибокий гуманістичний зміст. Назва твору промовиста: тисяча журавлів - це символ чистоти та щастя, яких шукає кожна людина, інколи не здогадуючись, що вони зовсім поруч.</a:t>
            </a:r>
            <a:endParaRPr lang="ru-RU" i="1" dirty="0" smtClean="0">
              <a:solidFill>
                <a:srgbClr val="040228"/>
              </a:solidFill>
              <a:latin typeface="Arial Narrow" pitchFamily="34" charset="0"/>
            </a:endParaRPr>
          </a:p>
          <a:p>
            <a:endParaRPr lang="ru-RU" dirty="0"/>
          </a:p>
        </p:txBody>
      </p:sp>
      <p:pic>
        <p:nvPicPr>
          <p:cNvPr id="19458" name="Picture 2" descr="C:\Users\Алиночка\Desktop\03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1142984"/>
            <a:ext cx="1920875" cy="2871787"/>
          </a:xfrm>
          <a:prstGeom prst="rect">
            <a:avLst/>
          </a:prstGeom>
          <a:noFill/>
        </p:spPr>
      </p:pic>
      <p:pic>
        <p:nvPicPr>
          <p:cNvPr id="19460" name="Picture 4" descr="http://i.arts.in.ua/i/13839/yaponskie-juravli_juk_mayya_134836042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3857628"/>
            <a:ext cx="1578375" cy="27278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401080" cy="600079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5000" i="1" dirty="0" smtClean="0">
                <a:solidFill>
                  <a:srgbClr val="FF0000"/>
                </a:solidFill>
                <a:latin typeface="Arial Narrow" pitchFamily="34" charset="0"/>
              </a:rPr>
              <a:t>   </a:t>
            </a:r>
            <a:r>
              <a:rPr lang="ru-RU" sz="5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    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Повість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"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Тисяча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журавлів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»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залишиться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у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моїй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пам'яті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як одна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тривала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чайна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церемонія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під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час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якої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проживаєш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героями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ціле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життя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під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час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якої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вирують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приховані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від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стороннього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ока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пристрасті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над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усім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цим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панує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велике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прагнення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осмислити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все. </a:t>
            </a:r>
            <a:b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</a:b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</a:b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Герої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повісті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Кавабати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—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звичайні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люди.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Серед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них: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скромний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конторський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службовець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Кікудзі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дві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колишні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коханки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його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покійного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батька,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дві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дівчини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Юкіко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Фуміко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котрі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досконало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оволоділи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мистецтвом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чайної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церемонії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. І,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звичайно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впродовж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усієї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повісті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відчувається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присутність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ще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одного образу —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прекрасної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загадкової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Японії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. </a:t>
            </a:r>
            <a:b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</a:b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</a:b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Ясунарі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Кавабата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є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справжнім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майстром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у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зображенні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деталей. Вони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дуже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важливі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без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їх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детального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опису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не буде такого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цілісного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всеохопливого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сприйняття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розповіді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. Ось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Кікудзі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посадили на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почесне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місце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у чайному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павільйоні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—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поряд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токонома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(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заглибина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у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стіні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де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вішають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японську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картину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або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каліграфічний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напис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на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довгастій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смужці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шовку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чи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паперу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). Ось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Юкіко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як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господиня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чайної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церемонії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готує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для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почесного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гостя чай: "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Робила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все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щиро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без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жодної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манірності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.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Від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її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стрункої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постаті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віяло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благородством...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Кікудзі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здавалося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ніби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навколо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дівчини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от-от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закружляють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невеличкі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білі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журавлики". І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знову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підкреслюється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важливість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деталізації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адже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юнак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побачив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уперше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Юкіко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коли вона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поспішала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до храму на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чайну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церемонію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"несла в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руці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рожеве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крепдешинове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фурусікі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(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хустина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у яку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зв'язували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як у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вузлик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особисті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речі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)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вибитими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на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ньому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білими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журавлями". І коли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потім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Кікудзі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намагався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пригадати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Юкіко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то в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уяві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поставав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лише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розмитий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образ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або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певні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деталі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одягу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але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не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обличчя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472518" cy="591187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 smtClean="0"/>
              <a:t>             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Красивими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є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деталі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чайної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церемонії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. Чашки,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виявляється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існують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окремо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для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чоловіків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для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жінок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: "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Дві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чашки стояли перед ним, як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дві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душі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—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батькова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пані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Оота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". Чашки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були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такі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довершені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ніби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поглинали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усі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гріхи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померлих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його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батька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й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Ооти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. 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скільки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роздумів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навіяв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у героя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слід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губної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помади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на "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жіночій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чашці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"! Юнак почав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думати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хто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ж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користувався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тією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чашкою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відтоді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як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її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розписали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скільки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губ до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неї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торкалося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. Яка дивна доля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буває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у чайного посуду.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Адже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він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переживає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своїх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власників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чиї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долі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залишили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на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ньому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невидимий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слід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? І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вкотре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автор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підкреслює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що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церемонія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налаштовує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на думки про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вічність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. Устами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свого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героя Кавабата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наголошує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що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чайна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церемонія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є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справжнім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одкровенням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символізує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чистоту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людських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помислів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також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не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терпить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жодних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підробок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: "От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було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б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кумедно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поставити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перед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гістьми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не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справжнє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чайне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начиння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підробки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!..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Чайна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церемонія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підробками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...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Мені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здається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наче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в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цьому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павільйоні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завжди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витає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запах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цвілі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й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отруйних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випарів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. То,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може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чайна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церемонія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підробленим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посудом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розжене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цю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отруйну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атмосферу.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Після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таких поминок я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розпрощаюся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чайною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церемонією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..." </a:t>
            </a:r>
            <a:b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</a:b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/>
            </a:r>
            <a:b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</a:b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Сюжет "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Тисячі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журавлів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"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простий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зрозумілий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.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Адже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не сюжет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приваблює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у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творчості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Кавабати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правдивість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життя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роздуми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над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сенсом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існування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усього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живого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неживого на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планеті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ще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—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бажання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шляхом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осмислення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хоча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б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трішечки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очиститися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доторкнутися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самому до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краси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передати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її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людям. Трепетно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обережно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наче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побоюючись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розбити дорогу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і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вишукану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порцелянову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 чашку —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прекрасну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, як сама </a:t>
            </a:r>
            <a:r>
              <a:rPr lang="ru-RU" sz="8000" i="1" dirty="0" err="1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Японія</a:t>
            </a:r>
            <a:r>
              <a:rPr lang="ru-RU" sz="8000" i="1" dirty="0" smtClean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.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472518" cy="6286544"/>
          </a:xfrm>
        </p:spPr>
        <p:txBody>
          <a:bodyPr/>
          <a:lstStyle/>
          <a:p>
            <a:pPr>
              <a:buNone/>
            </a:pPr>
            <a:r>
              <a:rPr lang="uk-UA" sz="2000" dirty="0" smtClean="0"/>
              <a:t>   </a:t>
            </a:r>
            <a:r>
              <a:rPr lang="uk-UA" sz="2000" i="1" dirty="0" smtClean="0">
                <a:solidFill>
                  <a:srgbClr val="C00000"/>
                </a:solidFill>
              </a:rPr>
              <a:t>   </a:t>
            </a:r>
          </a:p>
          <a:p>
            <a:pPr>
              <a:buNone/>
            </a:pPr>
            <a:endParaRPr lang="uk-UA" sz="2000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uk-UA" sz="2000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uk-UA" sz="2000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uk-UA" sz="2000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uk-UA" sz="2000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uk-UA" sz="2000" i="1" dirty="0" smtClean="0">
                <a:solidFill>
                  <a:srgbClr val="C00000"/>
                </a:solidFill>
              </a:rPr>
              <a:t>       Твори </a:t>
            </a:r>
            <a:r>
              <a:rPr lang="uk-UA" sz="2000" i="1" dirty="0" smtClean="0">
                <a:solidFill>
                  <a:srgbClr val="C00000"/>
                </a:solidFill>
              </a:rPr>
              <a:t>Я. </a:t>
            </a:r>
            <a:r>
              <a:rPr lang="uk-UA" sz="2000" i="1" dirty="0" err="1" smtClean="0">
                <a:solidFill>
                  <a:srgbClr val="C00000"/>
                </a:solidFill>
              </a:rPr>
              <a:t>Кавабати</a:t>
            </a:r>
            <a:r>
              <a:rPr lang="uk-UA" sz="2000" i="1" dirty="0" smtClean="0">
                <a:solidFill>
                  <a:srgbClr val="C00000"/>
                </a:solidFill>
              </a:rPr>
              <a:t> розповідають про приховану красу світу, в якій живуть люди і яка живе в людях, але її вони не завжди помічають. Свою Нобелівську лекцію (Нобелівська премія була присуджена митцю 1968 р.) письменник назвав «Красою Японії народжений». Цією назвою </a:t>
            </a:r>
            <a:r>
              <a:rPr lang="uk-UA" sz="2000" i="1" dirty="0" err="1" smtClean="0">
                <a:solidFill>
                  <a:srgbClr val="C00000"/>
                </a:solidFill>
              </a:rPr>
              <a:t>Кавабата</a:t>
            </a:r>
            <a:r>
              <a:rPr lang="uk-UA" sz="2000" i="1" dirty="0" smtClean="0">
                <a:solidFill>
                  <a:srgbClr val="C00000"/>
                </a:solidFill>
              </a:rPr>
              <a:t> хотів підкреслити, що досягненнями у своїй творчості він зобов’язаний тому духові національної культури, який зветься «красою Японії».</a:t>
            </a:r>
            <a:endParaRPr lang="ru-RU" sz="2000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21506" name="Picture 2" descr="C:\Users\Алиночка\Desktop\japan-earthquak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85728"/>
            <a:ext cx="2260039" cy="2071702"/>
          </a:xfrm>
          <a:prstGeom prst="rect">
            <a:avLst/>
          </a:prstGeom>
          <a:noFill/>
        </p:spPr>
      </p:pic>
      <p:pic>
        <p:nvPicPr>
          <p:cNvPr id="21507" name="Picture 3" descr="C:\Users\Алиночка\Desktop\0p5mlxFCKKNZL9cGoq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4667210"/>
            <a:ext cx="1643092" cy="2190790"/>
          </a:xfrm>
          <a:prstGeom prst="rect">
            <a:avLst/>
          </a:prstGeom>
          <a:noFill/>
        </p:spPr>
      </p:pic>
      <p:pic>
        <p:nvPicPr>
          <p:cNvPr id="21508" name="Picture 4" descr="C:\Users\Алиночка\Desktop\juravli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4324426"/>
            <a:ext cx="1928826" cy="2533574"/>
          </a:xfrm>
          <a:prstGeom prst="rect">
            <a:avLst/>
          </a:prstGeom>
          <a:noFill/>
        </p:spPr>
      </p:pic>
      <p:pic>
        <p:nvPicPr>
          <p:cNvPr id="21509" name="Picture 5" descr="C:\Users\Алиночка\Desktop\GXQNhM_82h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214290"/>
            <a:ext cx="3357586" cy="2203913"/>
          </a:xfrm>
          <a:prstGeom prst="rect">
            <a:avLst/>
          </a:prstGeom>
          <a:noFill/>
        </p:spPr>
      </p:pic>
      <p:pic>
        <p:nvPicPr>
          <p:cNvPr id="21510" name="Picture 6" descr="C:\Users\Алиночка\Desktop\е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4286256"/>
            <a:ext cx="1386696" cy="2362221"/>
          </a:xfrm>
          <a:prstGeom prst="rect">
            <a:avLst/>
          </a:prstGeom>
          <a:noFill/>
        </p:spPr>
      </p:pic>
      <p:pic>
        <p:nvPicPr>
          <p:cNvPr id="21511" name="Picture 7" descr="C:\Users\Алиночка\Desktop\0933b611af8c136ce3436bc2ebb6006b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00496" y="285728"/>
            <a:ext cx="1941685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1384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Моя улюблена книга</vt:lpstr>
      <vt:lpstr>Слайд 2</vt:lpstr>
      <vt:lpstr>«Тисяча журавлів» Кавабата Ясунарі</vt:lpstr>
      <vt:lpstr>Слайд 4</vt:lpstr>
      <vt:lpstr>Життєвий і творчій шлях митця</vt:lpstr>
      <vt:lpstr>Історія створення твору</vt:lpstr>
      <vt:lpstr>Слайд 7</vt:lpstr>
      <vt:lpstr>Слайд 8</vt:lpstr>
      <vt:lpstr>Слайд 9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улюблена книга</dc:title>
  <dc:creator>Алиночка</dc:creator>
  <cp:lastModifiedBy>Алиночка</cp:lastModifiedBy>
  <cp:revision>15</cp:revision>
  <dcterms:created xsi:type="dcterms:W3CDTF">2014-03-30T21:07:56Z</dcterms:created>
  <dcterms:modified xsi:type="dcterms:W3CDTF">2014-03-31T21:18:48Z</dcterms:modified>
</cp:coreProperties>
</file>