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70189"/>
    <a:srgbClr val="003366"/>
    <a:srgbClr val="990000"/>
    <a:srgbClr val="333300"/>
    <a:srgbClr val="333399"/>
    <a:srgbClr val="808000"/>
    <a:srgbClr val="51B1A6"/>
    <a:srgbClr val="CC99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59280"/>
            <a:ext cx="6768752" cy="1353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Антоніо</a:t>
            </a:r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Лучіо</a:t>
            </a:r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80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івальді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6616824" cy="83400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Підготувала учениця 11 класу </a:t>
            </a:r>
            <a:r>
              <a:rPr lang="uk-UA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Кам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</a:t>
            </a:r>
            <a:r>
              <a:rPr lang="uk-UA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янської</a:t>
            </a: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ЗОШ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 – III </a:t>
            </a: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ст. Ярошенко Карина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6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7" y="-16222"/>
            <a:ext cx="9144000" cy="6874221"/>
          </a:xfrm>
        </p:spPr>
      </p:pic>
      <p:sp>
        <p:nvSpPr>
          <p:cNvPr id="5" name="TextBox 4"/>
          <p:cNvSpPr txBox="1"/>
          <p:nvPr/>
        </p:nvSpPr>
        <p:spPr>
          <a:xfrm>
            <a:off x="2590505" y="248341"/>
            <a:ext cx="6553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 smtClean="0">
                <a:solidFill>
                  <a:schemeClr val="bg1"/>
                </a:solidFill>
              </a:rPr>
              <a:t>Антоніо </a:t>
            </a:r>
            <a:r>
              <a:rPr lang="vi-VN" sz="2400" b="1" dirty="0">
                <a:solidFill>
                  <a:schemeClr val="bg1"/>
                </a:solidFill>
              </a:rPr>
              <a:t>Лучіо </a:t>
            </a:r>
            <a:r>
              <a:rPr lang="vi-VN" sz="2400" b="1" dirty="0" smtClean="0">
                <a:solidFill>
                  <a:schemeClr val="bg1"/>
                </a:solidFill>
              </a:rPr>
              <a:t>Вівальді </a:t>
            </a:r>
            <a:r>
              <a:rPr lang="vi-VN" sz="2400" b="1" dirty="0">
                <a:solidFill>
                  <a:schemeClr val="bg1"/>
                </a:solidFill>
              </a:rPr>
              <a:t>(* 4 березня 1678, Венеція — † 28 липня, 1741, Відень) — італійський композитор, скрипаль-віртуоз, священик, автор більш як сорока опер, кантат, ораторій, творець жанру сольного інструментального концерту.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0800" cy="685800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dirty="0" smtClean="0"/>
              <a:t>	</a:t>
            </a:r>
            <a:r>
              <a:rPr lang="uk-UA" sz="6700" dirty="0" smtClean="0">
                <a:ln>
                  <a:solidFill>
                    <a:srgbClr val="002060"/>
                  </a:solidFill>
                </a:ln>
                <a:solidFill>
                  <a:srgbClr val="003366"/>
                </a:solidFill>
              </a:rPr>
              <a:t>Біографія</a:t>
            </a:r>
            <a:endParaRPr lang="ru-RU" sz="6700" dirty="0">
              <a:ln>
                <a:solidFill>
                  <a:srgbClr val="002060"/>
                </a:solidFill>
              </a:ln>
              <a:solidFill>
                <a:srgbClr val="00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6728792" cy="3281537"/>
          </a:xfrm>
        </p:spPr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батько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допомагав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йому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спробувати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музичну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кар'єру</a:t>
            </a:r>
            <a:r>
              <a:rPr lang="ru-RU" sz="1600" b="1" dirty="0">
                <a:solidFill>
                  <a:srgbClr val="002060"/>
                </a:solidFill>
              </a:rPr>
              <a:t> і записав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до оркестру Капели Святого Марка, де </a:t>
            </a:r>
            <a:r>
              <a:rPr lang="ru-RU" sz="1600" b="1" dirty="0" err="1">
                <a:solidFill>
                  <a:srgbClr val="002060"/>
                </a:solidFill>
              </a:rPr>
              <a:t>він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був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поціновуваним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віолончелістом</a:t>
            </a:r>
            <a:r>
              <a:rPr lang="ru-RU" sz="1600" b="1" dirty="0">
                <a:solidFill>
                  <a:srgbClr val="002060"/>
                </a:solidFill>
              </a:rPr>
              <a:t>. У 1703 </a:t>
            </a:r>
            <a:r>
              <a:rPr lang="ru-RU" sz="1600" b="1" dirty="0" err="1">
                <a:solidFill>
                  <a:srgbClr val="002060"/>
                </a:solidFill>
              </a:rPr>
              <a:t>Вівальді</a:t>
            </a:r>
            <a:r>
              <a:rPr lang="ru-RU" sz="1600" b="1" dirty="0">
                <a:solidFill>
                  <a:srgbClr val="002060"/>
                </a:solidFill>
              </a:rPr>
              <a:t> став священником, </a:t>
            </a:r>
            <a:r>
              <a:rPr lang="ru-RU" sz="1600" b="1" dirty="0" err="1" smtClean="0">
                <a:solidFill>
                  <a:srgbClr val="002060"/>
                </a:solidFill>
              </a:rPr>
              <a:t>його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</a:rPr>
              <a:t>прозвали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«</a:t>
            </a:r>
            <a:r>
              <a:rPr lang="ru-RU" sz="1600" b="1" dirty="0" err="1">
                <a:solidFill>
                  <a:srgbClr val="002060"/>
                </a:solidFill>
              </a:rPr>
              <a:t>Червоним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Священником» </a:t>
            </a:r>
            <a:r>
              <a:rPr lang="ru-RU" sz="1600" b="1" dirty="0" err="1">
                <a:solidFill>
                  <a:srgbClr val="002060"/>
                </a:solidFill>
              </a:rPr>
              <a:t>можливо</a:t>
            </a:r>
            <a:r>
              <a:rPr lang="ru-RU" sz="1600" b="1" dirty="0">
                <a:solidFill>
                  <a:srgbClr val="002060"/>
                </a:solidFill>
              </a:rPr>
              <a:t> через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руде </a:t>
            </a:r>
            <a:r>
              <a:rPr lang="ru-RU" sz="1600" b="1" dirty="0" err="1">
                <a:solidFill>
                  <a:srgbClr val="002060"/>
                </a:solidFill>
              </a:rPr>
              <a:t>волосся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Невдовзі</a:t>
            </a:r>
            <a:r>
              <a:rPr lang="ru-RU" sz="1600" b="1" dirty="0">
                <a:solidFill>
                  <a:srgbClr val="002060"/>
                </a:solidFill>
              </a:rPr>
              <a:t>, у 1704, </a:t>
            </a:r>
            <a:r>
              <a:rPr lang="ru-RU" sz="1600" b="1" dirty="0" err="1">
                <a:solidFill>
                  <a:srgbClr val="002060"/>
                </a:solidFill>
              </a:rPr>
              <a:t>він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отримав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дозвіл</a:t>
            </a:r>
            <a:r>
              <a:rPr lang="ru-RU" sz="1600" b="1" dirty="0">
                <a:solidFill>
                  <a:srgbClr val="002060"/>
                </a:solidFill>
              </a:rPr>
              <a:t> не </a:t>
            </a:r>
            <a:r>
              <a:rPr lang="ru-RU" sz="1600" b="1" dirty="0" err="1">
                <a:solidFill>
                  <a:srgbClr val="002060"/>
                </a:solidFill>
              </a:rPr>
              <a:t>брати</a:t>
            </a:r>
            <a:r>
              <a:rPr lang="ru-RU" sz="1600" b="1" dirty="0">
                <a:solidFill>
                  <a:srgbClr val="002060"/>
                </a:solidFill>
              </a:rPr>
              <a:t> участь у </a:t>
            </a:r>
            <a:r>
              <a:rPr lang="ru-RU" sz="1600" b="1" dirty="0" err="1">
                <a:solidFill>
                  <a:srgbClr val="002060"/>
                </a:solidFill>
              </a:rPr>
              <a:t>служінні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Святої</a:t>
            </a:r>
            <a:r>
              <a:rPr lang="ru-RU" sz="1600" b="1" dirty="0">
                <a:solidFill>
                  <a:srgbClr val="002060"/>
                </a:solidFill>
              </a:rPr>
              <a:t> Меси через </a:t>
            </a:r>
            <a:r>
              <a:rPr lang="ru-RU" sz="1600" b="1" dirty="0" err="1">
                <a:solidFill>
                  <a:srgbClr val="002060"/>
                </a:solidFill>
              </a:rPr>
              <a:t>слабке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здоров'я</a:t>
            </a:r>
            <a:r>
              <a:rPr lang="ru-RU" sz="1600" b="1" dirty="0">
                <a:solidFill>
                  <a:srgbClr val="002060"/>
                </a:solidFill>
              </a:rPr>
              <a:t> (очевидно </a:t>
            </a:r>
            <a:r>
              <a:rPr lang="ru-RU" sz="1600" b="1" dirty="0" err="1">
                <a:solidFill>
                  <a:srgbClr val="002060"/>
                </a:solidFill>
              </a:rPr>
              <a:t>він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хворів</a:t>
            </a:r>
            <a:r>
              <a:rPr lang="ru-RU" sz="1600" b="1" dirty="0">
                <a:solidFill>
                  <a:srgbClr val="002060"/>
                </a:solidFill>
              </a:rPr>
              <a:t> на астму), і став </a:t>
            </a:r>
            <a:r>
              <a:rPr lang="ru-RU" sz="1600" b="1" dirty="0" err="1">
                <a:solidFill>
                  <a:srgbClr val="002060"/>
                </a:solidFill>
              </a:rPr>
              <a:t>вчителем</a:t>
            </a:r>
            <a:r>
              <a:rPr lang="ru-RU" sz="1600" b="1" dirty="0">
                <a:solidFill>
                  <a:srgbClr val="002060"/>
                </a:solidFill>
              </a:rPr>
              <a:t> скрипки у </a:t>
            </a:r>
            <a:r>
              <a:rPr lang="ru-RU" sz="1600" b="1" dirty="0" err="1">
                <a:solidFill>
                  <a:srgbClr val="002060"/>
                </a:solidFill>
              </a:rPr>
              <a:t>сирітському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притулку</a:t>
            </a:r>
            <a:r>
              <a:rPr lang="ru-RU" sz="1600" b="1" dirty="0">
                <a:solidFill>
                  <a:srgbClr val="002060"/>
                </a:solidFill>
              </a:rPr>
              <a:t> для </a:t>
            </a:r>
            <a:r>
              <a:rPr lang="ru-RU" sz="1600" b="1" dirty="0" err="1">
                <a:solidFill>
                  <a:srgbClr val="002060"/>
                </a:solidFill>
              </a:rPr>
              <a:t>дівчат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у </a:t>
            </a:r>
            <a:r>
              <a:rPr lang="ru-RU" sz="1600" b="1" dirty="0" err="1">
                <a:solidFill>
                  <a:srgbClr val="002060"/>
                </a:solidFill>
              </a:rPr>
              <a:t>Венеції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 smtClean="0">
                <a:solidFill>
                  <a:srgbClr val="002060"/>
                </a:solidFill>
              </a:rPr>
              <a:t>Саме</a:t>
            </a:r>
            <a:r>
              <a:rPr lang="ru-RU" sz="1600" b="1" dirty="0" smtClean="0">
                <a:solidFill>
                  <a:srgbClr val="002060"/>
                </a:solidFill>
              </a:rPr>
              <a:t> в </a:t>
            </a:r>
            <a:r>
              <a:rPr lang="ru-RU" sz="1600" b="1" dirty="0" err="1" smtClean="0">
                <a:solidFill>
                  <a:srgbClr val="002060"/>
                </a:solidFill>
              </a:rPr>
              <a:t>цей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період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Вівальді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написав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більшість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своїх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концертів</a:t>
            </a:r>
            <a:r>
              <a:rPr lang="ru-RU" sz="1600" b="1" dirty="0">
                <a:solidFill>
                  <a:srgbClr val="002060"/>
                </a:solidFill>
              </a:rPr>
              <a:t>, кантат і </a:t>
            </a:r>
            <a:r>
              <a:rPr lang="ru-RU" sz="1600" b="1" dirty="0" err="1">
                <a:solidFill>
                  <a:srgbClr val="002060"/>
                </a:solidFill>
              </a:rPr>
              <a:t>духовної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музики</a:t>
            </a:r>
            <a:r>
              <a:rPr lang="ru-RU" sz="1600" b="1" dirty="0">
                <a:solidFill>
                  <a:srgbClr val="002060"/>
                </a:solidFill>
              </a:rPr>
              <a:t>. У 1705 видана перша </a:t>
            </a:r>
            <a:r>
              <a:rPr lang="ru-RU" sz="1600" b="1" dirty="0" err="1">
                <a:solidFill>
                  <a:srgbClr val="002060"/>
                </a:solidFill>
              </a:rPr>
              <a:t>збірка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робіт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>
                <a:solidFill>
                  <a:srgbClr val="002060"/>
                </a:solidFill>
              </a:rPr>
              <a:t>і </a:t>
            </a:r>
            <a:r>
              <a:rPr lang="ru-RU" sz="1600" b="1" dirty="0" err="1">
                <a:solidFill>
                  <a:srgbClr val="002060"/>
                </a:solidFill>
              </a:rPr>
              <a:t>потім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багато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79822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Autofit/>
            <a:scene3d>
              <a:camera prst="obliqueBottomRight"/>
              <a:lightRig rig="threePt" dir="t"/>
            </a:scene3d>
          </a:bodyPr>
          <a:lstStyle/>
          <a:p>
            <a:r>
              <a:rPr lang="uk-UA" sz="6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БІОГРАФІЯ</a:t>
            </a:r>
            <a:endParaRPr lang="ru-RU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6840760" cy="3600400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b="1" dirty="0" err="1">
                <a:solidFill>
                  <a:srgbClr val="002060"/>
                </a:solidFill>
              </a:rPr>
              <a:t>Він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вважається</a:t>
            </a:r>
            <a:r>
              <a:rPr lang="ru-RU" b="1" dirty="0">
                <a:solidFill>
                  <a:srgbClr val="002060"/>
                </a:solidFill>
              </a:rPr>
              <a:t> одним з </a:t>
            </a:r>
            <a:r>
              <a:rPr lang="ru-RU" b="1" dirty="0" err="1">
                <a:solidFill>
                  <a:srgbClr val="002060"/>
                </a:solidFill>
              </a:rPr>
              <a:t>композиторів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почали </a:t>
            </a:r>
            <a:r>
              <a:rPr lang="ru-RU" b="1" dirty="0" err="1">
                <a:solidFill>
                  <a:srgbClr val="002060"/>
                </a:solidFill>
              </a:rPr>
              <a:t>розвивати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музику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бароко</a:t>
            </a:r>
            <a:r>
              <a:rPr lang="ru-RU" b="1" dirty="0">
                <a:solidFill>
                  <a:srgbClr val="002060"/>
                </a:solidFill>
              </a:rPr>
              <a:t> до стилю </a:t>
            </a:r>
            <a:r>
              <a:rPr lang="ru-RU" b="1" dirty="0" err="1">
                <a:solidFill>
                  <a:srgbClr val="002060"/>
                </a:solidFill>
              </a:rPr>
              <a:t>імпресіонізму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Концерти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і </a:t>
            </a:r>
            <a:r>
              <a:rPr lang="ru-RU" b="1" dirty="0" err="1">
                <a:solidFill>
                  <a:srgbClr val="002060"/>
                </a:solidFill>
              </a:rPr>
              <a:t>арії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Вівальді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глибокий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вплив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Йогана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Себастіана</a:t>
            </a:r>
            <a:r>
              <a:rPr lang="ru-RU" b="1" dirty="0">
                <a:solidFill>
                  <a:srgbClr val="002060"/>
                </a:solidFill>
              </a:rPr>
              <a:t> Баха (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відгукнулось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Страстях і кантатах). Бах </a:t>
            </a:r>
            <a:r>
              <a:rPr lang="ru-RU" b="1" dirty="0" err="1">
                <a:solidFill>
                  <a:srgbClr val="002060"/>
                </a:solidFill>
              </a:rPr>
              <a:t>переклав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декілька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концертів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Вівальді</a:t>
            </a:r>
            <a:r>
              <a:rPr lang="ru-RU" b="1" dirty="0">
                <a:solidFill>
                  <a:srgbClr val="002060"/>
                </a:solidFill>
              </a:rPr>
              <a:t> для соло </a:t>
            </a:r>
            <a:r>
              <a:rPr lang="ru-RU" b="1" dirty="0" err="1">
                <a:solidFill>
                  <a:srgbClr val="002060"/>
                </a:solidFill>
              </a:rPr>
              <a:t>клавіатури</a:t>
            </a:r>
            <a:r>
              <a:rPr lang="ru-RU" b="1" dirty="0">
                <a:solidFill>
                  <a:srgbClr val="002060"/>
                </a:solidFill>
              </a:rPr>
              <a:t>, і </a:t>
            </a:r>
            <a:r>
              <a:rPr lang="ru-RU" b="1" dirty="0" err="1">
                <a:solidFill>
                  <a:srgbClr val="002060"/>
                </a:solidFill>
              </a:rPr>
              <a:t>декілька</a:t>
            </a:r>
            <a:r>
              <a:rPr lang="ru-RU" b="1" dirty="0">
                <a:solidFill>
                  <a:srgbClr val="002060"/>
                </a:solidFill>
              </a:rPr>
              <a:t> для </a:t>
            </a:r>
            <a:r>
              <a:rPr lang="ru-RU" b="1" dirty="0" smtClean="0">
                <a:solidFill>
                  <a:srgbClr val="002060"/>
                </a:solidFill>
              </a:rPr>
              <a:t>оркестру. </a:t>
            </a:r>
            <a:r>
              <a:rPr lang="ru-RU" b="1" dirty="0" err="1" smtClean="0">
                <a:solidFill>
                  <a:srgbClr val="002060"/>
                </a:solidFill>
              </a:rPr>
              <a:t>Однак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не </a:t>
            </a:r>
            <a:r>
              <a:rPr lang="ru-RU" b="1" dirty="0" err="1">
                <a:solidFill>
                  <a:srgbClr val="002060"/>
                </a:solidFill>
              </a:rPr>
              <a:t>всі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музиканти</a:t>
            </a:r>
            <a:r>
              <a:rPr lang="ru-RU" b="1" dirty="0">
                <a:solidFill>
                  <a:srgbClr val="002060"/>
                </a:solidFill>
              </a:rPr>
              <a:t> показали </a:t>
            </a:r>
            <a:r>
              <a:rPr lang="ru-RU" b="1" dirty="0" err="1">
                <a:solidFill>
                  <a:srgbClr val="002060"/>
                </a:solidFill>
              </a:rPr>
              <a:t>такий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ентузіазм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b="1" dirty="0" err="1">
                <a:solidFill>
                  <a:srgbClr val="002060"/>
                </a:solidFill>
              </a:rPr>
              <a:t>Ігор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Стравінський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провокативно</a:t>
            </a:r>
            <a:r>
              <a:rPr lang="ru-RU" b="1" dirty="0">
                <a:solidFill>
                  <a:srgbClr val="002060"/>
                </a:solidFill>
              </a:rPr>
              <a:t> казав,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Вівальді</a:t>
            </a:r>
            <a:r>
              <a:rPr lang="ru-RU" b="1" dirty="0">
                <a:solidFill>
                  <a:srgbClr val="002060"/>
                </a:solidFill>
              </a:rPr>
              <a:t> написав не </a:t>
            </a:r>
            <a:r>
              <a:rPr lang="ru-RU" b="1" dirty="0" err="1">
                <a:solidFill>
                  <a:srgbClr val="002060"/>
                </a:solidFill>
              </a:rPr>
              <a:t>сотні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концертів</a:t>
            </a:r>
            <a:r>
              <a:rPr lang="ru-RU" b="1" dirty="0">
                <a:solidFill>
                  <a:srgbClr val="002060"/>
                </a:solidFill>
              </a:rPr>
              <a:t>, а один концерт, повторений </a:t>
            </a:r>
            <a:r>
              <a:rPr lang="ru-RU" b="1" dirty="0" err="1">
                <a:solidFill>
                  <a:srgbClr val="002060"/>
                </a:solidFill>
              </a:rPr>
              <a:t>сотні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разів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 Але все ж таки </a:t>
            </a:r>
            <a:r>
              <a:rPr lang="ru-RU" b="1" dirty="0" err="1" smtClean="0">
                <a:solidFill>
                  <a:srgbClr val="002060"/>
                </a:solidFill>
              </a:rPr>
              <a:t>музика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Вівальді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інноваційна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ламає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усталені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звичайні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схеми</a:t>
            </a:r>
            <a:r>
              <a:rPr lang="ru-RU" b="1" dirty="0" smtClean="0">
                <a:solidFill>
                  <a:srgbClr val="002060"/>
                </a:solidFill>
              </a:rPr>
              <a:t>, 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винайшов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інноваційні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мелодії</a:t>
            </a:r>
            <a:r>
              <a:rPr lang="ru-RU" b="1" dirty="0">
                <a:solidFill>
                  <a:srgbClr val="002060"/>
                </a:solidFill>
              </a:rPr>
              <a:t> і теми. </a:t>
            </a:r>
            <a:r>
              <a:rPr lang="ru-RU" b="1" dirty="0" err="1">
                <a:solidFill>
                  <a:srgbClr val="002060"/>
                </a:solidFill>
              </a:rPr>
              <a:t>Більш</a:t>
            </a:r>
            <a:r>
              <a:rPr lang="ru-RU" b="1" dirty="0">
                <a:solidFill>
                  <a:srgbClr val="002060"/>
                </a:solidFill>
              </a:rPr>
              <a:t> того, </a:t>
            </a:r>
            <a:r>
              <a:rPr lang="ru-RU" b="1" dirty="0" err="1">
                <a:solidFill>
                  <a:srgbClr val="002060"/>
                </a:solidFill>
              </a:rPr>
              <a:t>Вівальді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був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здатний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створити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неакадемічну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музику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Популярність</a:t>
            </a:r>
            <a:r>
              <a:rPr lang="ru-RU" b="1" dirty="0">
                <a:solidFill>
                  <a:srgbClr val="002060"/>
                </a:solidFill>
              </a:rPr>
              <a:t> скоро </a:t>
            </a:r>
            <a:r>
              <a:rPr lang="ru-RU" b="1" dirty="0" err="1">
                <a:solidFill>
                  <a:srgbClr val="002060"/>
                </a:solidFill>
              </a:rPr>
              <a:t>зробила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відомим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також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країнах</a:t>
            </a:r>
            <a:r>
              <a:rPr lang="ru-RU" b="1" dirty="0">
                <a:solidFill>
                  <a:srgbClr val="002060"/>
                </a:solidFill>
              </a:rPr>
              <a:t>, таких як </a:t>
            </a:r>
            <a:r>
              <a:rPr lang="ru-RU" b="1" dirty="0" err="1">
                <a:solidFill>
                  <a:srgbClr val="002060"/>
                </a:solidFill>
              </a:rPr>
              <a:t>Франція</a:t>
            </a:r>
            <a:r>
              <a:rPr lang="ru-RU" b="1" dirty="0">
                <a:solidFill>
                  <a:srgbClr val="002060"/>
                </a:solidFill>
              </a:rPr>
              <a:t>, на той час </a:t>
            </a:r>
            <a:r>
              <a:rPr lang="ru-RU" b="1" dirty="0" err="1">
                <a:solidFill>
                  <a:srgbClr val="002060"/>
                </a:solidFill>
              </a:rPr>
              <a:t>дуже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закритих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своїх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національних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традиціях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3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uk-UA" sz="4400" b="1" dirty="0" smtClean="0">
                <a:ln>
                  <a:solidFill>
                    <a:srgbClr val="990099"/>
                  </a:solidFill>
                </a:ln>
                <a:solidFill>
                  <a:srgbClr val="660033"/>
                </a:solidFill>
              </a:rPr>
              <a:t>Особисте життя</a:t>
            </a:r>
            <a:endParaRPr lang="ru-RU" sz="4400" b="1" dirty="0">
              <a:ln>
                <a:solidFill>
                  <a:srgbClr val="990099"/>
                </a:solidFill>
              </a:ln>
              <a:solidFill>
                <a:srgbClr val="66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48880"/>
            <a:ext cx="3528392" cy="367240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600" b="1" dirty="0" err="1">
                <a:solidFill>
                  <a:srgbClr val="660033"/>
                </a:solidFill>
              </a:rPr>
              <a:t>Незважаючи</a:t>
            </a:r>
            <a:r>
              <a:rPr lang="ru-RU" sz="1600" b="1" dirty="0">
                <a:solidFill>
                  <a:srgbClr val="660033"/>
                </a:solidFill>
              </a:rPr>
              <a:t> на </a:t>
            </a:r>
            <a:r>
              <a:rPr lang="ru-RU" sz="1600" b="1" dirty="0" err="1">
                <a:solidFill>
                  <a:srgbClr val="660033"/>
                </a:solidFill>
              </a:rPr>
              <a:t>священницький</a:t>
            </a:r>
            <a:r>
              <a:rPr lang="ru-RU" sz="1600" b="1" dirty="0">
                <a:solidFill>
                  <a:srgbClr val="660033"/>
                </a:solidFill>
              </a:rPr>
              <a:t> сан, </a:t>
            </a:r>
            <a:r>
              <a:rPr lang="ru-RU" sz="1600" b="1" dirty="0" err="1">
                <a:solidFill>
                  <a:srgbClr val="660033"/>
                </a:solidFill>
              </a:rPr>
              <a:t>вважається</a:t>
            </a:r>
            <a:r>
              <a:rPr lang="ru-RU" sz="1600" b="1" dirty="0">
                <a:solidFill>
                  <a:srgbClr val="660033"/>
                </a:solidFill>
              </a:rPr>
              <a:t>, </a:t>
            </a:r>
            <a:r>
              <a:rPr lang="ru-RU" sz="1600" b="1" dirty="0" err="1">
                <a:solidFill>
                  <a:srgbClr val="660033"/>
                </a:solidFill>
              </a:rPr>
              <a:t>що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він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мав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багато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любовних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пригод</a:t>
            </a:r>
            <a:r>
              <a:rPr lang="ru-RU" sz="1600" b="1" dirty="0">
                <a:solidFill>
                  <a:srgbClr val="660033"/>
                </a:solidFill>
              </a:rPr>
              <a:t>, одну з </a:t>
            </a:r>
            <a:r>
              <a:rPr lang="ru-RU" sz="1600" b="1" dirty="0" err="1">
                <a:solidFill>
                  <a:srgbClr val="660033"/>
                </a:solidFill>
              </a:rPr>
              <a:t>яких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зі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співачкою</a:t>
            </a:r>
            <a:r>
              <a:rPr lang="ru-RU" sz="1600" b="1" dirty="0">
                <a:solidFill>
                  <a:srgbClr val="660033"/>
                </a:solidFill>
              </a:rPr>
              <a:t> Анною </a:t>
            </a:r>
            <a:r>
              <a:rPr lang="ru-RU" sz="1600" b="1" dirty="0" err="1">
                <a:solidFill>
                  <a:srgbClr val="660033"/>
                </a:solidFill>
              </a:rPr>
              <a:t>Жіро</a:t>
            </a:r>
            <a:r>
              <a:rPr lang="ru-RU" sz="1600" b="1" dirty="0">
                <a:solidFill>
                  <a:srgbClr val="660033"/>
                </a:solidFill>
              </a:rPr>
              <a:t>. </a:t>
            </a:r>
            <a:r>
              <a:rPr lang="ru-RU" sz="1600" b="1" dirty="0" err="1">
                <a:solidFill>
                  <a:srgbClr val="660033"/>
                </a:solidFill>
              </a:rPr>
              <a:t>Підозрювали</a:t>
            </a:r>
            <a:r>
              <a:rPr lang="ru-RU" sz="1600" b="1" dirty="0">
                <a:solidFill>
                  <a:srgbClr val="660033"/>
                </a:solidFill>
              </a:rPr>
              <a:t>, </a:t>
            </a:r>
            <a:r>
              <a:rPr lang="ru-RU" sz="1600" b="1" dirty="0" err="1">
                <a:solidFill>
                  <a:srgbClr val="660033"/>
                </a:solidFill>
              </a:rPr>
              <a:t>що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він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бере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матеріал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із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старих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венеціанських</a:t>
            </a:r>
            <a:r>
              <a:rPr lang="ru-RU" sz="1600" b="1" dirty="0">
                <a:solidFill>
                  <a:srgbClr val="660033"/>
                </a:solidFill>
              </a:rPr>
              <a:t> опер, </a:t>
            </a:r>
            <a:r>
              <a:rPr lang="ru-RU" sz="1600" b="1" dirty="0" err="1">
                <a:solidFill>
                  <a:srgbClr val="660033"/>
                </a:solidFill>
              </a:rPr>
              <a:t>лише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трохи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адаптуючи</a:t>
            </a:r>
            <a:r>
              <a:rPr lang="ru-RU" sz="1600" b="1" dirty="0">
                <a:solidFill>
                  <a:srgbClr val="660033"/>
                </a:solidFill>
              </a:rPr>
              <a:t> до голосу </a:t>
            </a:r>
            <a:r>
              <a:rPr lang="ru-RU" sz="1600" b="1" dirty="0" err="1">
                <a:solidFill>
                  <a:srgbClr val="660033"/>
                </a:solidFill>
              </a:rPr>
              <a:t>своєї</a:t>
            </a:r>
            <a:r>
              <a:rPr lang="ru-RU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err="1">
                <a:solidFill>
                  <a:srgbClr val="660033"/>
                </a:solidFill>
              </a:rPr>
              <a:t>коханки</a:t>
            </a:r>
            <a:r>
              <a:rPr lang="ru-RU" sz="1600" b="1" dirty="0">
                <a:solidFill>
                  <a:srgbClr val="660033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7"/>
            <a:ext cx="3384375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4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28792" cy="115212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uk-UA" sz="4000" b="1" dirty="0" err="1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Вівальді</a:t>
            </a:r>
            <a:r>
              <a:rPr lang="uk-UA" sz="40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мистецтві</a:t>
            </a:r>
            <a:endParaRPr lang="ru-RU" sz="4000" b="1" dirty="0">
              <a:ln>
                <a:solidFill>
                  <a:srgbClr val="990000"/>
                </a:solidFill>
              </a:ln>
              <a:solidFill>
                <a:srgbClr val="99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032" y="1628800"/>
            <a:ext cx="3310928" cy="3306512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1200" b="1" dirty="0" err="1">
                <a:solidFill>
                  <a:srgbClr val="990000"/>
                </a:solidFill>
              </a:rPr>
              <a:t>Збереглося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кілька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творів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мистецтва</a:t>
            </a:r>
            <a:r>
              <a:rPr lang="ru-RU" sz="1200" b="1" dirty="0">
                <a:solidFill>
                  <a:srgbClr val="990000"/>
                </a:solidFill>
              </a:rPr>
              <a:t>, на </a:t>
            </a:r>
            <a:r>
              <a:rPr lang="ru-RU" sz="1200" b="1" dirty="0" err="1">
                <a:solidFill>
                  <a:srgbClr val="990000"/>
                </a:solidFill>
              </a:rPr>
              <a:t>яких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зображено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Вівальді</a:t>
            </a:r>
            <a:r>
              <a:rPr lang="ru-RU" sz="1200" b="1" dirty="0">
                <a:solidFill>
                  <a:srgbClr val="990000"/>
                </a:solidFill>
              </a:rPr>
              <a:t>. Так, в 1723 і 1725 роках </a:t>
            </a:r>
            <a:r>
              <a:rPr lang="ru-RU" sz="1200" b="1" dirty="0" err="1">
                <a:solidFill>
                  <a:srgbClr val="990000"/>
                </a:solidFill>
              </a:rPr>
              <a:t>портрети</a:t>
            </a:r>
            <a:r>
              <a:rPr lang="ru-RU" sz="1200" b="1" dirty="0">
                <a:solidFill>
                  <a:srgbClr val="990000"/>
                </a:solidFill>
              </a:rPr>
              <a:t> композитора </a:t>
            </a:r>
            <a:r>
              <a:rPr lang="ru-RU" sz="1200" b="1" dirty="0" err="1">
                <a:solidFill>
                  <a:srgbClr val="990000"/>
                </a:solidFill>
              </a:rPr>
              <a:t>були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написані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французьким</a:t>
            </a:r>
            <a:r>
              <a:rPr lang="ru-RU" sz="1200" b="1" dirty="0">
                <a:solidFill>
                  <a:srgbClr val="990000"/>
                </a:solidFill>
              </a:rPr>
              <a:t> художником Франсуа </a:t>
            </a:r>
            <a:r>
              <a:rPr lang="ru-RU" sz="1200" b="1" dirty="0" err="1">
                <a:solidFill>
                  <a:srgbClr val="990000"/>
                </a:solidFill>
              </a:rPr>
              <a:t>Морелон</a:t>
            </a:r>
            <a:r>
              <a:rPr lang="ru-RU" sz="1200" b="1" dirty="0">
                <a:solidFill>
                  <a:srgbClr val="990000"/>
                </a:solidFill>
              </a:rPr>
              <a:t> де ля </a:t>
            </a:r>
            <a:r>
              <a:rPr lang="ru-RU" sz="1200" b="1" dirty="0" err="1" smtClean="0">
                <a:solidFill>
                  <a:srgbClr val="990000"/>
                </a:solidFill>
              </a:rPr>
              <a:t>Каве</a:t>
            </a:r>
            <a:r>
              <a:rPr lang="ru-RU" sz="1200" b="1" dirty="0" smtClean="0">
                <a:solidFill>
                  <a:srgbClr val="990000"/>
                </a:solidFill>
              </a:rPr>
              <a:t>,. </a:t>
            </a:r>
            <a:r>
              <a:rPr lang="ru-RU" sz="1200" b="1" dirty="0" err="1" smtClean="0">
                <a:solidFill>
                  <a:srgbClr val="990000"/>
                </a:solidFill>
              </a:rPr>
              <a:t>Зовнішня</a:t>
            </a:r>
            <a:r>
              <a:rPr lang="ru-RU" sz="1200" b="1" dirty="0" smtClean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несхожість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цього</a:t>
            </a:r>
            <a:r>
              <a:rPr lang="ru-RU" sz="1200" b="1" dirty="0">
                <a:solidFill>
                  <a:srgbClr val="990000"/>
                </a:solidFill>
              </a:rPr>
              <a:t> портрета з </a:t>
            </a:r>
            <a:r>
              <a:rPr lang="ru-RU" sz="1200" b="1" dirty="0" err="1">
                <a:solidFill>
                  <a:srgbClr val="990000"/>
                </a:solidFill>
              </a:rPr>
              <a:t>іншими</a:t>
            </a:r>
            <a:r>
              <a:rPr lang="ru-RU" sz="1200" b="1" dirty="0">
                <a:solidFill>
                  <a:srgbClr val="990000"/>
                </a:solidFill>
              </a:rPr>
              <a:t> і </a:t>
            </a:r>
            <a:r>
              <a:rPr lang="ru-RU" sz="1200" b="1" dirty="0" err="1">
                <a:solidFill>
                  <a:srgbClr val="990000"/>
                </a:solidFill>
              </a:rPr>
              <a:t>відсутність</a:t>
            </a:r>
            <a:r>
              <a:rPr lang="ru-RU" sz="1200" b="1" dirty="0">
                <a:solidFill>
                  <a:srgbClr val="990000"/>
                </a:solidFill>
              </a:rPr>
              <a:t> на </a:t>
            </a:r>
            <a:r>
              <a:rPr lang="ru-RU" sz="1200" b="1" dirty="0" err="1">
                <a:solidFill>
                  <a:srgbClr val="990000"/>
                </a:solidFill>
              </a:rPr>
              <a:t>ньому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ініціалів</a:t>
            </a:r>
            <a:r>
              <a:rPr lang="ru-RU" sz="1200" b="1" dirty="0">
                <a:solidFill>
                  <a:srgbClr val="990000"/>
                </a:solidFill>
              </a:rPr>
              <a:t> композитора </a:t>
            </a:r>
            <a:r>
              <a:rPr lang="ru-RU" sz="1200" b="1" dirty="0" err="1">
                <a:solidFill>
                  <a:srgbClr val="990000"/>
                </a:solidFill>
              </a:rPr>
              <a:t>дають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підстави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сумніватися</a:t>
            </a:r>
            <a:r>
              <a:rPr lang="ru-RU" sz="1200" b="1" dirty="0">
                <a:solidFill>
                  <a:srgbClr val="990000"/>
                </a:solidFill>
              </a:rPr>
              <a:t> в тому, </a:t>
            </a:r>
            <a:r>
              <a:rPr lang="ru-RU" sz="1200" b="1" dirty="0" err="1">
                <a:solidFill>
                  <a:srgbClr val="990000"/>
                </a:solidFill>
              </a:rPr>
              <a:t>що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кольоровий</a:t>
            </a:r>
            <a:r>
              <a:rPr lang="ru-RU" sz="1200" b="1" dirty="0">
                <a:solidFill>
                  <a:srgbClr val="990000"/>
                </a:solidFill>
              </a:rPr>
              <a:t> портрет </a:t>
            </a:r>
            <a:r>
              <a:rPr lang="ru-RU" sz="1200" b="1" dirty="0" err="1">
                <a:solidFill>
                  <a:srgbClr val="990000"/>
                </a:solidFill>
              </a:rPr>
              <a:t>дійсно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зображує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Вівальді</a:t>
            </a:r>
            <a:r>
              <a:rPr lang="ru-RU" sz="1200" b="1" dirty="0">
                <a:solidFill>
                  <a:srgbClr val="990000"/>
                </a:solidFill>
              </a:rPr>
              <a:t>. Одна з картин </a:t>
            </a:r>
            <a:r>
              <a:rPr lang="ru-RU" sz="1200" b="1" dirty="0" err="1">
                <a:solidFill>
                  <a:srgbClr val="990000"/>
                </a:solidFill>
              </a:rPr>
              <a:t>зберігається</a:t>
            </a:r>
            <a:r>
              <a:rPr lang="ru-RU" sz="1200" b="1" dirty="0">
                <a:solidFill>
                  <a:srgbClr val="990000"/>
                </a:solidFill>
              </a:rPr>
              <a:t> в </a:t>
            </a:r>
            <a:r>
              <a:rPr lang="ru-RU" sz="1200" b="1" dirty="0" err="1">
                <a:solidFill>
                  <a:srgbClr val="990000"/>
                </a:solidFill>
              </a:rPr>
              <a:t>Міжнародному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музеї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музики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smtClean="0">
                <a:solidFill>
                  <a:srgbClr val="990000"/>
                </a:solidFill>
              </a:rPr>
              <a:t>в </a:t>
            </a:r>
            <a:r>
              <a:rPr lang="ru-RU" sz="1200" b="1" dirty="0" err="1">
                <a:solidFill>
                  <a:srgbClr val="990000"/>
                </a:solidFill>
              </a:rPr>
              <a:t>Болоньї</a:t>
            </a:r>
            <a:r>
              <a:rPr lang="ru-RU" sz="1200" b="1" dirty="0">
                <a:solidFill>
                  <a:srgbClr val="990000"/>
                </a:solidFill>
              </a:rPr>
              <a:t>. У 1723 </a:t>
            </a:r>
            <a:r>
              <a:rPr lang="ru-RU" sz="1200" b="1" dirty="0" err="1">
                <a:solidFill>
                  <a:srgbClr val="990000"/>
                </a:solidFill>
              </a:rPr>
              <a:t>році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італійським</a:t>
            </a:r>
            <a:r>
              <a:rPr lang="ru-RU" sz="1200" b="1" dirty="0">
                <a:solidFill>
                  <a:srgbClr val="990000"/>
                </a:solidFill>
              </a:rPr>
              <a:t> художником </a:t>
            </a:r>
            <a:r>
              <a:rPr lang="ru-RU" sz="1200" b="1" dirty="0" err="1">
                <a:solidFill>
                  <a:srgbClr val="990000"/>
                </a:solidFill>
              </a:rPr>
              <a:t>П'єр</a:t>
            </a:r>
            <a:r>
              <a:rPr lang="ru-RU" sz="1200" b="1" dirty="0">
                <a:solidFill>
                  <a:srgbClr val="990000"/>
                </a:solidFill>
              </a:rPr>
              <a:t> Леоне </a:t>
            </a:r>
            <a:r>
              <a:rPr lang="ru-RU" sz="1200" b="1" dirty="0" err="1">
                <a:solidFill>
                  <a:srgbClr val="990000"/>
                </a:solidFill>
              </a:rPr>
              <a:t>Гецці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була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намальована</a:t>
            </a:r>
            <a:r>
              <a:rPr lang="ru-RU" sz="1200" b="1" dirty="0">
                <a:solidFill>
                  <a:srgbClr val="990000"/>
                </a:solidFill>
              </a:rPr>
              <a:t> карикатура на композитора — «</a:t>
            </a:r>
            <a:r>
              <a:rPr lang="ru-RU" sz="1200" b="1" dirty="0" err="1">
                <a:solidFill>
                  <a:srgbClr val="990000"/>
                </a:solidFill>
              </a:rPr>
              <a:t>Рудий</a:t>
            </a:r>
            <a:r>
              <a:rPr lang="ru-RU" sz="1200" b="1" dirty="0">
                <a:solidFill>
                  <a:srgbClr val="990000"/>
                </a:solidFill>
              </a:rPr>
              <a:t> </a:t>
            </a:r>
            <a:r>
              <a:rPr lang="ru-RU" sz="1200" b="1" dirty="0" err="1">
                <a:solidFill>
                  <a:srgbClr val="990000"/>
                </a:solidFill>
              </a:rPr>
              <a:t>священик</a:t>
            </a:r>
            <a:r>
              <a:rPr lang="ru-RU" sz="1200" b="1" dirty="0">
                <a:solidFill>
                  <a:srgbClr val="990000"/>
                </a:solidFill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2411811" cy="373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87" y="4077072"/>
            <a:ext cx="2261361" cy="278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934653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  <a:noAutofit/>
          </a:bodyPr>
          <a:lstStyle/>
          <a:p>
            <a:r>
              <a:rPr lang="uk-UA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51B1A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Творчість</a:t>
            </a:r>
            <a:endParaRPr lang="ru-RU" sz="4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51B1A6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6800800" cy="3137521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Антоніо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Вівальді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є автором 90 опер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у тому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числі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«Роланд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Несамовитий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Нерон,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став Цезарем»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,«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Коронація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Дарія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«Обман,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тріумфує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любові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Фарначе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Кунегонда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Олімпіада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Гризельда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Оракул в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Мессенії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»», «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Ферасп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ораторії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— «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Мойсей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бог фараона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 та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indent="0" algn="just"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Автор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понад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500-а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концертів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, в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числі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indent="0" algn="just">
              <a:buNone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- 44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концерти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для струнного оркестру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; - 49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концерти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гроссо; - 352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концертів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для одного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інструмента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супроводом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струнного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- 38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концертів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для 2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інструментів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супроводом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струнного оркестру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; -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32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концерту для 3-х і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більше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інструментів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супроводом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струнного оркестру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indent="0" algn="just"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Автор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понад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100-а сонат для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інструментів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супроводом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бассо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контінуо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світських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кантат, серенад,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симфоній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церковних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творів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50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6912768" cy="685800"/>
          </a:xfrm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en-US" dirty="0" smtClean="0"/>
              <a:t>	</a:t>
            </a:r>
            <a:r>
              <a:rPr lang="uk-UA" sz="49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3333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ТВОРІВ : </a:t>
            </a:r>
            <a:endParaRPr lang="ru-RU" sz="49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3333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6400800" cy="3048001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27 опер</a:t>
            </a:r>
          </a:p>
          <a:p>
            <a:pPr indent="0" algn="just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ораторії </a:t>
            </a:r>
          </a:p>
          <a:p>
            <a:pPr indent="0" algn="just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56 світських кантат</a:t>
            </a:r>
          </a:p>
          <a:p>
            <a:pPr indent="0" algn="just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76 сонат</a:t>
            </a:r>
          </a:p>
          <a:p>
            <a:pPr indent="0" algn="just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465 концертів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5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8000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3366"/>
                </a:solidFill>
              </a:rPr>
              <a:t>Пам'ять</a:t>
            </a:r>
            <a:endParaRPr lang="ru-RU" sz="8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032" y="2132856"/>
            <a:ext cx="6400800" cy="3048001"/>
          </a:xfrm>
        </p:spPr>
        <p:txBody>
          <a:bodyPr/>
          <a:lstStyle/>
          <a:p>
            <a:pPr indent="0" algn="just">
              <a:buNone/>
            </a:pPr>
            <a:r>
              <a:rPr lang="ru-RU" b="1" u="sng" dirty="0" err="1" smtClean="0">
                <a:solidFill>
                  <a:srgbClr val="070189"/>
                </a:solidFill>
              </a:rPr>
              <a:t>Іменем</a:t>
            </a:r>
            <a:r>
              <a:rPr lang="ru-RU" b="1" u="sng" dirty="0" smtClean="0">
                <a:solidFill>
                  <a:srgbClr val="070189"/>
                </a:solidFill>
              </a:rPr>
              <a:t> </a:t>
            </a:r>
            <a:r>
              <a:rPr lang="ru-RU" b="1" u="sng" dirty="0" err="1">
                <a:solidFill>
                  <a:srgbClr val="070189"/>
                </a:solidFill>
              </a:rPr>
              <a:t>Антоніо</a:t>
            </a:r>
            <a:r>
              <a:rPr lang="ru-RU" b="1" u="sng" dirty="0">
                <a:solidFill>
                  <a:srgbClr val="070189"/>
                </a:solidFill>
              </a:rPr>
              <a:t> </a:t>
            </a:r>
            <a:r>
              <a:rPr lang="ru-RU" b="1" u="sng" dirty="0" err="1">
                <a:solidFill>
                  <a:srgbClr val="070189"/>
                </a:solidFill>
              </a:rPr>
              <a:t>Вівальді</a:t>
            </a:r>
            <a:r>
              <a:rPr lang="ru-RU" b="1" u="sng" dirty="0">
                <a:solidFill>
                  <a:srgbClr val="070189"/>
                </a:solidFill>
              </a:rPr>
              <a:t> </a:t>
            </a:r>
            <a:r>
              <a:rPr lang="ru-RU" b="1" u="sng" dirty="0" err="1">
                <a:solidFill>
                  <a:srgbClr val="070189"/>
                </a:solidFill>
              </a:rPr>
              <a:t>названі</a:t>
            </a:r>
            <a:r>
              <a:rPr lang="ru-RU" b="1" u="sng" dirty="0">
                <a:solidFill>
                  <a:srgbClr val="070189"/>
                </a:solidFill>
              </a:rPr>
              <a:t>:</a:t>
            </a:r>
          </a:p>
          <a:p>
            <a:pPr indent="0" algn="just">
              <a:buNone/>
            </a:pPr>
            <a:r>
              <a:rPr lang="ru-RU" b="1" dirty="0" smtClean="0">
                <a:solidFill>
                  <a:srgbClr val="070189"/>
                </a:solidFill>
              </a:rPr>
              <a:t>○ кратер </a:t>
            </a:r>
            <a:r>
              <a:rPr lang="ru-RU" b="1" dirty="0">
                <a:solidFill>
                  <a:srgbClr val="070189"/>
                </a:solidFill>
              </a:rPr>
              <a:t>на </a:t>
            </a:r>
            <a:r>
              <a:rPr lang="ru-RU" b="1" dirty="0" err="1">
                <a:solidFill>
                  <a:srgbClr val="070189"/>
                </a:solidFill>
              </a:rPr>
              <a:t>планеті</a:t>
            </a:r>
            <a:r>
              <a:rPr lang="ru-RU" b="1" dirty="0">
                <a:solidFill>
                  <a:srgbClr val="070189"/>
                </a:solidFill>
              </a:rPr>
              <a:t> </a:t>
            </a:r>
            <a:r>
              <a:rPr lang="ru-RU" b="1" dirty="0" err="1">
                <a:solidFill>
                  <a:srgbClr val="070189"/>
                </a:solidFill>
              </a:rPr>
              <a:t>Меркурій</a:t>
            </a:r>
            <a:r>
              <a:rPr lang="ru-RU" b="1" dirty="0">
                <a:solidFill>
                  <a:srgbClr val="070189"/>
                </a:solidFill>
              </a:rPr>
              <a:t>.</a:t>
            </a:r>
          </a:p>
          <a:p>
            <a:pPr indent="0" algn="just">
              <a:buNone/>
            </a:pPr>
            <a:r>
              <a:rPr lang="ru-RU" b="1" dirty="0" smtClean="0">
                <a:solidFill>
                  <a:srgbClr val="070189"/>
                </a:solidFill>
              </a:rPr>
              <a:t>○ </a:t>
            </a:r>
            <a:r>
              <a:rPr lang="ru-RU" b="1" dirty="0" err="1" smtClean="0">
                <a:solidFill>
                  <a:srgbClr val="070189"/>
                </a:solidFill>
              </a:rPr>
              <a:t>італійський</a:t>
            </a:r>
            <a:r>
              <a:rPr lang="ru-RU" b="1" dirty="0" smtClean="0">
                <a:solidFill>
                  <a:srgbClr val="070189"/>
                </a:solidFill>
              </a:rPr>
              <a:t> </a:t>
            </a:r>
            <a:r>
              <a:rPr lang="ru-RU" b="1" dirty="0" err="1">
                <a:solidFill>
                  <a:srgbClr val="070189"/>
                </a:solidFill>
              </a:rPr>
              <a:t>інститут</a:t>
            </a:r>
            <a:r>
              <a:rPr lang="ru-RU" b="1" dirty="0">
                <a:solidFill>
                  <a:srgbClr val="070189"/>
                </a:solidFill>
              </a:rPr>
              <a:t> в </a:t>
            </a:r>
            <a:r>
              <a:rPr lang="ru-RU" b="1" dirty="0" err="1" smtClean="0">
                <a:solidFill>
                  <a:srgbClr val="070189"/>
                </a:solidFill>
              </a:rPr>
              <a:t>Сієні</a:t>
            </a:r>
            <a:r>
              <a:rPr lang="ru-RU" b="1" dirty="0" smtClean="0">
                <a:solidFill>
                  <a:srgbClr val="070189"/>
                </a:solidFill>
              </a:rPr>
              <a:t>.</a:t>
            </a:r>
          </a:p>
          <a:p>
            <a:pPr indent="0" algn="just">
              <a:buNone/>
            </a:pPr>
            <a:r>
              <a:rPr lang="ru-RU" b="1" dirty="0" smtClean="0">
                <a:solidFill>
                  <a:srgbClr val="070189"/>
                </a:solidFill>
              </a:rPr>
              <a:t>○ </a:t>
            </a:r>
            <a:r>
              <a:rPr lang="ru-RU" b="1" dirty="0" err="1" smtClean="0">
                <a:solidFill>
                  <a:srgbClr val="070189"/>
                </a:solidFill>
              </a:rPr>
              <a:t>астероїд</a:t>
            </a:r>
            <a:r>
              <a:rPr lang="ru-RU" b="1" dirty="0" smtClean="0">
                <a:solidFill>
                  <a:srgbClr val="070189"/>
                </a:solidFill>
              </a:rPr>
              <a:t> </a:t>
            </a:r>
            <a:r>
              <a:rPr lang="ru-RU" b="1" dirty="0">
                <a:solidFill>
                  <a:srgbClr val="070189"/>
                </a:solidFill>
              </a:rPr>
              <a:t>4330 </a:t>
            </a:r>
            <a:r>
              <a:rPr lang="ru-RU" b="1" dirty="0" err="1" smtClean="0">
                <a:solidFill>
                  <a:srgbClr val="070189"/>
                </a:solidFill>
              </a:rPr>
              <a:t>Вівальді</a:t>
            </a:r>
            <a:r>
              <a:rPr lang="ru-RU" b="1" dirty="0" smtClean="0">
                <a:solidFill>
                  <a:srgbClr val="070189"/>
                </a:solidFill>
              </a:rPr>
              <a:t>.</a:t>
            </a:r>
            <a:endParaRPr lang="ru-RU" b="1" dirty="0">
              <a:solidFill>
                <a:srgbClr val="07018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9120"/>
            <a:ext cx="3131840" cy="222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528392" cy="2569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5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119</TotalTime>
  <Words>607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 Антоніо Лучіо Вівальді</vt:lpstr>
      <vt:lpstr>Презентация PowerPoint</vt:lpstr>
      <vt:lpstr> Біографія</vt:lpstr>
      <vt:lpstr>БІОГРАФІЯ</vt:lpstr>
      <vt:lpstr>Особисте життя</vt:lpstr>
      <vt:lpstr>Вівальді в мистецтві</vt:lpstr>
      <vt:lpstr>Творчість</vt:lpstr>
      <vt:lpstr> СПИСОК ТВОРІВ : </vt:lpstr>
      <vt:lpstr>Пам'ять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Антоніо Лучіо Вівальді</dc:title>
  <dc:creator>Администратор</dc:creator>
  <cp:lastModifiedBy>Администратор</cp:lastModifiedBy>
  <cp:revision>15</cp:revision>
  <dcterms:created xsi:type="dcterms:W3CDTF">2014-01-31T20:42:12Z</dcterms:created>
  <dcterms:modified xsi:type="dcterms:W3CDTF">2014-02-02T19:04:21Z</dcterms:modified>
</cp:coreProperties>
</file>