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77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80" r:id="rId23"/>
    <p:sldId id="276" r:id="rId24"/>
    <p:sldId id="278" r:id="rId25"/>
    <p:sldId id="279" r:id="rId26"/>
  </p:sldIdLst>
  <p:sldSz cx="9144000" cy="6858000" type="screen4x3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6897" autoAdjust="0"/>
    <p:restoredTop sz="94660"/>
  </p:normalViewPr>
  <p:slideViewPr>
    <p:cSldViewPr>
      <p:cViewPr varScale="1">
        <p:scale>
          <a:sx n="111" d="100"/>
          <a:sy n="111" d="100"/>
        </p:scale>
        <p:origin x="-2088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21788C-511B-41E2-9DF0-AF32F07FBC50}" type="datetimeFigureOut">
              <a:rPr lang="uk-UA" smtClean="0"/>
              <a:t>10.12.2013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7F5DAF-015D-43FE-90E2-B049AD5A6755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518340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21788C-511B-41E2-9DF0-AF32F07FBC50}" type="datetimeFigureOut">
              <a:rPr lang="uk-UA" smtClean="0"/>
              <a:t>10.12.2013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7F5DAF-015D-43FE-90E2-B049AD5A6755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81335476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21788C-511B-41E2-9DF0-AF32F07FBC50}" type="datetimeFigureOut">
              <a:rPr lang="uk-UA" smtClean="0"/>
              <a:t>10.12.2013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7F5DAF-015D-43FE-90E2-B049AD5A6755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8855157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21788C-511B-41E2-9DF0-AF32F07FBC50}" type="datetimeFigureOut">
              <a:rPr lang="uk-UA" smtClean="0"/>
              <a:t>10.12.2013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7F5DAF-015D-43FE-90E2-B049AD5A6755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75798173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21788C-511B-41E2-9DF0-AF32F07FBC50}" type="datetimeFigureOut">
              <a:rPr lang="uk-UA" smtClean="0"/>
              <a:t>10.12.2013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7F5DAF-015D-43FE-90E2-B049AD5A6755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5958391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21788C-511B-41E2-9DF0-AF32F07FBC50}" type="datetimeFigureOut">
              <a:rPr lang="uk-UA" smtClean="0"/>
              <a:t>10.12.2013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7F5DAF-015D-43FE-90E2-B049AD5A6755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8968879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21788C-511B-41E2-9DF0-AF32F07FBC50}" type="datetimeFigureOut">
              <a:rPr lang="uk-UA" smtClean="0"/>
              <a:t>10.12.2013</a:t>
            </a:fld>
            <a:endParaRPr lang="uk-UA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7F5DAF-015D-43FE-90E2-B049AD5A6755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4960799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21788C-511B-41E2-9DF0-AF32F07FBC50}" type="datetimeFigureOut">
              <a:rPr lang="uk-UA" smtClean="0"/>
              <a:t>10.12.2013</a:t>
            </a:fld>
            <a:endParaRPr lang="uk-UA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7F5DAF-015D-43FE-90E2-B049AD5A6755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3432117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21788C-511B-41E2-9DF0-AF32F07FBC50}" type="datetimeFigureOut">
              <a:rPr lang="uk-UA" smtClean="0"/>
              <a:t>10.12.2013</a:t>
            </a:fld>
            <a:endParaRPr lang="uk-UA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7F5DAF-015D-43FE-90E2-B049AD5A6755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37090535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21788C-511B-41E2-9DF0-AF32F07FBC50}" type="datetimeFigureOut">
              <a:rPr lang="uk-UA" smtClean="0"/>
              <a:t>10.12.2013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7F5DAF-015D-43FE-90E2-B049AD5A6755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20881133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21788C-511B-41E2-9DF0-AF32F07FBC50}" type="datetimeFigureOut">
              <a:rPr lang="uk-UA" smtClean="0"/>
              <a:t>10.12.2013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7F5DAF-015D-43FE-90E2-B049AD5A6755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5220693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21788C-511B-41E2-9DF0-AF32F07FBC50}" type="datetimeFigureOut">
              <a:rPr lang="uk-UA" smtClean="0"/>
              <a:t>10.12.2013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7F5DAF-015D-43FE-90E2-B049AD5A6755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9256455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5000"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115616" y="1416711"/>
            <a:ext cx="7696338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perspectiveRigh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ru-RU" sz="9600" b="0" cap="none" spc="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  <a:reflection blurRad="6350" stA="55000" endA="300" endPos="45500" dir="5400000" sy="-100000" algn="bl" rotWithShape="0"/>
                </a:effectLst>
                <a:latin typeface="Monotype Corsiva" pitchFamily="66" charset="0"/>
              </a:rPr>
              <a:t>Толерантність</a:t>
            </a:r>
            <a:endParaRPr lang="ru-RU" sz="96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  <a:reflection blurRad="6350" stA="55000" endA="300" endPos="45500" dir="5400000" sy="-100000" algn="bl" rotWithShape="0"/>
              </a:effectLst>
              <a:latin typeface="Monotype Corsiva" pitchFamily="66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497364" y="5780782"/>
            <a:ext cx="3480440" cy="107721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200" b="0" cap="none" spc="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Підготувала</a:t>
            </a:r>
            <a:endParaRPr lang="ru-RU" sz="32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Monotype Corsiva" pitchFamily="66" charset="0"/>
            </a:endParaRPr>
          </a:p>
          <a:p>
            <a:pPr algn="ctr"/>
            <a:r>
              <a:rPr lang="ru-RU" sz="3200" b="0" cap="none" spc="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Ніконенко</a:t>
            </a:r>
            <a:r>
              <a:rPr lang="ru-RU" sz="32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 </a:t>
            </a:r>
            <a:r>
              <a:rPr lang="ru-RU" sz="3200" b="0" cap="none" spc="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Єлизавета</a:t>
            </a:r>
            <a:endParaRPr lang="ru-RU" sz="3200" b="0" cap="none" spc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Monotype Corsiva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189057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252933" y="260648"/>
            <a:ext cx="4572000" cy="304698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32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Також</a:t>
            </a:r>
            <a:r>
              <a:rPr lang="ru-RU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 </a:t>
            </a:r>
            <a:r>
              <a:rPr lang="ru-RU" sz="32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дискусії</a:t>
            </a:r>
            <a:r>
              <a:rPr lang="ru-RU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 </a:t>
            </a:r>
            <a:r>
              <a:rPr lang="ru-RU" sz="32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точаться</a:t>
            </a:r>
            <a:r>
              <a:rPr lang="ru-RU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 з приводу </a:t>
            </a:r>
            <a:r>
              <a:rPr lang="ru-RU" sz="32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міри</a:t>
            </a:r>
            <a:r>
              <a:rPr lang="ru-RU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 </a:t>
            </a:r>
            <a:r>
              <a:rPr lang="ru-RU" sz="32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толерантності</a:t>
            </a:r>
            <a:r>
              <a:rPr lang="ru-RU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 – </a:t>
            </a:r>
            <a:r>
              <a:rPr lang="ru-RU" sz="32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якою</a:t>
            </a:r>
            <a:r>
              <a:rPr lang="ru-RU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 </a:t>
            </a:r>
            <a:r>
              <a:rPr lang="ru-RU" sz="32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мірою</a:t>
            </a:r>
            <a:r>
              <a:rPr lang="ru-RU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 і в </a:t>
            </a:r>
            <a:r>
              <a:rPr lang="ru-RU" sz="32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яких</a:t>
            </a:r>
            <a:r>
              <a:rPr lang="ru-RU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 </a:t>
            </a:r>
            <a:r>
              <a:rPr lang="ru-RU" sz="32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ситуаціях</a:t>
            </a:r>
            <a:r>
              <a:rPr lang="ru-RU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 </a:t>
            </a:r>
            <a:r>
              <a:rPr lang="ru-RU" sz="32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толерантність</a:t>
            </a:r>
            <a:r>
              <a:rPr lang="ru-RU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 </a:t>
            </a:r>
            <a:r>
              <a:rPr lang="ru-RU" sz="32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має</a:t>
            </a:r>
            <a:r>
              <a:rPr lang="ru-RU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 бути </a:t>
            </a:r>
            <a:r>
              <a:rPr lang="ru-RU" sz="32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присутня</a:t>
            </a:r>
            <a:r>
              <a:rPr lang="ru-RU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.</a:t>
            </a:r>
            <a:endParaRPr lang="uk-UA" sz="32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63500">
                  <a:schemeClr val="accent1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Monotype Corsiva" pitchFamily="66" charset="0"/>
            </a:endParaRPr>
          </a:p>
        </p:txBody>
      </p:sp>
      <p:pic>
        <p:nvPicPr>
          <p:cNvPr id="4102" name="Picture 6" descr="http://www.dv-reclama.ru/upload/iblock/31e/tolerantnost_big_47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3429000"/>
            <a:ext cx="2857500" cy="280035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89354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67544" y="404664"/>
            <a:ext cx="4572000" cy="6001643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32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Ефективна</a:t>
            </a:r>
            <a:r>
              <a:rPr lang="ru-RU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 </a:t>
            </a:r>
            <a:r>
              <a:rPr lang="ru-RU" sz="32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толерантність</a:t>
            </a:r>
            <a:r>
              <a:rPr lang="ru-RU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 неминуче повинна бути абсолютною, і, </a:t>
            </a:r>
            <a:r>
              <a:rPr lang="ru-RU" sz="32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щоб</a:t>
            </a:r>
            <a:r>
              <a:rPr lang="ru-RU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 </a:t>
            </a:r>
            <a:r>
              <a:rPr lang="ru-RU" sz="32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дієво</a:t>
            </a:r>
            <a:r>
              <a:rPr lang="ru-RU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 </a:t>
            </a:r>
            <a:r>
              <a:rPr lang="ru-RU" sz="32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виконувати</a:t>
            </a:r>
            <a:r>
              <a:rPr lang="ru-RU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 </a:t>
            </a:r>
            <a:r>
              <a:rPr lang="ru-RU" sz="32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свої</a:t>
            </a:r>
            <a:r>
              <a:rPr lang="ru-RU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 </a:t>
            </a:r>
            <a:r>
              <a:rPr lang="ru-RU" sz="32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функції</a:t>
            </a:r>
            <a:r>
              <a:rPr lang="ru-RU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 – бути примусом, бути </a:t>
            </a:r>
            <a:r>
              <a:rPr lang="ru-RU" sz="32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нетолерантною</a:t>
            </a:r>
            <a:r>
              <a:rPr lang="ru-RU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 до </a:t>
            </a:r>
            <a:r>
              <a:rPr lang="ru-RU" sz="32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нетолерантності</a:t>
            </a:r>
            <a:r>
              <a:rPr lang="ru-RU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. К. Поппер (</a:t>
            </a:r>
            <a:r>
              <a:rPr lang="ru-RU" sz="32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Karl</a:t>
            </a:r>
            <a:r>
              <a:rPr lang="ru-RU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 </a:t>
            </a:r>
            <a:r>
              <a:rPr lang="ru-RU" sz="32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Popper</a:t>
            </a:r>
            <a:r>
              <a:rPr lang="ru-RU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) </a:t>
            </a:r>
            <a:r>
              <a:rPr lang="ru-RU" sz="32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це</a:t>
            </a:r>
            <a:r>
              <a:rPr lang="ru-RU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 </a:t>
            </a:r>
            <a:r>
              <a:rPr lang="ru-RU" sz="32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визначив</a:t>
            </a:r>
            <a:r>
              <a:rPr lang="ru-RU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 як «парадокс </a:t>
            </a:r>
            <a:r>
              <a:rPr lang="ru-RU" sz="32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терпимості</a:t>
            </a:r>
            <a:r>
              <a:rPr lang="ru-RU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»: «</a:t>
            </a:r>
            <a:r>
              <a:rPr lang="ru-RU" sz="32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необмежена</a:t>
            </a:r>
            <a:r>
              <a:rPr lang="ru-RU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 </a:t>
            </a:r>
            <a:r>
              <a:rPr lang="ru-RU" sz="32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терпимість</a:t>
            </a:r>
            <a:r>
              <a:rPr lang="ru-RU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 повинна привести до </a:t>
            </a:r>
            <a:r>
              <a:rPr lang="ru-RU" sz="32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нетерпимості</a:t>
            </a:r>
            <a:r>
              <a:rPr lang="ru-RU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». </a:t>
            </a:r>
            <a:endParaRPr lang="uk-UA" sz="32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228600">
                  <a:schemeClr val="accent1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Monotype Corsiva" pitchFamily="66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1628800"/>
            <a:ext cx="2959596" cy="3793664"/>
          </a:xfrm>
          <a:prstGeom prst="round2DiagRect">
            <a:avLst>
              <a:gd name="adj1" fmla="val 16667"/>
              <a:gd name="adj2" fmla="val 0"/>
            </a:avLst>
          </a:prstGeom>
          <a:ln w="76200">
            <a:solidFill>
              <a:schemeClr val="accent1"/>
            </a:solidFill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  <a:reflection blurRad="6350" stA="50000" endA="300" endPos="38500" dist="50800" dir="5400000" sy="-100000" algn="bl" rotWithShape="0"/>
          </a:effectLst>
          <a:scene3d>
            <a:camera prst="perspectiveLeft"/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840235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427984" y="116632"/>
            <a:ext cx="4572000" cy="6001643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32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Німецький</a:t>
            </a:r>
            <a:r>
              <a:rPr lang="ru-RU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 </a:t>
            </a:r>
            <a:r>
              <a:rPr lang="ru-RU" sz="32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дослідник</a:t>
            </a:r>
            <a:r>
              <a:rPr lang="ru-RU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 Р. </a:t>
            </a:r>
            <a:r>
              <a:rPr lang="ru-RU" sz="32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Інґлехарт</a:t>
            </a:r>
            <a:r>
              <a:rPr lang="ru-RU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 (</a:t>
            </a:r>
            <a:r>
              <a:rPr lang="ru-RU" sz="32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Ronald</a:t>
            </a:r>
            <a:r>
              <a:rPr lang="ru-RU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 </a:t>
            </a:r>
            <a:r>
              <a:rPr lang="ru-RU" sz="32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Inglehart</a:t>
            </a:r>
            <a:r>
              <a:rPr lang="ru-RU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) </a:t>
            </a:r>
            <a:r>
              <a:rPr lang="ru-RU" sz="32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безпосередньо</a:t>
            </a:r>
            <a:r>
              <a:rPr lang="ru-RU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 </a:t>
            </a:r>
            <a:r>
              <a:rPr lang="ru-RU" sz="32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пов’язує</a:t>
            </a:r>
            <a:r>
              <a:rPr lang="ru-RU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 </a:t>
            </a:r>
            <a:r>
              <a:rPr lang="ru-RU" sz="32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толерантність</a:t>
            </a:r>
            <a:r>
              <a:rPr lang="ru-RU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 </a:t>
            </a:r>
            <a:r>
              <a:rPr lang="ru-RU" sz="32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із</a:t>
            </a:r>
            <a:r>
              <a:rPr lang="ru-RU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 </a:t>
            </a:r>
            <a:r>
              <a:rPr lang="ru-RU" sz="32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рівнем</a:t>
            </a:r>
            <a:r>
              <a:rPr lang="ru-RU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 </a:t>
            </a:r>
            <a:r>
              <a:rPr lang="ru-RU" sz="32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матеріального</a:t>
            </a:r>
            <a:r>
              <a:rPr lang="ru-RU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 </a:t>
            </a:r>
            <a:r>
              <a:rPr lang="ru-RU" sz="32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добробуту</a:t>
            </a:r>
            <a:r>
              <a:rPr lang="ru-RU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, </a:t>
            </a:r>
            <a:r>
              <a:rPr lang="ru-RU" sz="32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економічним</a:t>
            </a:r>
            <a:r>
              <a:rPr lang="ru-RU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 </a:t>
            </a:r>
            <a:r>
              <a:rPr lang="ru-RU" sz="32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прогресом</a:t>
            </a:r>
            <a:r>
              <a:rPr lang="ru-RU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 та типом </a:t>
            </a:r>
            <a:r>
              <a:rPr lang="ru-RU" sz="32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культури</a:t>
            </a:r>
            <a:r>
              <a:rPr lang="ru-RU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. Вона, на </a:t>
            </a:r>
            <a:r>
              <a:rPr lang="ru-RU" sz="32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його</a:t>
            </a:r>
            <a:r>
              <a:rPr lang="ru-RU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 думку, </a:t>
            </a:r>
            <a:r>
              <a:rPr lang="ru-RU" sz="32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залежить</a:t>
            </a:r>
            <a:r>
              <a:rPr lang="ru-RU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 </a:t>
            </a:r>
            <a:r>
              <a:rPr lang="ru-RU" sz="32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від</a:t>
            </a:r>
            <a:r>
              <a:rPr lang="ru-RU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 того, </a:t>
            </a:r>
            <a:r>
              <a:rPr lang="ru-RU" sz="32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чи</a:t>
            </a:r>
            <a:r>
              <a:rPr lang="ru-RU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 </a:t>
            </a:r>
            <a:r>
              <a:rPr lang="ru-RU" sz="32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суспільство</a:t>
            </a:r>
            <a:r>
              <a:rPr lang="ru-RU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 </a:t>
            </a:r>
            <a:r>
              <a:rPr lang="ru-RU" sz="32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ближче</a:t>
            </a:r>
            <a:r>
              <a:rPr lang="ru-RU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 до «</a:t>
            </a:r>
            <a:r>
              <a:rPr lang="ru-RU" sz="32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традиційної</a:t>
            </a:r>
            <a:r>
              <a:rPr lang="ru-RU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», </a:t>
            </a:r>
            <a:r>
              <a:rPr lang="ru-RU" sz="32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чи</a:t>
            </a:r>
            <a:r>
              <a:rPr lang="ru-RU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 до «секулярно-</a:t>
            </a:r>
            <a:r>
              <a:rPr lang="ru-RU" sz="32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раціональної</a:t>
            </a:r>
            <a:r>
              <a:rPr lang="ru-RU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» </a:t>
            </a:r>
            <a:r>
              <a:rPr lang="ru-RU" sz="32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культури</a:t>
            </a:r>
            <a:r>
              <a:rPr lang="ru-RU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. </a:t>
            </a:r>
            <a:endParaRPr lang="uk-UA" sz="32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228600">
                  <a:schemeClr val="accent1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Monotype Corsiva" pitchFamily="66" charset="0"/>
            </a:endParaRPr>
          </a:p>
        </p:txBody>
      </p:sp>
      <p:pic>
        <p:nvPicPr>
          <p:cNvPr id="6146" name="Picture 2" descr="http://www.hse.ru/data/2011/12/06/1271594939/IMG_626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692696"/>
            <a:ext cx="3790411" cy="568917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isometricOffAxis1Righ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377852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11560" y="4077072"/>
            <a:ext cx="8190656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  <a:reflection blurRad="6350" stA="55000" endA="300" endPos="45500" dir="5400000" sy="-100000" algn="bl" rotWithShape="0"/>
                </a:effectLst>
                <a:latin typeface="Monotype Corsiva" pitchFamily="66" charset="0"/>
              </a:rPr>
              <a:t>Толерантність</a:t>
            </a:r>
            <a:r>
              <a:rPr lang="ru-RU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  <a:reflection blurRad="6350" stA="55000" endA="300" endPos="45500" dir="5400000" sy="-100000" algn="bl" rotWithShape="0"/>
                </a:effectLst>
                <a:latin typeface="Monotype Corsiva" pitchFamily="66" charset="0"/>
              </a:rPr>
              <a:t> - </a:t>
            </a:r>
            <a:r>
              <a:rPr lang="ru-RU" sz="32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  <a:reflection blurRad="6350" stA="55000" endA="300" endPos="45500" dir="5400000" sy="-100000" algn="bl" rotWithShape="0"/>
                </a:effectLst>
                <a:latin typeface="Monotype Corsiva" pitchFamily="66" charset="0"/>
              </a:rPr>
              <a:t>це</a:t>
            </a:r>
            <a:r>
              <a:rPr lang="ru-RU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  <a:reflection blurRad="6350" stA="55000" endA="300" endPos="45500" dir="5400000" sy="-100000" algn="bl" rotWithShape="0"/>
                </a:effectLst>
                <a:latin typeface="Monotype Corsiva" pitchFamily="66" charset="0"/>
              </a:rPr>
              <a:t> </a:t>
            </a:r>
            <a:r>
              <a:rPr lang="ru-RU" sz="32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  <a:reflection blurRad="6350" stA="55000" endA="300" endPos="45500" dir="5400000" sy="-100000" algn="bl" rotWithShape="0"/>
                </a:effectLst>
                <a:latin typeface="Monotype Corsiva" pitchFamily="66" charset="0"/>
              </a:rPr>
              <a:t>здатність</a:t>
            </a:r>
            <a:r>
              <a:rPr lang="ru-RU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  <a:reflection blurRad="6350" stA="55000" endA="300" endPos="45500" dir="5400000" sy="-100000" algn="bl" rotWithShape="0"/>
                </a:effectLst>
                <a:latin typeface="Monotype Corsiva" pitchFamily="66" charset="0"/>
              </a:rPr>
              <a:t> без </a:t>
            </a:r>
            <a:r>
              <a:rPr lang="ru-RU" sz="32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  <a:reflection blurRad="6350" stA="55000" endA="300" endPos="45500" dir="5400000" sy="-100000" algn="bl" rotWithShape="0"/>
                </a:effectLst>
                <a:latin typeface="Monotype Corsiva" pitchFamily="66" charset="0"/>
              </a:rPr>
              <a:t>агресії</a:t>
            </a:r>
            <a:r>
              <a:rPr lang="ru-RU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  <a:reflection blurRad="6350" stA="55000" endA="300" endPos="45500" dir="5400000" sy="-100000" algn="bl" rotWithShape="0"/>
                </a:effectLst>
                <a:latin typeface="Monotype Corsiva" pitchFamily="66" charset="0"/>
              </a:rPr>
              <a:t> </a:t>
            </a:r>
            <a:r>
              <a:rPr lang="ru-RU" sz="32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  <a:reflection blurRad="6350" stA="55000" endA="300" endPos="45500" dir="5400000" sy="-100000" algn="bl" rotWithShape="0"/>
                </a:effectLst>
                <a:latin typeface="Monotype Corsiva" pitchFamily="66" charset="0"/>
              </a:rPr>
              <a:t>сприймати</a:t>
            </a:r>
            <a:r>
              <a:rPr lang="ru-RU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  <a:reflection blurRad="6350" stA="55000" endA="300" endPos="45500" dir="5400000" sy="-100000" algn="bl" rotWithShape="0"/>
                </a:effectLst>
                <a:latin typeface="Monotype Corsiva" pitchFamily="66" charset="0"/>
              </a:rPr>
              <a:t> думки, </a:t>
            </a:r>
            <a:r>
              <a:rPr lang="ru-RU" sz="32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  <a:reflection blurRad="6350" stA="55000" endA="300" endPos="45500" dir="5400000" sy="-100000" algn="bl" rotWithShape="0"/>
                </a:effectLst>
                <a:latin typeface="Monotype Corsiva" pitchFamily="66" charset="0"/>
              </a:rPr>
              <a:t>поведінку</a:t>
            </a:r>
            <a:r>
              <a:rPr lang="ru-RU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  <a:reflection blurRad="6350" stA="55000" endA="300" endPos="45500" dir="5400000" sy="-100000" algn="bl" rotWithShape="0"/>
                </a:effectLst>
                <a:latin typeface="Monotype Corsiva" pitchFamily="66" charset="0"/>
              </a:rPr>
              <a:t>, </a:t>
            </a:r>
            <a:r>
              <a:rPr lang="ru-RU" sz="32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  <a:reflection blurRad="6350" stA="55000" endA="300" endPos="45500" dir="5400000" sy="-100000" algn="bl" rotWithShape="0"/>
                </a:effectLst>
                <a:latin typeface="Monotype Corsiva" pitchFamily="66" charset="0"/>
              </a:rPr>
              <a:t>форми</a:t>
            </a:r>
            <a:r>
              <a:rPr lang="ru-RU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  <a:reflection blurRad="6350" stA="55000" endA="300" endPos="45500" dir="5400000" sy="-100000" algn="bl" rotWithShape="0"/>
                </a:effectLst>
                <a:latin typeface="Monotype Corsiva" pitchFamily="66" charset="0"/>
              </a:rPr>
              <a:t> </a:t>
            </a:r>
            <a:r>
              <a:rPr lang="ru-RU" sz="32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  <a:reflection blurRad="6350" stA="55000" endA="300" endPos="45500" dir="5400000" sy="-100000" algn="bl" rotWithShape="0"/>
                </a:effectLst>
                <a:latin typeface="Monotype Corsiva" pitchFamily="66" charset="0"/>
              </a:rPr>
              <a:t>самовираження</a:t>
            </a:r>
            <a:r>
              <a:rPr lang="ru-RU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  <a:reflection blurRad="6350" stA="55000" endA="300" endPos="45500" dir="5400000" sy="-100000" algn="bl" rotWithShape="0"/>
                </a:effectLst>
                <a:latin typeface="Monotype Corsiva" pitchFamily="66" charset="0"/>
              </a:rPr>
              <a:t> та </a:t>
            </a:r>
            <a:r>
              <a:rPr lang="ru-RU" sz="32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  <a:reflection blurRad="6350" stA="55000" endA="300" endPos="45500" dir="5400000" sy="-100000" algn="bl" rotWithShape="0"/>
                </a:effectLst>
                <a:latin typeface="Monotype Corsiva" pitchFamily="66" charset="0"/>
              </a:rPr>
              <a:t>спосіб</a:t>
            </a:r>
            <a:r>
              <a:rPr lang="ru-RU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  <a:reflection blurRad="6350" stA="55000" endA="300" endPos="45500" dir="5400000" sy="-100000" algn="bl" rotWithShape="0"/>
                </a:effectLst>
                <a:latin typeface="Monotype Corsiva" pitchFamily="66" charset="0"/>
              </a:rPr>
              <a:t> </a:t>
            </a:r>
            <a:r>
              <a:rPr lang="ru-RU" sz="32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  <a:reflection blurRad="6350" stA="55000" endA="300" endPos="45500" dir="5400000" sy="-100000" algn="bl" rotWithShape="0"/>
                </a:effectLst>
                <a:latin typeface="Monotype Corsiva" pitchFamily="66" charset="0"/>
              </a:rPr>
              <a:t>життя</a:t>
            </a:r>
            <a:r>
              <a:rPr lang="ru-RU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  <a:reflection blurRad="6350" stA="55000" endA="300" endPos="45500" dir="5400000" sy="-100000" algn="bl" rotWithShape="0"/>
                </a:effectLst>
                <a:latin typeface="Monotype Corsiva" pitchFamily="66" charset="0"/>
              </a:rPr>
              <a:t> </a:t>
            </a:r>
            <a:r>
              <a:rPr lang="ru-RU" sz="32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  <a:reflection blurRad="6350" stA="55000" endA="300" endPos="45500" dir="5400000" sy="-100000" algn="bl" rotWithShape="0"/>
                </a:effectLst>
                <a:latin typeface="Monotype Corsiva" pitchFamily="66" charset="0"/>
              </a:rPr>
              <a:t>іншої</a:t>
            </a:r>
            <a:r>
              <a:rPr lang="ru-RU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  <a:reflection blurRad="6350" stA="55000" endA="300" endPos="45500" dir="5400000" sy="-100000" algn="bl" rotWithShape="0"/>
                </a:effectLst>
                <a:latin typeface="Monotype Corsiva" pitchFamily="66" charset="0"/>
              </a:rPr>
              <a:t> </a:t>
            </a:r>
            <a:r>
              <a:rPr lang="ru-RU" sz="32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  <a:reflection blurRad="6350" stA="55000" endA="300" endPos="45500" dir="5400000" sy="-100000" algn="bl" rotWithShape="0"/>
                </a:effectLst>
                <a:latin typeface="Monotype Corsiva" pitchFamily="66" charset="0"/>
              </a:rPr>
              <a:t>людини</a:t>
            </a:r>
            <a:r>
              <a:rPr lang="ru-RU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  <a:reflection blurRad="6350" stA="55000" endA="300" endPos="45500" dir="5400000" sy="-100000" algn="bl" rotWithShape="0"/>
                </a:effectLst>
                <a:latin typeface="Monotype Corsiva" pitchFamily="66" charset="0"/>
              </a:rPr>
              <a:t>, </a:t>
            </a:r>
            <a:r>
              <a:rPr lang="ru-RU" sz="32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  <a:reflection blurRad="6350" stA="55000" endA="300" endPos="45500" dir="5400000" sy="-100000" algn="bl" rotWithShape="0"/>
                </a:effectLst>
                <a:latin typeface="Monotype Corsiva" pitchFamily="66" charset="0"/>
              </a:rPr>
              <a:t>які</a:t>
            </a:r>
            <a:r>
              <a:rPr lang="ru-RU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  <a:reflection blurRad="6350" stA="55000" endA="300" endPos="45500" dir="5400000" sy="-100000" algn="bl" rotWithShape="0"/>
                </a:effectLst>
                <a:latin typeface="Monotype Corsiva" pitchFamily="66" charset="0"/>
              </a:rPr>
              <a:t> </a:t>
            </a:r>
            <a:r>
              <a:rPr lang="ru-RU" sz="32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  <a:reflection blurRad="6350" stA="55000" endA="300" endPos="45500" dir="5400000" sy="-100000" algn="bl" rotWithShape="0"/>
                </a:effectLst>
                <a:latin typeface="Monotype Corsiva" pitchFamily="66" charset="0"/>
              </a:rPr>
              <a:t>відрізняються</a:t>
            </a:r>
            <a:r>
              <a:rPr lang="ru-RU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  <a:reflection blurRad="6350" stA="55000" endA="300" endPos="45500" dir="5400000" sy="-100000" algn="bl" rotWithShape="0"/>
                </a:effectLst>
                <a:latin typeface="Monotype Corsiva" pitchFamily="66" charset="0"/>
              </a:rPr>
              <a:t> </a:t>
            </a:r>
            <a:r>
              <a:rPr lang="ru-RU" sz="32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  <a:reflection blurRad="6350" stA="55000" endA="300" endPos="45500" dir="5400000" sy="-100000" algn="bl" rotWithShape="0"/>
                </a:effectLst>
                <a:latin typeface="Monotype Corsiva" pitchFamily="66" charset="0"/>
              </a:rPr>
              <a:t>від</a:t>
            </a:r>
            <a:r>
              <a:rPr lang="ru-RU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  <a:reflection blurRad="6350" stA="55000" endA="300" endPos="45500" dir="5400000" sy="-100000" algn="bl" rotWithShape="0"/>
                </a:effectLst>
                <a:latin typeface="Monotype Corsiva" pitchFamily="66" charset="0"/>
              </a:rPr>
              <a:t> </a:t>
            </a:r>
            <a:r>
              <a:rPr lang="ru-RU" sz="32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  <a:reflection blurRad="6350" stA="55000" endA="300" endPos="45500" dir="5400000" sy="-100000" algn="bl" rotWithShape="0"/>
                </a:effectLst>
                <a:latin typeface="Monotype Corsiva" pitchFamily="66" charset="0"/>
              </a:rPr>
              <a:t>власних</a:t>
            </a:r>
            <a:r>
              <a:rPr lang="ru-RU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  <a:reflection blurRad="6350" stA="55000" endA="300" endPos="45500" dir="5400000" sy="-100000" algn="bl" rotWithShape="0"/>
                </a:effectLst>
                <a:latin typeface="Monotype Corsiva" pitchFamily="66" charset="0"/>
              </a:rPr>
              <a:t>.</a:t>
            </a:r>
            <a:endParaRPr lang="uk-UA" sz="32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63500">
                  <a:schemeClr val="accent1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  <a:reflection blurRad="6350" stA="55000" endA="300" endPos="45500" dir="5400000" sy="-100000" algn="bl" rotWithShape="0"/>
              </a:effectLst>
              <a:latin typeface="Monotype Corsiva" pitchFamily="66" charset="0"/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476672"/>
            <a:ext cx="4818112" cy="3194408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689080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907704" y="4106286"/>
            <a:ext cx="588640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Виникла</a:t>
            </a:r>
            <a:r>
              <a:rPr lang="ru-RU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 </a:t>
            </a:r>
            <a:r>
              <a:rPr lang="ru-RU" sz="32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толерантність</a:t>
            </a:r>
            <a:r>
              <a:rPr lang="ru-RU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 у </a:t>
            </a:r>
            <a:r>
              <a:rPr lang="ru-RU" sz="32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західній</a:t>
            </a:r>
            <a:r>
              <a:rPr lang="ru-RU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 </a:t>
            </a:r>
            <a:r>
              <a:rPr lang="ru-RU" sz="32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цивілізації</a:t>
            </a:r>
            <a:r>
              <a:rPr lang="ru-RU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 на </a:t>
            </a:r>
            <a:r>
              <a:rPr lang="ru-RU" sz="32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релігійному</a:t>
            </a:r>
            <a:r>
              <a:rPr lang="ru-RU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 </a:t>
            </a:r>
            <a:r>
              <a:rPr lang="ru-RU" sz="32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рівні</a:t>
            </a:r>
            <a:r>
              <a:rPr lang="ru-RU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. </a:t>
            </a:r>
            <a:r>
              <a:rPr lang="ru-RU" sz="32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Виникнення</a:t>
            </a:r>
            <a:r>
              <a:rPr lang="ru-RU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 </a:t>
            </a:r>
            <a:r>
              <a:rPr lang="ru-RU" sz="32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цього</a:t>
            </a:r>
            <a:r>
              <a:rPr lang="ru-RU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 </a:t>
            </a:r>
            <a:r>
              <a:rPr lang="ru-RU" sz="32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терміну</a:t>
            </a:r>
            <a:r>
              <a:rPr lang="ru-RU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 </a:t>
            </a:r>
            <a:r>
              <a:rPr lang="ru-RU" sz="32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пов'язують</a:t>
            </a:r>
            <a:r>
              <a:rPr lang="ru-RU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 з </a:t>
            </a:r>
            <a:r>
              <a:rPr lang="ru-RU" sz="32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підписанням</a:t>
            </a:r>
            <a:r>
              <a:rPr lang="ru-RU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 </a:t>
            </a:r>
            <a:r>
              <a:rPr lang="ru-RU" sz="32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Нантського</a:t>
            </a:r>
            <a:r>
              <a:rPr lang="ru-RU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 </a:t>
            </a:r>
            <a:r>
              <a:rPr lang="ru-RU" sz="32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едикту</a:t>
            </a:r>
            <a:r>
              <a:rPr lang="ru-RU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.</a:t>
            </a:r>
            <a:endParaRPr lang="uk-UA" sz="32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228600">
                  <a:schemeClr val="accent1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Monotype Corsiva" pitchFamily="66" charset="0"/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7533" y="321422"/>
            <a:ext cx="5566742" cy="3784864"/>
          </a:xfrm>
          <a:prstGeom prst="rect">
            <a:avLst/>
          </a:prstGeom>
          <a:ln w="76200">
            <a:solidFill>
              <a:schemeClr val="accent1"/>
            </a:solidFill>
            <a:miter lim="800000"/>
            <a:headEnd/>
            <a:tailEnd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0158395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880950" y="4077072"/>
            <a:ext cx="5598368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Передусім</a:t>
            </a:r>
            <a:r>
              <a:rPr lang="ru-RU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 </a:t>
            </a:r>
            <a:r>
              <a:rPr lang="ru-RU" sz="28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толерантність</a:t>
            </a:r>
            <a:r>
              <a:rPr lang="ru-RU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 </a:t>
            </a:r>
            <a:r>
              <a:rPr lang="ru-RU" sz="28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означає</a:t>
            </a:r>
            <a:r>
              <a:rPr lang="ru-RU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 </a:t>
            </a:r>
            <a:r>
              <a:rPr lang="ru-RU" sz="28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доброзичливе</a:t>
            </a:r>
            <a:r>
              <a:rPr lang="ru-RU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 та </a:t>
            </a:r>
            <a:r>
              <a:rPr lang="ru-RU" sz="28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терпиме</a:t>
            </a:r>
            <a:r>
              <a:rPr lang="ru-RU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 </a:t>
            </a:r>
            <a:r>
              <a:rPr lang="ru-RU" sz="28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ставлення</a:t>
            </a:r>
            <a:r>
              <a:rPr lang="ru-RU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 до </a:t>
            </a:r>
            <a:r>
              <a:rPr lang="ru-RU" sz="28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чогось</a:t>
            </a:r>
            <a:r>
              <a:rPr lang="ru-RU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. Основою </a:t>
            </a:r>
            <a:r>
              <a:rPr lang="ru-RU" sz="28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толерантності</a:t>
            </a:r>
            <a:r>
              <a:rPr lang="ru-RU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 є </a:t>
            </a:r>
            <a:r>
              <a:rPr lang="ru-RU" sz="28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відкритість</a:t>
            </a:r>
            <a:r>
              <a:rPr lang="ru-RU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 думки та </a:t>
            </a:r>
            <a:r>
              <a:rPr lang="ru-RU" sz="28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спілкування</a:t>
            </a:r>
            <a:r>
              <a:rPr lang="ru-RU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, </a:t>
            </a:r>
            <a:r>
              <a:rPr lang="ru-RU" sz="28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особиста</a:t>
            </a:r>
            <a:r>
              <a:rPr lang="ru-RU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 свобода </a:t>
            </a:r>
            <a:r>
              <a:rPr lang="ru-RU" sz="28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індивіда</a:t>
            </a:r>
            <a:r>
              <a:rPr lang="ru-RU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 та </a:t>
            </a:r>
            <a:r>
              <a:rPr lang="ru-RU" sz="28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поцінування</a:t>
            </a:r>
            <a:r>
              <a:rPr lang="ru-RU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 прав та свобод </a:t>
            </a:r>
            <a:r>
              <a:rPr lang="ru-RU" sz="28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людини</a:t>
            </a:r>
            <a:r>
              <a:rPr lang="ru-RU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. </a:t>
            </a:r>
            <a:endParaRPr lang="uk-UA" sz="2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228600">
                  <a:schemeClr val="accent1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Monotype Corsiva" pitchFamily="66" charset="0"/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3803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4375"/>
          <a:stretch/>
        </p:blipFill>
        <p:spPr bwMode="auto">
          <a:xfrm>
            <a:off x="2898724" y="216804"/>
            <a:ext cx="3872993" cy="3499432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8421205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286000" y="3140968"/>
            <a:ext cx="4572000" cy="3108543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28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Отже</a:t>
            </a:r>
            <a:r>
              <a:rPr lang="ru-RU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, </a:t>
            </a:r>
            <a:r>
              <a:rPr lang="ru-RU" sz="28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толерантність</a:t>
            </a:r>
            <a:r>
              <a:rPr lang="ru-RU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 є </a:t>
            </a:r>
            <a:r>
              <a:rPr lang="ru-RU" sz="28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доволі</a:t>
            </a:r>
            <a:r>
              <a:rPr lang="ru-RU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 тонкою </a:t>
            </a:r>
            <a:r>
              <a:rPr lang="ru-RU" sz="28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категорією</a:t>
            </a:r>
            <a:r>
              <a:rPr lang="ru-RU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, </a:t>
            </a:r>
            <a:r>
              <a:rPr lang="ru-RU" sz="28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якої</a:t>
            </a:r>
            <a:r>
              <a:rPr lang="ru-RU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 </a:t>
            </a:r>
            <a:r>
              <a:rPr lang="ru-RU" sz="28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безумовно</a:t>
            </a:r>
            <a:r>
              <a:rPr lang="ru-RU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 </a:t>
            </a:r>
            <a:r>
              <a:rPr lang="ru-RU" sz="28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потрібно</a:t>
            </a:r>
            <a:r>
              <a:rPr lang="ru-RU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 </a:t>
            </a:r>
            <a:r>
              <a:rPr lang="ru-RU" sz="28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дотримуватись</a:t>
            </a:r>
            <a:r>
              <a:rPr lang="ru-RU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, </a:t>
            </a:r>
            <a:r>
              <a:rPr lang="ru-RU" sz="28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оскільки</a:t>
            </a:r>
            <a:r>
              <a:rPr lang="ru-RU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 вона </a:t>
            </a:r>
            <a:r>
              <a:rPr lang="ru-RU" sz="28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визначає</a:t>
            </a:r>
            <a:r>
              <a:rPr lang="ru-RU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 </a:t>
            </a:r>
            <a:r>
              <a:rPr lang="ru-RU" sz="28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моральний</a:t>
            </a:r>
            <a:r>
              <a:rPr lang="ru-RU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, </a:t>
            </a:r>
            <a:r>
              <a:rPr lang="ru-RU" sz="28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суспільний</a:t>
            </a:r>
            <a:r>
              <a:rPr lang="ru-RU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 і </a:t>
            </a:r>
            <a:r>
              <a:rPr lang="ru-RU" sz="28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демократичний</a:t>
            </a:r>
            <a:r>
              <a:rPr lang="ru-RU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 </a:t>
            </a:r>
            <a:r>
              <a:rPr lang="ru-RU" sz="28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розвиток</a:t>
            </a:r>
            <a:r>
              <a:rPr lang="ru-RU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 </a:t>
            </a:r>
            <a:r>
              <a:rPr lang="ru-RU" sz="28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суспільства</a:t>
            </a:r>
            <a:r>
              <a:rPr lang="ru-RU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. </a:t>
            </a:r>
            <a:endParaRPr lang="uk-UA" sz="2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228600">
                  <a:schemeClr val="accent1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Monotype Corsiva" pitchFamily="66" charset="0"/>
            </a:endParaRP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404664"/>
            <a:ext cx="3190875" cy="2381250"/>
          </a:xfrm>
          <a:prstGeom prst="round2DiagRect">
            <a:avLst>
              <a:gd name="adj1" fmla="val 16667"/>
              <a:gd name="adj2" fmla="val 0"/>
            </a:avLst>
          </a:prstGeom>
          <a:ln w="76200">
            <a:solidFill>
              <a:schemeClr val="accent1"/>
            </a:solidFill>
            <a:prstDash val="lgDashDotDot"/>
            <a:miter lim="800000"/>
            <a:headEnd/>
            <a:tailEnd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3960514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7504" y="4906938"/>
            <a:ext cx="8928992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У </a:t>
            </a:r>
            <a:r>
              <a:rPr lang="ru-RU" sz="28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перекладі</a:t>
            </a:r>
            <a:r>
              <a:rPr lang="ru-RU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 з </a:t>
            </a:r>
            <a:r>
              <a:rPr lang="ru-RU" sz="28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латинської</a:t>
            </a:r>
            <a:r>
              <a:rPr lang="ru-RU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 «</a:t>
            </a:r>
            <a:r>
              <a:rPr lang="ru-RU" sz="28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tolerance</a:t>
            </a:r>
            <a:r>
              <a:rPr lang="ru-RU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» </a:t>
            </a:r>
            <a:r>
              <a:rPr lang="ru-RU" sz="28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означає</a:t>
            </a:r>
            <a:r>
              <a:rPr lang="ru-RU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 «</a:t>
            </a:r>
            <a:r>
              <a:rPr lang="ru-RU" sz="28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терпіння</a:t>
            </a:r>
            <a:r>
              <a:rPr lang="ru-RU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».</a:t>
            </a:r>
            <a:endParaRPr lang="uk-UA" sz="2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228600">
                  <a:schemeClr val="accent1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Monotype Corsiva" pitchFamily="66" charset="0"/>
            </a:endParaRPr>
          </a:p>
          <a:p>
            <a:pPr algn="ctr"/>
            <a:r>
              <a:rPr lang="ru-RU" sz="28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Це</a:t>
            </a:r>
            <a:r>
              <a:rPr lang="ru-RU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 слово в </a:t>
            </a:r>
            <a:r>
              <a:rPr lang="ru-RU" sz="28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медицині</a:t>
            </a:r>
            <a:r>
              <a:rPr lang="ru-RU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 </a:t>
            </a:r>
            <a:r>
              <a:rPr lang="ru-RU" sz="28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позначає</a:t>
            </a:r>
            <a:r>
              <a:rPr lang="ru-RU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 </a:t>
            </a:r>
            <a:r>
              <a:rPr lang="ru-RU" sz="28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здатність</a:t>
            </a:r>
            <a:r>
              <a:rPr lang="ru-RU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 </a:t>
            </a:r>
            <a:r>
              <a:rPr lang="ru-RU" sz="28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організму</a:t>
            </a:r>
            <a:r>
              <a:rPr lang="ru-RU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 </a:t>
            </a:r>
            <a:r>
              <a:rPr lang="ru-RU" sz="28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переносити</a:t>
            </a:r>
            <a:r>
              <a:rPr lang="ru-RU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 </a:t>
            </a:r>
            <a:r>
              <a:rPr lang="ru-RU" sz="28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вплив</a:t>
            </a:r>
            <a:r>
              <a:rPr lang="ru-RU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 тих </a:t>
            </a:r>
            <a:r>
              <a:rPr lang="ru-RU" sz="28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чи</a:t>
            </a:r>
            <a:r>
              <a:rPr lang="ru-RU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 </a:t>
            </a:r>
            <a:r>
              <a:rPr lang="ru-RU" sz="28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інших</a:t>
            </a:r>
            <a:r>
              <a:rPr lang="ru-RU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 </a:t>
            </a:r>
            <a:r>
              <a:rPr lang="ru-RU" sz="28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чинників</a:t>
            </a:r>
            <a:r>
              <a:rPr lang="ru-RU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. У </a:t>
            </a:r>
            <a:r>
              <a:rPr lang="ru-RU" sz="28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суспільстві</a:t>
            </a:r>
            <a:r>
              <a:rPr lang="ru-RU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 </a:t>
            </a:r>
            <a:r>
              <a:rPr lang="ru-RU" sz="28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толерантність</a:t>
            </a:r>
            <a:r>
              <a:rPr lang="ru-RU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 </a:t>
            </a:r>
            <a:r>
              <a:rPr lang="ru-RU" sz="28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означає</a:t>
            </a:r>
            <a:r>
              <a:rPr lang="ru-RU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 </a:t>
            </a:r>
            <a:r>
              <a:rPr lang="ru-RU" sz="28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терпимість</a:t>
            </a:r>
            <a:r>
              <a:rPr lang="ru-RU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 до </a:t>
            </a:r>
            <a:r>
              <a:rPr lang="ru-RU" sz="28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інших</a:t>
            </a:r>
            <a:r>
              <a:rPr lang="ru-RU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 думок, </a:t>
            </a:r>
            <a:r>
              <a:rPr lang="ru-RU" sz="28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поглядів</a:t>
            </a:r>
            <a:r>
              <a:rPr lang="ru-RU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, </a:t>
            </a:r>
            <a:r>
              <a:rPr lang="ru-RU" sz="28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традицій</a:t>
            </a:r>
            <a:r>
              <a:rPr lang="ru-RU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.</a:t>
            </a:r>
            <a:endParaRPr lang="uk-UA" sz="2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228600">
                  <a:schemeClr val="accent1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Monotype Corsiva" pitchFamily="66" charset="0"/>
            </a:endParaRP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5775" y="404664"/>
            <a:ext cx="5715000" cy="428625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945935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67544" y="3372578"/>
            <a:ext cx="4572000" cy="3108543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28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Толерантність</a:t>
            </a:r>
            <a:r>
              <a:rPr lang="ru-RU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 – </a:t>
            </a:r>
            <a:r>
              <a:rPr lang="ru-RU" sz="28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це</a:t>
            </a:r>
            <a:r>
              <a:rPr lang="ru-RU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 </a:t>
            </a:r>
            <a:r>
              <a:rPr lang="ru-RU" sz="28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повага</a:t>
            </a:r>
            <a:r>
              <a:rPr lang="ru-RU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, </a:t>
            </a:r>
            <a:r>
              <a:rPr lang="ru-RU" sz="28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сприйняття</a:t>
            </a:r>
            <a:r>
              <a:rPr lang="ru-RU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 та </a:t>
            </a:r>
            <a:r>
              <a:rPr lang="ru-RU" sz="28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розуміння</a:t>
            </a:r>
            <a:r>
              <a:rPr lang="ru-RU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 </a:t>
            </a:r>
            <a:r>
              <a:rPr lang="ru-RU" sz="28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багатого</a:t>
            </a:r>
            <a:r>
              <a:rPr lang="ru-RU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 </a:t>
            </a:r>
            <a:r>
              <a:rPr lang="ru-RU" sz="28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різноманіття</a:t>
            </a:r>
            <a:r>
              <a:rPr lang="ru-RU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 культур </a:t>
            </a:r>
            <a:r>
              <a:rPr lang="ru-RU" sz="28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нашого</a:t>
            </a:r>
            <a:r>
              <a:rPr lang="ru-RU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 </a:t>
            </a:r>
            <a:r>
              <a:rPr lang="ru-RU" sz="28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світу</a:t>
            </a:r>
            <a:r>
              <a:rPr lang="ru-RU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, форм </a:t>
            </a:r>
            <a:r>
              <a:rPr lang="ru-RU" sz="28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самовираження</a:t>
            </a:r>
            <a:r>
              <a:rPr lang="ru-RU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 та </a:t>
            </a:r>
            <a:r>
              <a:rPr lang="ru-RU" sz="28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самовиявлення</a:t>
            </a:r>
            <a:r>
              <a:rPr lang="ru-RU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 </a:t>
            </a:r>
            <a:r>
              <a:rPr lang="ru-RU" sz="28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людської</a:t>
            </a:r>
            <a:r>
              <a:rPr lang="ru-RU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 </a:t>
            </a:r>
            <a:r>
              <a:rPr lang="ru-RU" sz="28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особистості</a:t>
            </a:r>
            <a:r>
              <a:rPr lang="ru-RU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. </a:t>
            </a:r>
            <a:endParaRPr lang="uk-UA" sz="2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228600">
                  <a:schemeClr val="accent1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Monotype Corsiva" pitchFamily="66" charset="0"/>
            </a:endParaRPr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4334" y="548680"/>
            <a:ext cx="3915923" cy="3045718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394449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139952" y="3573016"/>
            <a:ext cx="4572000" cy="3108543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28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Формуванню</a:t>
            </a:r>
            <a:r>
              <a:rPr lang="ru-RU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 </a:t>
            </a:r>
            <a:r>
              <a:rPr lang="ru-RU" sz="28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толерантності</a:t>
            </a:r>
            <a:r>
              <a:rPr lang="ru-RU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 </a:t>
            </a:r>
            <a:r>
              <a:rPr lang="ru-RU" sz="28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сприяють</a:t>
            </a:r>
            <a:r>
              <a:rPr lang="ru-RU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 </a:t>
            </a:r>
            <a:r>
              <a:rPr lang="ru-RU" sz="28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знання</a:t>
            </a:r>
            <a:r>
              <a:rPr lang="ru-RU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, </a:t>
            </a:r>
            <a:r>
              <a:rPr lang="ru-RU" sz="28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відкритість</a:t>
            </a:r>
            <a:r>
              <a:rPr lang="ru-RU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, </a:t>
            </a:r>
            <a:r>
              <a:rPr lang="ru-RU" sz="28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спілкування</a:t>
            </a:r>
            <a:r>
              <a:rPr lang="ru-RU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 та свобода думки, </a:t>
            </a:r>
            <a:r>
              <a:rPr lang="ru-RU" sz="28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совісті</a:t>
            </a:r>
            <a:r>
              <a:rPr lang="ru-RU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 й </a:t>
            </a:r>
            <a:r>
              <a:rPr lang="ru-RU" sz="28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переконань</a:t>
            </a:r>
            <a:r>
              <a:rPr lang="ru-RU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. </a:t>
            </a:r>
            <a:r>
              <a:rPr lang="ru-RU" sz="28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Також</a:t>
            </a:r>
            <a:r>
              <a:rPr lang="ru-RU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 </a:t>
            </a:r>
            <a:r>
              <a:rPr lang="ru-RU" sz="28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толерантність</a:t>
            </a:r>
            <a:r>
              <a:rPr lang="ru-RU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 – </a:t>
            </a:r>
            <a:r>
              <a:rPr lang="ru-RU" sz="28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це</a:t>
            </a:r>
            <a:r>
              <a:rPr lang="ru-RU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 </a:t>
            </a:r>
            <a:r>
              <a:rPr lang="ru-RU" sz="28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єдність</a:t>
            </a:r>
            <a:r>
              <a:rPr lang="ru-RU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 у </a:t>
            </a:r>
            <a:r>
              <a:rPr lang="ru-RU" sz="28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різноманітті</a:t>
            </a:r>
            <a:r>
              <a:rPr lang="ru-RU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, те, </a:t>
            </a:r>
            <a:r>
              <a:rPr lang="ru-RU" sz="28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що</a:t>
            </a:r>
            <a:r>
              <a:rPr lang="ru-RU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 переходу </a:t>
            </a:r>
            <a:r>
              <a:rPr lang="ru-RU" sz="28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від</a:t>
            </a:r>
            <a:r>
              <a:rPr lang="ru-RU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 </a:t>
            </a:r>
            <a:r>
              <a:rPr lang="ru-RU" sz="28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війни</a:t>
            </a:r>
            <a:r>
              <a:rPr lang="ru-RU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 до </a:t>
            </a:r>
            <a:r>
              <a:rPr lang="ru-RU" sz="28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культури</a:t>
            </a:r>
            <a:r>
              <a:rPr lang="ru-RU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 миру.</a:t>
            </a:r>
            <a:endParaRPr lang="uk-UA" sz="2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228600">
                  <a:schemeClr val="accent1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Monotype Corsiva" pitchFamily="66" charset="0"/>
            </a:endParaRPr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096" b="100000" l="4305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216" y="227415"/>
            <a:ext cx="4248472" cy="335516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141444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195736" y="1340768"/>
            <a:ext cx="4572000" cy="483209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44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  <a:reflection blurRad="6350" stA="55000" endA="300" endPos="45500" dir="5400000" sy="-100000" algn="bl" rotWithShape="0"/>
                </a:effectLst>
                <a:latin typeface="Monotype Corsiva" pitchFamily="66" charset="0"/>
              </a:rPr>
              <a:t>Толерантність</a:t>
            </a:r>
            <a:r>
              <a:rPr lang="ru-RU" sz="4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  <a:reflection blurRad="6350" stA="55000" endA="300" endPos="45500" dir="5400000" sy="-100000" algn="bl" rotWithShape="0"/>
                </a:effectLst>
                <a:latin typeface="Monotype Corsiva" pitchFamily="66" charset="0"/>
              </a:rPr>
              <a:t> (</a:t>
            </a:r>
            <a:r>
              <a:rPr lang="ru-RU" sz="44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  <a:reflection blurRad="6350" stA="55000" endA="300" endPos="45500" dir="5400000" sy="-100000" algn="bl" rotWithShape="0"/>
                </a:effectLst>
                <a:latin typeface="Monotype Corsiva" pitchFamily="66" charset="0"/>
              </a:rPr>
              <a:t>від</a:t>
            </a:r>
            <a:r>
              <a:rPr lang="ru-RU" sz="4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  <a:reflection blurRad="6350" stA="55000" endA="300" endPos="45500" dir="5400000" sy="-100000" algn="bl" rotWithShape="0"/>
                </a:effectLst>
                <a:latin typeface="Monotype Corsiva" pitchFamily="66" charset="0"/>
              </a:rPr>
              <a:t> лат. </a:t>
            </a:r>
            <a:r>
              <a:rPr lang="ru-RU" sz="44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  <a:reflection blurRad="6350" stA="55000" endA="300" endPos="45500" dir="5400000" sy="-100000" algn="bl" rotWithShape="0"/>
                </a:effectLst>
                <a:latin typeface="Monotype Corsiva" pitchFamily="66" charset="0"/>
              </a:rPr>
              <a:t>tolerantia</a:t>
            </a:r>
            <a:r>
              <a:rPr lang="ru-RU" sz="4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  <a:reflection blurRad="6350" stA="55000" endA="300" endPos="45500" dir="5400000" sy="-100000" algn="bl" rotWithShape="0"/>
                </a:effectLst>
                <a:latin typeface="Monotype Corsiva" pitchFamily="66" charset="0"/>
              </a:rPr>
              <a:t> – </a:t>
            </a:r>
            <a:r>
              <a:rPr lang="ru-RU" sz="44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  <a:reflection blurRad="6350" stA="55000" endA="300" endPos="45500" dir="5400000" sy="-100000" algn="bl" rotWithShape="0"/>
                </a:effectLst>
                <a:latin typeface="Monotype Corsiva" pitchFamily="66" charset="0"/>
              </a:rPr>
              <a:t>терпіння</a:t>
            </a:r>
            <a:r>
              <a:rPr lang="ru-RU" sz="4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  <a:reflection blurRad="6350" stA="55000" endA="300" endPos="45500" dir="5400000" sy="-100000" algn="bl" rotWithShape="0"/>
                </a:effectLst>
                <a:latin typeface="Monotype Corsiva" pitchFamily="66" charset="0"/>
              </a:rPr>
              <a:t>) – у </a:t>
            </a:r>
            <a:r>
              <a:rPr lang="ru-RU" sz="44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  <a:reflection blurRad="6350" stA="55000" endA="300" endPos="45500" dir="5400000" sy="-100000" algn="bl" rotWithShape="0"/>
                </a:effectLst>
                <a:latin typeface="Monotype Corsiva" pitchFamily="66" charset="0"/>
              </a:rPr>
              <a:t>загальному</a:t>
            </a:r>
            <a:r>
              <a:rPr lang="ru-RU" sz="4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  <a:reflection blurRad="6350" stA="55000" endA="300" endPos="45500" dir="5400000" sy="-100000" algn="bl" rotWithShape="0"/>
                </a:effectLst>
                <a:latin typeface="Monotype Corsiva" pitchFamily="66" charset="0"/>
              </a:rPr>
              <a:t> </a:t>
            </a:r>
            <a:r>
              <a:rPr lang="ru-RU" sz="44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  <a:reflection blurRad="6350" stA="55000" endA="300" endPos="45500" dir="5400000" sy="-100000" algn="bl" rotWithShape="0"/>
                </a:effectLst>
                <a:latin typeface="Monotype Corsiva" pitchFamily="66" charset="0"/>
              </a:rPr>
              <a:t>значенні</a:t>
            </a:r>
            <a:r>
              <a:rPr lang="ru-RU" sz="4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  <a:reflection blurRad="6350" stA="55000" endA="300" endPos="45500" dir="5400000" sy="-100000" algn="bl" rotWithShape="0"/>
                </a:effectLst>
                <a:latin typeface="Monotype Corsiva" pitchFamily="66" charset="0"/>
              </a:rPr>
              <a:t> </a:t>
            </a:r>
            <a:r>
              <a:rPr lang="ru-RU" sz="44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  <a:reflection blurRad="6350" stA="55000" endA="300" endPos="45500" dir="5400000" sy="-100000" algn="bl" rotWithShape="0"/>
                </a:effectLst>
                <a:latin typeface="Monotype Corsiva" pitchFamily="66" charset="0"/>
              </a:rPr>
              <a:t>здатність</a:t>
            </a:r>
            <a:r>
              <a:rPr lang="ru-RU" sz="4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  <a:reflection blurRad="6350" stA="55000" endA="300" endPos="45500" dir="5400000" sy="-100000" algn="bl" rotWithShape="0"/>
                </a:effectLst>
                <a:latin typeface="Monotype Corsiva" pitchFamily="66" charset="0"/>
              </a:rPr>
              <a:t> </a:t>
            </a:r>
            <a:r>
              <a:rPr lang="ru-RU" sz="44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  <a:reflection blurRad="6350" stA="55000" endA="300" endPos="45500" dir="5400000" sy="-100000" algn="bl" rotWithShape="0"/>
                </a:effectLst>
                <a:latin typeface="Monotype Corsiva" pitchFamily="66" charset="0"/>
              </a:rPr>
              <a:t>приймати</a:t>
            </a:r>
            <a:r>
              <a:rPr lang="ru-RU" sz="4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  <a:reflection blurRad="6350" stA="55000" endA="300" endPos="45500" dir="5400000" sy="-100000" algn="bl" rotWithShape="0"/>
                </a:effectLst>
                <a:latin typeface="Monotype Corsiva" pitchFamily="66" charset="0"/>
              </a:rPr>
              <a:t> </a:t>
            </a:r>
            <a:r>
              <a:rPr lang="ru-RU" sz="44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  <a:reflection blurRad="6350" stA="55000" endA="300" endPos="45500" dir="5400000" sy="-100000" algn="bl" rotWithShape="0"/>
                </a:effectLst>
                <a:latin typeface="Monotype Corsiva" pitchFamily="66" charset="0"/>
              </a:rPr>
              <a:t>щось</a:t>
            </a:r>
            <a:r>
              <a:rPr lang="ru-RU" sz="4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  <a:reflection blurRad="6350" stA="55000" endA="300" endPos="45500" dir="5400000" sy="-100000" algn="bl" rotWithShape="0"/>
                </a:effectLst>
                <a:latin typeface="Monotype Corsiva" pitchFamily="66" charset="0"/>
              </a:rPr>
              <a:t>, не </a:t>
            </a:r>
            <a:r>
              <a:rPr lang="ru-RU" sz="44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  <a:reflection blurRad="6350" stA="55000" endA="300" endPos="45500" dir="5400000" sy="-100000" algn="bl" rotWithShape="0"/>
                </a:effectLst>
                <a:latin typeface="Monotype Corsiva" pitchFamily="66" charset="0"/>
              </a:rPr>
              <a:t>схвалюючи</a:t>
            </a:r>
            <a:r>
              <a:rPr lang="ru-RU" sz="4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  <a:reflection blurRad="6350" stA="55000" endA="300" endPos="45500" dir="5400000" sy="-100000" algn="bl" rotWithShape="0"/>
                </a:effectLst>
                <a:latin typeface="Monotype Corsiva" pitchFamily="66" charset="0"/>
              </a:rPr>
              <a:t> </a:t>
            </a:r>
            <a:r>
              <a:rPr lang="ru-RU" sz="44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  <a:reflection blurRad="6350" stA="55000" endA="300" endPos="45500" dir="5400000" sy="-100000" algn="bl" rotWithShape="0"/>
                </a:effectLst>
                <a:latin typeface="Monotype Corsiva" pitchFamily="66" charset="0"/>
              </a:rPr>
              <a:t>це</a:t>
            </a:r>
            <a:r>
              <a:rPr lang="ru-RU" sz="4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  <a:reflection blurRad="6350" stA="55000" endA="300" endPos="45500" dir="5400000" sy="-100000" algn="bl" rotWithShape="0"/>
                </a:effectLst>
                <a:latin typeface="Monotype Corsiva" pitchFamily="66" charset="0"/>
              </a:rPr>
              <a:t>. </a:t>
            </a:r>
            <a:endParaRPr lang="uk-UA" sz="4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63500">
                  <a:schemeClr val="accent1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  <a:reflection blurRad="6350" stA="55000" endA="300" endPos="45500" dir="5400000" sy="-100000" algn="bl" rotWithShape="0"/>
              </a:effectLst>
              <a:latin typeface="Monotype Corsiva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50864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283968" y="3501008"/>
            <a:ext cx="4572000" cy="3108543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28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Сьогодні</a:t>
            </a:r>
            <a:r>
              <a:rPr lang="ru-RU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 </a:t>
            </a:r>
            <a:r>
              <a:rPr lang="ru-RU" sz="28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толерантність</a:t>
            </a:r>
            <a:r>
              <a:rPr lang="ru-RU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 – </a:t>
            </a:r>
            <a:r>
              <a:rPr lang="ru-RU" sz="28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яскравий</a:t>
            </a:r>
            <a:r>
              <a:rPr lang="ru-RU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 </a:t>
            </a:r>
            <a:r>
              <a:rPr lang="ru-RU" sz="28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показник</a:t>
            </a:r>
            <a:r>
              <a:rPr lang="ru-RU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 </a:t>
            </a:r>
            <a:r>
              <a:rPr lang="ru-RU" sz="28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ступеню</a:t>
            </a:r>
            <a:r>
              <a:rPr lang="ru-RU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 </a:t>
            </a:r>
            <a:r>
              <a:rPr lang="ru-RU" sz="28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демократичності</a:t>
            </a:r>
            <a:r>
              <a:rPr lang="ru-RU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 </a:t>
            </a:r>
            <a:r>
              <a:rPr lang="ru-RU" sz="28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кожної</a:t>
            </a:r>
            <a:r>
              <a:rPr lang="ru-RU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 </a:t>
            </a:r>
            <a:r>
              <a:rPr lang="ru-RU" sz="28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держави</a:t>
            </a:r>
            <a:r>
              <a:rPr lang="ru-RU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 й одна з умов </a:t>
            </a:r>
            <a:r>
              <a:rPr lang="ru-RU" sz="28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її</a:t>
            </a:r>
            <a:r>
              <a:rPr lang="ru-RU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 </a:t>
            </a:r>
            <a:r>
              <a:rPr lang="ru-RU" sz="28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розвитку</a:t>
            </a:r>
            <a:r>
              <a:rPr lang="ru-RU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. </a:t>
            </a:r>
            <a:r>
              <a:rPr lang="ru-RU" sz="28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Політична</a:t>
            </a:r>
            <a:r>
              <a:rPr lang="ru-RU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 </a:t>
            </a:r>
            <a:r>
              <a:rPr lang="ru-RU" sz="28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толерантність</a:t>
            </a:r>
            <a:r>
              <a:rPr lang="ru-RU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 є основою для </a:t>
            </a:r>
            <a:r>
              <a:rPr lang="ru-RU" sz="28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плідних</a:t>
            </a:r>
            <a:r>
              <a:rPr lang="ru-RU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 </a:t>
            </a:r>
            <a:r>
              <a:rPr lang="ru-RU" sz="28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міжнародних</a:t>
            </a:r>
            <a:r>
              <a:rPr lang="ru-RU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 </a:t>
            </a:r>
            <a:r>
              <a:rPr lang="ru-RU" sz="28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відносин</a:t>
            </a:r>
            <a:r>
              <a:rPr lang="ru-RU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.</a:t>
            </a:r>
            <a:endParaRPr lang="uk-UA" sz="2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228600">
                  <a:schemeClr val="accent1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Monotype Corsiva" pitchFamily="66" charset="0"/>
            </a:endParaRPr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332656"/>
            <a:ext cx="5063843" cy="3090725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403589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286000" y="2690336"/>
            <a:ext cx="4572000" cy="3108543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Для того, </a:t>
            </a:r>
            <a:r>
              <a:rPr lang="ru-RU" sz="28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щоб</a:t>
            </a:r>
            <a:r>
              <a:rPr lang="ru-RU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 </a:t>
            </a:r>
            <a:r>
              <a:rPr lang="ru-RU" sz="28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досягти</a:t>
            </a:r>
            <a:r>
              <a:rPr lang="ru-RU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 </a:t>
            </a:r>
            <a:r>
              <a:rPr lang="ru-RU" sz="28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успіху</a:t>
            </a:r>
            <a:r>
              <a:rPr lang="ru-RU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 у </a:t>
            </a:r>
            <a:r>
              <a:rPr lang="ru-RU" sz="28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власному</a:t>
            </a:r>
            <a:r>
              <a:rPr lang="ru-RU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 </a:t>
            </a:r>
            <a:r>
              <a:rPr lang="ru-RU" sz="28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житті</a:t>
            </a:r>
            <a:r>
              <a:rPr lang="ru-RU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, не </a:t>
            </a:r>
            <a:r>
              <a:rPr lang="ru-RU" sz="28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витрачати</a:t>
            </a:r>
            <a:r>
              <a:rPr lang="ru-RU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 сил на </a:t>
            </a:r>
            <a:r>
              <a:rPr lang="ru-RU" sz="28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конфлікти</a:t>
            </a:r>
            <a:r>
              <a:rPr lang="ru-RU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, «</a:t>
            </a:r>
            <a:r>
              <a:rPr lang="ru-RU" sz="28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побутові</a:t>
            </a:r>
            <a:r>
              <a:rPr lang="ru-RU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 </a:t>
            </a:r>
            <a:r>
              <a:rPr lang="ru-RU" sz="28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війни</a:t>
            </a:r>
            <a:r>
              <a:rPr lang="ru-RU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», кожному </a:t>
            </a:r>
            <a:r>
              <a:rPr lang="ru-RU" sz="28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доцільно</a:t>
            </a:r>
            <a:r>
              <a:rPr lang="ru-RU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 </a:t>
            </a:r>
            <a:r>
              <a:rPr lang="ru-RU" sz="28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сформувати</a:t>
            </a:r>
            <a:r>
              <a:rPr lang="ru-RU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 у </a:t>
            </a:r>
            <a:r>
              <a:rPr lang="ru-RU" sz="28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собі</a:t>
            </a:r>
            <a:r>
              <a:rPr lang="ru-RU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 </a:t>
            </a:r>
            <a:r>
              <a:rPr lang="ru-RU" sz="28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толерантність</a:t>
            </a:r>
            <a:r>
              <a:rPr lang="ru-RU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 як рису характеру. Для </a:t>
            </a:r>
            <a:r>
              <a:rPr lang="ru-RU" sz="28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цього</a:t>
            </a:r>
            <a:r>
              <a:rPr lang="ru-RU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 </a:t>
            </a:r>
            <a:r>
              <a:rPr lang="ru-RU" sz="28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необхідно</a:t>
            </a:r>
            <a:r>
              <a:rPr lang="ru-RU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:</a:t>
            </a:r>
            <a:endParaRPr lang="uk-UA" sz="2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228600">
                  <a:schemeClr val="accent1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Monotype Corsiva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35754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300275" y="2204864"/>
            <a:ext cx="4572000" cy="353943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 • бути </a:t>
            </a:r>
            <a:r>
              <a:rPr lang="ru-RU" sz="28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готовими</a:t>
            </a:r>
            <a:r>
              <a:rPr lang="ru-RU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 до того, </a:t>
            </a:r>
            <a:r>
              <a:rPr lang="ru-RU" sz="28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що</a:t>
            </a:r>
            <a:r>
              <a:rPr lang="ru-RU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 </a:t>
            </a:r>
            <a:r>
              <a:rPr lang="ru-RU" sz="28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всі</a:t>
            </a:r>
            <a:r>
              <a:rPr lang="ru-RU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 люди </a:t>
            </a:r>
            <a:r>
              <a:rPr lang="ru-RU" sz="28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різні</a:t>
            </a:r>
            <a:r>
              <a:rPr lang="ru-RU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 – не </a:t>
            </a:r>
            <a:r>
              <a:rPr lang="ru-RU" sz="28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кращі</a:t>
            </a:r>
            <a:r>
              <a:rPr lang="ru-RU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 й </a:t>
            </a:r>
            <a:r>
              <a:rPr lang="ru-RU" sz="28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гірші</a:t>
            </a:r>
            <a:r>
              <a:rPr lang="ru-RU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, а просто </a:t>
            </a:r>
            <a:r>
              <a:rPr lang="ru-RU" sz="28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різні</a:t>
            </a:r>
            <a:r>
              <a:rPr lang="ru-RU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;</a:t>
            </a:r>
          </a:p>
          <a:p>
            <a:pPr algn="ctr"/>
            <a:endParaRPr lang="uk-UA" sz="2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228600">
                  <a:schemeClr val="accent1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Monotype Corsiva" pitchFamily="66" charset="0"/>
            </a:endParaRPr>
          </a:p>
          <a:p>
            <a:pPr algn="ctr"/>
            <a:r>
              <a:rPr lang="ru-RU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 • </a:t>
            </a:r>
            <a:r>
              <a:rPr lang="ru-RU" sz="28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навчитися</a:t>
            </a:r>
            <a:r>
              <a:rPr lang="ru-RU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 </a:t>
            </a:r>
            <a:r>
              <a:rPr lang="ru-RU" sz="28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сприймати</a:t>
            </a:r>
            <a:r>
              <a:rPr lang="ru-RU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 людей такими, </a:t>
            </a:r>
            <a:r>
              <a:rPr lang="ru-RU" sz="28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якими</a:t>
            </a:r>
            <a:r>
              <a:rPr lang="ru-RU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 вони є, не </a:t>
            </a:r>
            <a:r>
              <a:rPr lang="ru-RU" sz="28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намагаючись</a:t>
            </a:r>
            <a:r>
              <a:rPr lang="ru-RU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 </a:t>
            </a:r>
            <a:r>
              <a:rPr lang="ru-RU" sz="28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змінити</a:t>
            </a:r>
            <a:r>
              <a:rPr lang="ru-RU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 в них те, </a:t>
            </a:r>
            <a:r>
              <a:rPr lang="ru-RU" sz="28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що</a:t>
            </a:r>
            <a:r>
              <a:rPr lang="ru-RU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 нам не </a:t>
            </a:r>
            <a:r>
              <a:rPr lang="ru-RU" sz="28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подобається</a:t>
            </a:r>
            <a:r>
              <a:rPr lang="ru-RU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;</a:t>
            </a:r>
            <a:endParaRPr lang="uk-UA" sz="2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228600">
                  <a:schemeClr val="accent1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Monotype Corsiva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6086648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251525" y="1484784"/>
            <a:ext cx="4572000" cy="397031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• </a:t>
            </a:r>
            <a:r>
              <a:rPr lang="ru-RU" sz="28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цінувати</a:t>
            </a:r>
            <a:r>
              <a:rPr lang="ru-RU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 в </a:t>
            </a:r>
            <a:r>
              <a:rPr lang="ru-RU" sz="28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кожній</a:t>
            </a:r>
            <a:r>
              <a:rPr lang="ru-RU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 </a:t>
            </a:r>
            <a:r>
              <a:rPr lang="ru-RU" sz="28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людині</a:t>
            </a:r>
            <a:r>
              <a:rPr lang="ru-RU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 </a:t>
            </a:r>
            <a:r>
              <a:rPr lang="ru-RU" sz="28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особистість</a:t>
            </a:r>
            <a:r>
              <a:rPr lang="ru-RU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 і </a:t>
            </a:r>
            <a:r>
              <a:rPr lang="ru-RU" sz="28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поважати</a:t>
            </a:r>
            <a:r>
              <a:rPr lang="ru-RU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 </a:t>
            </a:r>
            <a:r>
              <a:rPr lang="ru-RU" sz="28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її</a:t>
            </a:r>
            <a:r>
              <a:rPr lang="ru-RU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 думки, </a:t>
            </a:r>
            <a:r>
              <a:rPr lang="ru-RU" sz="28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почуття</a:t>
            </a:r>
            <a:r>
              <a:rPr lang="ru-RU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, </a:t>
            </a:r>
            <a:r>
              <a:rPr lang="ru-RU" sz="28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переконання</a:t>
            </a:r>
            <a:r>
              <a:rPr lang="ru-RU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 </a:t>
            </a:r>
            <a:r>
              <a:rPr lang="ru-RU" sz="28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незалежно</a:t>
            </a:r>
            <a:r>
              <a:rPr lang="ru-RU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 </a:t>
            </a:r>
            <a:r>
              <a:rPr lang="ru-RU" sz="28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від</a:t>
            </a:r>
            <a:r>
              <a:rPr lang="ru-RU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 того, </a:t>
            </a:r>
            <a:r>
              <a:rPr lang="ru-RU" sz="28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чи</a:t>
            </a:r>
            <a:r>
              <a:rPr lang="ru-RU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 </a:t>
            </a:r>
            <a:r>
              <a:rPr lang="ru-RU" sz="28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збігаються</a:t>
            </a:r>
            <a:r>
              <a:rPr lang="ru-RU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 вони з нашими</a:t>
            </a:r>
            <a:r>
              <a:rPr lang="ru-RU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;</a:t>
            </a:r>
          </a:p>
          <a:p>
            <a:pPr algn="ctr"/>
            <a:endParaRPr lang="uk-UA" sz="2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228600">
                  <a:schemeClr val="accent1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Monotype Corsiva" pitchFamily="66" charset="0"/>
            </a:endParaRPr>
          </a:p>
          <a:p>
            <a:pPr algn="ctr"/>
            <a:r>
              <a:rPr lang="ru-RU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 • </a:t>
            </a:r>
            <a:r>
              <a:rPr lang="ru-RU" sz="28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зберігати</a:t>
            </a:r>
            <a:r>
              <a:rPr lang="ru-RU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 «</a:t>
            </a:r>
            <a:r>
              <a:rPr lang="ru-RU" sz="28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власне</a:t>
            </a:r>
            <a:r>
              <a:rPr lang="ru-RU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 </a:t>
            </a:r>
            <a:r>
              <a:rPr lang="ru-RU" sz="28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обличчя</a:t>
            </a:r>
            <a:r>
              <a:rPr lang="ru-RU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», </a:t>
            </a:r>
            <a:r>
              <a:rPr lang="ru-RU" sz="28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знайти</a:t>
            </a:r>
            <a:r>
              <a:rPr lang="ru-RU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 себе і за будь-</a:t>
            </a:r>
            <a:r>
              <a:rPr lang="ru-RU" sz="28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яких</a:t>
            </a:r>
            <a:r>
              <a:rPr lang="ru-RU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 </a:t>
            </a:r>
            <a:r>
              <a:rPr lang="ru-RU" sz="28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обставин</a:t>
            </a:r>
            <a:r>
              <a:rPr lang="ru-RU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 </a:t>
            </a:r>
            <a:r>
              <a:rPr lang="ru-RU" sz="28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залишатися</a:t>
            </a:r>
            <a:r>
              <a:rPr lang="ru-RU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 собою.</a:t>
            </a:r>
            <a:endParaRPr lang="uk-UA" sz="2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228600">
                  <a:schemeClr val="accent1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Monotype Corsiva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883374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208796" y="2973840"/>
            <a:ext cx="4572000" cy="353943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28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Понад</a:t>
            </a:r>
            <a:r>
              <a:rPr lang="ru-RU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 12 </a:t>
            </a:r>
            <a:r>
              <a:rPr lang="ru-RU" sz="28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років</a:t>
            </a:r>
            <a:r>
              <a:rPr lang="ru-RU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 16 листопада </a:t>
            </a:r>
            <a:r>
              <a:rPr lang="ru-RU" sz="28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світ</a:t>
            </a:r>
            <a:r>
              <a:rPr lang="ru-RU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 </a:t>
            </a:r>
            <a:r>
              <a:rPr lang="ru-RU" sz="28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святкує</a:t>
            </a:r>
            <a:r>
              <a:rPr lang="ru-RU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 </a:t>
            </a:r>
            <a:r>
              <a:rPr lang="ru-RU" sz="28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Міжнародний</a:t>
            </a:r>
            <a:r>
              <a:rPr lang="ru-RU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 день </a:t>
            </a:r>
            <a:r>
              <a:rPr lang="ru-RU" sz="28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толерантності</a:t>
            </a:r>
            <a:r>
              <a:rPr lang="ru-RU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. </a:t>
            </a:r>
            <a:r>
              <a:rPr lang="ru-RU" sz="28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Цей</a:t>
            </a:r>
            <a:r>
              <a:rPr lang="ru-RU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 День </a:t>
            </a:r>
            <a:r>
              <a:rPr lang="ru-RU" sz="28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був</a:t>
            </a:r>
            <a:r>
              <a:rPr lang="ru-RU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 </a:t>
            </a:r>
            <a:r>
              <a:rPr lang="ru-RU" sz="28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проголошений</a:t>
            </a:r>
            <a:r>
              <a:rPr lang="ru-RU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 </a:t>
            </a:r>
            <a:r>
              <a:rPr lang="ru-RU" sz="28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Декларацією</a:t>
            </a:r>
            <a:r>
              <a:rPr lang="ru-RU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 </a:t>
            </a:r>
            <a:r>
              <a:rPr lang="ru-RU" sz="28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принципів</a:t>
            </a:r>
            <a:r>
              <a:rPr lang="ru-RU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 </a:t>
            </a:r>
            <a:r>
              <a:rPr lang="ru-RU" sz="28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толерантності</a:t>
            </a:r>
            <a:r>
              <a:rPr lang="ru-RU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, </a:t>
            </a:r>
            <a:r>
              <a:rPr lang="ru-RU" sz="28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затвердженою</a:t>
            </a:r>
            <a:r>
              <a:rPr lang="ru-RU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 у 1995 </a:t>
            </a:r>
            <a:r>
              <a:rPr lang="ru-RU" sz="28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році</a:t>
            </a:r>
            <a:r>
              <a:rPr lang="ru-RU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 на 28 </a:t>
            </a:r>
            <a:r>
              <a:rPr lang="ru-RU" sz="28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Генеральній</a:t>
            </a:r>
            <a:r>
              <a:rPr lang="ru-RU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 </a:t>
            </a:r>
            <a:r>
              <a:rPr lang="ru-RU" sz="28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конференції</a:t>
            </a:r>
            <a:r>
              <a:rPr lang="ru-RU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 ЮНЕСКО.</a:t>
            </a:r>
            <a:endParaRPr lang="uk-UA" sz="2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228600">
                  <a:schemeClr val="accent1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Monotype Corsiva" pitchFamily="66" charset="0"/>
            </a:endParaRPr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5546" y="315759"/>
            <a:ext cx="3238500" cy="2428875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7303736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286000" y="1772816"/>
            <a:ext cx="4572000" cy="397031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На </a:t>
            </a:r>
            <a:r>
              <a:rPr lang="ru-RU" sz="28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практиці</a:t>
            </a:r>
            <a:r>
              <a:rPr lang="ru-RU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 </a:t>
            </a:r>
            <a:r>
              <a:rPr lang="ru-RU" sz="28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толерантність</a:t>
            </a:r>
            <a:r>
              <a:rPr lang="ru-RU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 добре «</a:t>
            </a:r>
            <a:r>
              <a:rPr lang="ru-RU" sz="28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працює</a:t>
            </a:r>
            <a:r>
              <a:rPr lang="ru-RU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», </a:t>
            </a:r>
            <a:r>
              <a:rPr lang="ru-RU" sz="28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якщо</a:t>
            </a:r>
            <a:r>
              <a:rPr lang="ru-RU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 </a:t>
            </a:r>
            <a:r>
              <a:rPr lang="ru-RU" sz="28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це</a:t>
            </a:r>
            <a:r>
              <a:rPr lang="ru-RU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 – «</a:t>
            </a:r>
            <a:r>
              <a:rPr lang="ru-RU" sz="28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гра</a:t>
            </a:r>
            <a:r>
              <a:rPr lang="ru-RU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 в </a:t>
            </a:r>
            <a:r>
              <a:rPr lang="ru-RU" sz="28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двоє</a:t>
            </a:r>
            <a:r>
              <a:rPr lang="ru-RU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 </a:t>
            </a:r>
            <a:r>
              <a:rPr lang="ru-RU" sz="28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воріт</a:t>
            </a:r>
            <a:r>
              <a:rPr lang="ru-RU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». </a:t>
            </a:r>
            <a:r>
              <a:rPr lang="ru-RU" sz="28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Сподівання</a:t>
            </a:r>
            <a:r>
              <a:rPr lang="ru-RU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 на те, </a:t>
            </a:r>
            <a:r>
              <a:rPr lang="ru-RU" sz="28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що</a:t>
            </a:r>
            <a:r>
              <a:rPr lang="ru-RU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 </a:t>
            </a:r>
            <a:r>
              <a:rPr lang="ru-RU" sz="28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вияви</a:t>
            </a:r>
            <a:r>
              <a:rPr lang="ru-RU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 </a:t>
            </a:r>
            <a:r>
              <a:rPr lang="ru-RU" sz="28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толерантності</a:t>
            </a:r>
            <a:r>
              <a:rPr lang="ru-RU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 до </a:t>
            </a:r>
            <a:r>
              <a:rPr lang="ru-RU" sz="28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людини</a:t>
            </a:r>
            <a:r>
              <a:rPr lang="ru-RU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, яка систематично, </a:t>
            </a:r>
            <a:r>
              <a:rPr lang="ru-RU" sz="28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брутально</a:t>
            </a:r>
            <a:r>
              <a:rPr lang="ru-RU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, </a:t>
            </a:r>
            <a:r>
              <a:rPr lang="ru-RU" sz="28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цинічно</a:t>
            </a:r>
            <a:r>
              <a:rPr lang="ru-RU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 </a:t>
            </a:r>
            <a:r>
              <a:rPr lang="ru-RU" sz="28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порушує</a:t>
            </a:r>
            <a:r>
              <a:rPr lang="ru-RU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 </a:t>
            </a:r>
            <a:r>
              <a:rPr lang="ru-RU" sz="28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Ваші</a:t>
            </a:r>
            <a:r>
              <a:rPr lang="ru-RU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 права, </a:t>
            </a:r>
            <a:r>
              <a:rPr lang="ru-RU" sz="28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зрештою</a:t>
            </a:r>
            <a:r>
              <a:rPr lang="ru-RU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 </a:t>
            </a:r>
            <a:r>
              <a:rPr lang="ru-RU" sz="28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теж</a:t>
            </a:r>
            <a:r>
              <a:rPr lang="ru-RU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 стане до Вас толерантною – як правило, не </a:t>
            </a:r>
            <a:r>
              <a:rPr lang="ru-RU" sz="28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справджуються</a:t>
            </a:r>
            <a:r>
              <a:rPr lang="ru-RU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.</a:t>
            </a:r>
            <a:endParaRPr lang="uk-UA" sz="2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228600">
                  <a:schemeClr val="accent1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Monotype Corsiva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261843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355976" y="764704"/>
            <a:ext cx="4572000" cy="341632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36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Термін</a:t>
            </a:r>
            <a:r>
              <a:rPr lang="ru-RU" sz="3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 </a:t>
            </a:r>
            <a:r>
              <a:rPr lang="ru-RU" sz="36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виник</a:t>
            </a:r>
            <a:r>
              <a:rPr lang="ru-RU" sz="3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 як формула </a:t>
            </a:r>
            <a:r>
              <a:rPr lang="ru-RU" sz="36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терпимості</a:t>
            </a:r>
            <a:r>
              <a:rPr lang="ru-RU" sz="3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 </a:t>
            </a:r>
            <a:r>
              <a:rPr lang="ru-RU" sz="36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щодо</a:t>
            </a:r>
            <a:r>
              <a:rPr lang="ru-RU" sz="3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 </a:t>
            </a:r>
            <a:r>
              <a:rPr lang="ru-RU" sz="36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релігійних</a:t>
            </a:r>
            <a:r>
              <a:rPr lang="ru-RU" sz="3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 </a:t>
            </a:r>
            <a:r>
              <a:rPr lang="ru-RU" sz="36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меншин</a:t>
            </a:r>
            <a:r>
              <a:rPr lang="ru-RU" sz="3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 та сект </a:t>
            </a:r>
            <a:r>
              <a:rPr lang="ru-RU" sz="36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унаслідок</a:t>
            </a:r>
            <a:r>
              <a:rPr lang="ru-RU" sz="3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 </a:t>
            </a:r>
            <a:r>
              <a:rPr lang="ru-RU" sz="36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протестантської</a:t>
            </a:r>
            <a:r>
              <a:rPr lang="ru-RU" sz="3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 </a:t>
            </a:r>
            <a:r>
              <a:rPr lang="ru-RU" sz="36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Реформації</a:t>
            </a:r>
            <a:r>
              <a:rPr lang="ru-RU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.</a:t>
            </a:r>
            <a:endParaRPr lang="uk-UA" sz="36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63500">
                  <a:schemeClr val="accent1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Monotype Corsiva" pitchFamily="66" charset="0"/>
            </a:endParaRPr>
          </a:p>
        </p:txBody>
      </p:sp>
      <p:pic>
        <p:nvPicPr>
          <p:cNvPr id="1026" name="Picture 2" descr="http://referat.univer.by/system/files/imagecache/post_images_350x350/religii_nauka_0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1093" y="2348880"/>
            <a:ext cx="3510732" cy="3089444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613494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87624" y="2060848"/>
            <a:ext cx="6716313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  <a:reflection blurRad="6350" stA="55000" endA="300" endPos="45500" dir="5400000" sy="-100000" algn="bl" rotWithShape="0"/>
                </a:effectLst>
                <a:latin typeface="Monotype Corsiva" pitchFamily="66" charset="0"/>
              </a:rPr>
              <a:t>Тепер</a:t>
            </a:r>
            <a:r>
              <a:rPr lang="ru-RU" sz="3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  <a:reflection blurRad="6350" stA="55000" endA="300" endPos="45500" dir="5400000" sy="-100000" algn="bl" rotWithShape="0"/>
                </a:effectLst>
                <a:latin typeface="Monotype Corsiva" pitchFamily="66" charset="0"/>
              </a:rPr>
              <a:t> </a:t>
            </a:r>
            <a:r>
              <a:rPr lang="ru-RU" sz="36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  <a:reflection blurRad="6350" stA="55000" endA="300" endPos="45500" dir="5400000" sy="-100000" algn="bl" rotWithShape="0"/>
                </a:effectLst>
                <a:latin typeface="Monotype Corsiva" pitchFamily="66" charset="0"/>
              </a:rPr>
              <a:t>цей</a:t>
            </a:r>
            <a:r>
              <a:rPr lang="ru-RU" sz="3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  <a:reflection blurRad="6350" stA="55000" endA="300" endPos="45500" dir="5400000" sy="-100000" algn="bl" rotWithShape="0"/>
                </a:effectLst>
                <a:latin typeface="Monotype Corsiva" pitchFamily="66" charset="0"/>
              </a:rPr>
              <a:t> </a:t>
            </a:r>
            <a:r>
              <a:rPr lang="ru-RU" sz="36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  <a:reflection blurRad="6350" stA="55000" endA="300" endPos="45500" dir="5400000" sy="-100000" algn="bl" rotWithShape="0"/>
                </a:effectLst>
                <a:latin typeface="Monotype Corsiva" pitchFamily="66" charset="0"/>
              </a:rPr>
              <a:t>термін</a:t>
            </a:r>
            <a:r>
              <a:rPr lang="ru-RU" sz="3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  <a:reflection blurRad="6350" stA="55000" endA="300" endPos="45500" dir="5400000" sy="-100000" algn="bl" rotWithShape="0"/>
                </a:effectLst>
                <a:latin typeface="Monotype Corsiva" pitchFamily="66" charset="0"/>
              </a:rPr>
              <a:t> </a:t>
            </a:r>
            <a:r>
              <a:rPr lang="ru-RU" sz="36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  <a:reflection blurRad="6350" stA="55000" endA="300" endPos="45500" dir="5400000" sy="-100000" algn="bl" rotWithShape="0"/>
                </a:effectLst>
                <a:latin typeface="Monotype Corsiva" pitchFamily="66" charset="0"/>
              </a:rPr>
              <a:t>використовується</a:t>
            </a:r>
            <a:r>
              <a:rPr lang="ru-RU" sz="3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  <a:reflection blurRad="6350" stA="55000" endA="300" endPos="45500" dir="5400000" sy="-100000" algn="bl" rotWithShape="0"/>
                </a:effectLst>
                <a:latin typeface="Monotype Corsiva" pitchFamily="66" charset="0"/>
              </a:rPr>
              <a:t> для </a:t>
            </a:r>
            <a:r>
              <a:rPr lang="ru-RU" sz="36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  <a:reflection blurRad="6350" stA="55000" endA="300" endPos="45500" dir="5400000" sy="-100000" algn="bl" rotWithShape="0"/>
                </a:effectLst>
                <a:latin typeface="Monotype Corsiva" pitchFamily="66" charset="0"/>
              </a:rPr>
              <a:t>позначення</a:t>
            </a:r>
            <a:r>
              <a:rPr lang="ru-RU" sz="3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  <a:reflection blurRad="6350" stA="55000" endA="300" endPos="45500" dir="5400000" sy="-100000" algn="bl" rotWithShape="0"/>
                </a:effectLst>
                <a:latin typeface="Monotype Corsiva" pitchFamily="66" charset="0"/>
              </a:rPr>
              <a:t> широкого кола терпимого </a:t>
            </a:r>
            <a:r>
              <a:rPr lang="ru-RU" sz="36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  <a:reflection blurRad="6350" stA="55000" endA="300" endPos="45500" dir="5400000" sy="-100000" algn="bl" rotWithShape="0"/>
                </a:effectLst>
                <a:latin typeface="Monotype Corsiva" pitchFamily="66" charset="0"/>
              </a:rPr>
              <a:t>ставлення</a:t>
            </a:r>
            <a:r>
              <a:rPr lang="ru-RU" sz="3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  <a:reflection blurRad="6350" stA="55000" endA="300" endPos="45500" dir="5400000" sy="-100000" algn="bl" rotWithShape="0"/>
                </a:effectLst>
                <a:latin typeface="Monotype Corsiva" pitchFamily="66" charset="0"/>
              </a:rPr>
              <a:t> до способу </a:t>
            </a:r>
            <a:r>
              <a:rPr lang="ru-RU" sz="36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  <a:reflection blurRad="6350" stA="55000" endA="300" endPos="45500" dir="5400000" sy="-100000" algn="bl" rotWithShape="0"/>
                </a:effectLst>
                <a:latin typeface="Monotype Corsiva" pitchFamily="66" charset="0"/>
              </a:rPr>
              <a:t>життя</a:t>
            </a:r>
            <a:r>
              <a:rPr lang="ru-RU" sz="3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  <a:reflection blurRad="6350" stA="55000" endA="300" endPos="45500" dir="5400000" sy="-100000" algn="bl" rotWithShape="0"/>
                </a:effectLst>
                <a:latin typeface="Monotype Corsiva" pitchFamily="66" charset="0"/>
              </a:rPr>
              <a:t> та </a:t>
            </a:r>
            <a:r>
              <a:rPr lang="ru-RU" sz="36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  <a:reflection blurRad="6350" stA="55000" endA="300" endPos="45500" dir="5400000" sy="-100000" algn="bl" rotWithShape="0"/>
                </a:effectLst>
                <a:latin typeface="Monotype Corsiva" pitchFamily="66" charset="0"/>
              </a:rPr>
              <a:t>існування</a:t>
            </a:r>
            <a:r>
              <a:rPr lang="ru-RU" sz="3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  <a:reflection blurRad="6350" stA="55000" endA="300" endPos="45500" dir="5400000" sy="-100000" algn="bl" rotWithShape="0"/>
                </a:effectLst>
                <a:latin typeface="Monotype Corsiva" pitchFamily="66" charset="0"/>
              </a:rPr>
              <a:t> </a:t>
            </a:r>
            <a:r>
              <a:rPr lang="ru-RU" sz="36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  <a:reflection blurRad="6350" stA="55000" endA="300" endPos="45500" dir="5400000" sy="-100000" algn="bl" rotWithShape="0"/>
                </a:effectLst>
                <a:latin typeface="Monotype Corsiva" pitchFamily="66" charset="0"/>
              </a:rPr>
              <a:t>соціальних</a:t>
            </a:r>
            <a:r>
              <a:rPr lang="ru-RU" sz="3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  <a:reflection blurRad="6350" stA="55000" endA="300" endPos="45500" dir="5400000" sy="-100000" algn="bl" rotWithShape="0"/>
                </a:effectLst>
                <a:latin typeface="Monotype Corsiva" pitchFamily="66" charset="0"/>
              </a:rPr>
              <a:t> </a:t>
            </a:r>
            <a:r>
              <a:rPr lang="ru-RU" sz="36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  <a:reflection blurRad="6350" stA="55000" endA="300" endPos="45500" dir="5400000" sy="-100000" algn="bl" rotWithShape="0"/>
                </a:effectLst>
                <a:latin typeface="Monotype Corsiva" pitchFamily="66" charset="0"/>
              </a:rPr>
              <a:t>груп</a:t>
            </a:r>
            <a:r>
              <a:rPr lang="ru-RU" sz="3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  <a:reflection blurRad="6350" stA="55000" endA="300" endPos="45500" dir="5400000" sy="-100000" algn="bl" rotWithShape="0"/>
                </a:effectLst>
                <a:latin typeface="Monotype Corsiva" pitchFamily="66" charset="0"/>
              </a:rPr>
              <a:t>, </a:t>
            </a:r>
            <a:r>
              <a:rPr lang="ru-RU" sz="36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  <a:reflection blurRad="6350" stA="55000" endA="300" endPos="45500" dir="5400000" sy="-100000" algn="bl" rotWithShape="0"/>
                </a:effectLst>
                <a:latin typeface="Monotype Corsiva" pitchFamily="66" charset="0"/>
              </a:rPr>
              <a:t>політичних</a:t>
            </a:r>
            <a:r>
              <a:rPr lang="ru-RU" sz="3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  <a:reflection blurRad="6350" stA="55000" endA="300" endPos="45500" dir="5400000" sy="-100000" algn="bl" rotWithShape="0"/>
                </a:effectLst>
                <a:latin typeface="Monotype Corsiva" pitchFamily="66" charset="0"/>
              </a:rPr>
              <a:t> </a:t>
            </a:r>
            <a:r>
              <a:rPr lang="ru-RU" sz="36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  <a:reflection blurRad="6350" stA="55000" endA="300" endPos="45500" dir="5400000" sy="-100000" algn="bl" rotWithShape="0"/>
                </a:effectLst>
                <a:latin typeface="Monotype Corsiva" pitchFamily="66" charset="0"/>
              </a:rPr>
              <a:t>партій</a:t>
            </a:r>
            <a:r>
              <a:rPr lang="ru-RU" sz="3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  <a:reflection blurRad="6350" stA="55000" endA="300" endPos="45500" dir="5400000" sy="-100000" algn="bl" rotWithShape="0"/>
                </a:effectLst>
                <a:latin typeface="Monotype Corsiva" pitchFamily="66" charset="0"/>
              </a:rPr>
              <a:t> </a:t>
            </a:r>
            <a:r>
              <a:rPr lang="ru-RU" sz="36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  <a:reflection blurRad="6350" stA="55000" endA="300" endPos="45500" dir="5400000" sy="-100000" algn="bl" rotWithShape="0"/>
                </a:effectLst>
                <a:latin typeface="Monotype Corsiva" pitchFamily="66" charset="0"/>
              </a:rPr>
              <a:t>або</a:t>
            </a:r>
            <a:r>
              <a:rPr lang="ru-RU" sz="3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  <a:reflection blurRad="6350" stA="55000" endA="300" endPos="45500" dir="5400000" sy="-100000" algn="bl" rotWithShape="0"/>
                </a:effectLst>
                <a:latin typeface="Monotype Corsiva" pitchFamily="66" charset="0"/>
              </a:rPr>
              <a:t> </a:t>
            </a:r>
            <a:r>
              <a:rPr lang="ru-RU" sz="36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  <a:reflection blurRad="6350" stA="55000" endA="300" endPos="45500" dir="5400000" sy="-100000" algn="bl" rotWithShape="0"/>
                </a:effectLst>
                <a:latin typeface="Monotype Corsiva" pitchFamily="66" charset="0"/>
              </a:rPr>
              <a:t>ідей</a:t>
            </a:r>
            <a:r>
              <a:rPr lang="ru-RU" sz="3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  <a:reflection blurRad="6350" stA="55000" endA="300" endPos="45500" dir="5400000" sy="-100000" algn="bl" rotWithShape="0"/>
                </a:effectLst>
                <a:latin typeface="Monotype Corsiva" pitchFamily="66" charset="0"/>
              </a:rPr>
              <a:t>, </a:t>
            </a:r>
            <a:r>
              <a:rPr lang="ru-RU" sz="36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  <a:reflection blurRad="6350" stA="55000" endA="300" endPos="45500" dir="5400000" sy="-100000" algn="bl" rotWithShape="0"/>
                </a:effectLst>
                <a:latin typeface="Monotype Corsiva" pitchFamily="66" charset="0"/>
              </a:rPr>
              <a:t>які</a:t>
            </a:r>
            <a:r>
              <a:rPr lang="ru-RU" sz="3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  <a:reflection blurRad="6350" stA="55000" endA="300" endPos="45500" dir="5400000" sy="-100000" algn="bl" rotWithShape="0"/>
                </a:effectLst>
                <a:latin typeface="Monotype Corsiva" pitchFamily="66" charset="0"/>
              </a:rPr>
              <a:t> </a:t>
            </a:r>
            <a:r>
              <a:rPr lang="ru-RU" sz="36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  <a:reflection blurRad="6350" stA="55000" endA="300" endPos="45500" dir="5400000" sy="-100000" algn="bl" rotWithShape="0"/>
                </a:effectLst>
                <a:latin typeface="Monotype Corsiva" pitchFamily="66" charset="0"/>
              </a:rPr>
              <a:t>дехто</a:t>
            </a:r>
            <a:r>
              <a:rPr lang="ru-RU" sz="3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  <a:reflection blurRad="6350" stA="55000" endA="300" endPos="45500" dir="5400000" sy="-100000" algn="bl" rotWithShape="0"/>
                </a:effectLst>
                <a:latin typeface="Monotype Corsiva" pitchFamily="66" charset="0"/>
              </a:rPr>
              <a:t> </a:t>
            </a:r>
            <a:r>
              <a:rPr lang="ru-RU" sz="36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  <a:reflection blurRad="6350" stA="55000" endA="300" endPos="45500" dir="5400000" sy="-100000" algn="bl" rotWithShape="0"/>
                </a:effectLst>
                <a:latin typeface="Monotype Corsiva" pitchFamily="66" charset="0"/>
              </a:rPr>
              <a:t>вважає</a:t>
            </a:r>
            <a:r>
              <a:rPr lang="ru-RU" sz="3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  <a:reflection blurRad="6350" stA="55000" endA="300" endPos="45500" dir="5400000" sy="-100000" algn="bl" rotWithShape="0"/>
                </a:effectLst>
                <a:latin typeface="Monotype Corsiva" pitchFamily="66" charset="0"/>
              </a:rPr>
              <a:t> </a:t>
            </a:r>
            <a:r>
              <a:rPr lang="ru-RU" sz="36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  <a:reflection blurRad="6350" stA="55000" endA="300" endPos="45500" dir="5400000" sy="-100000" algn="bl" rotWithShape="0"/>
                </a:effectLst>
                <a:latin typeface="Monotype Corsiva" pitchFamily="66" charset="0"/>
              </a:rPr>
              <a:t>неприйнятними</a:t>
            </a:r>
            <a:r>
              <a:rPr lang="ru-RU" sz="3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  <a:reflection blurRad="6350" stA="55000" endA="300" endPos="45500" dir="5400000" sy="-100000" algn="bl" rotWithShape="0"/>
                </a:effectLst>
                <a:latin typeface="Monotype Corsiva" pitchFamily="66" charset="0"/>
              </a:rPr>
              <a:t>. </a:t>
            </a:r>
            <a:endParaRPr lang="uk-UA" sz="36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63500">
                  <a:schemeClr val="accent5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  <a:reflection blurRad="6350" stA="55000" endA="300" endPos="45500" dir="5400000" sy="-100000" algn="bl" rotWithShape="0"/>
              </a:effectLst>
              <a:latin typeface="Monotype Corsiva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950552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67544" y="332656"/>
            <a:ext cx="4572000" cy="353943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32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Зазвичай</a:t>
            </a:r>
            <a:r>
              <a:rPr lang="ru-RU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 принцип </a:t>
            </a:r>
            <a:r>
              <a:rPr lang="ru-RU" sz="32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толерантності</a:t>
            </a:r>
            <a:r>
              <a:rPr lang="ru-RU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 не </a:t>
            </a:r>
            <a:r>
              <a:rPr lang="ru-RU" sz="32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визнають</a:t>
            </a:r>
            <a:r>
              <a:rPr lang="ru-RU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 </a:t>
            </a:r>
            <a:r>
              <a:rPr lang="ru-RU" sz="32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релігійні</a:t>
            </a:r>
            <a:r>
              <a:rPr lang="ru-RU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 </a:t>
            </a:r>
            <a:r>
              <a:rPr lang="ru-RU" sz="32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фундаменталісти</a:t>
            </a:r>
            <a:r>
              <a:rPr lang="ru-RU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, </a:t>
            </a:r>
            <a:r>
              <a:rPr lang="ru-RU" sz="32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расисти</a:t>
            </a:r>
            <a:r>
              <a:rPr lang="ru-RU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, </a:t>
            </a:r>
            <a:r>
              <a:rPr lang="ru-RU" sz="32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сексуальні</a:t>
            </a:r>
            <a:r>
              <a:rPr lang="ru-RU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 </a:t>
            </a:r>
            <a:r>
              <a:rPr lang="ru-RU" sz="32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шовіністи</a:t>
            </a:r>
            <a:r>
              <a:rPr lang="ru-RU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, </a:t>
            </a:r>
            <a:r>
              <a:rPr lang="ru-RU" sz="32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радикальні</a:t>
            </a:r>
            <a:r>
              <a:rPr lang="ru-RU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 </a:t>
            </a:r>
            <a:r>
              <a:rPr lang="ru-RU" sz="32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націоналісти</a:t>
            </a:r>
            <a:r>
              <a:rPr lang="ru-RU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, </a:t>
            </a:r>
            <a:r>
              <a:rPr lang="ru-RU" sz="32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ксенофоби</a:t>
            </a:r>
            <a:r>
              <a:rPr lang="ru-RU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, </a:t>
            </a:r>
            <a:r>
              <a:rPr lang="ru-RU" sz="32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етноцентристи</a:t>
            </a:r>
            <a:r>
              <a:rPr lang="ru-RU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. </a:t>
            </a:r>
            <a:endParaRPr lang="uk-UA" sz="32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63500">
                  <a:schemeClr val="accent5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Monotype Corsiva" pitchFamily="66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3473574"/>
            <a:ext cx="4530080" cy="271804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dist="35921" dir="2700000" algn="ctr" rotWithShape="0">
              <a:schemeClr val="bg2"/>
            </a:outerShdw>
            <a:reflection blurRad="6350" stA="52000" endA="300" endPos="35000" dir="5400000" sy="-100000" algn="bl" rotWithShape="0"/>
          </a:effectLst>
          <a:scene3d>
            <a:camera prst="orthographicFront"/>
            <a:lightRig rig="threePt" dir="t"/>
          </a:scene3d>
          <a:sp3d>
            <a:bevelT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988106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16024" y="6159"/>
            <a:ext cx="8927976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Приклади</a:t>
            </a:r>
            <a:r>
              <a:rPr lang="ru-RU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 </a:t>
            </a:r>
            <a:r>
              <a:rPr lang="ru-RU" sz="32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толерантності</a:t>
            </a:r>
            <a:r>
              <a:rPr lang="ru-RU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: батьки </a:t>
            </a:r>
            <a:r>
              <a:rPr lang="ru-RU" sz="32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миряться</a:t>
            </a:r>
            <a:r>
              <a:rPr lang="ru-RU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 з </a:t>
            </a:r>
            <a:r>
              <a:rPr lang="ru-RU" sz="32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певною</a:t>
            </a:r>
            <a:r>
              <a:rPr lang="ru-RU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 </a:t>
            </a:r>
            <a:r>
              <a:rPr lang="ru-RU" sz="32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поведінкою</a:t>
            </a:r>
            <a:r>
              <a:rPr lang="ru-RU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 </a:t>
            </a:r>
            <a:r>
              <a:rPr lang="ru-RU" sz="32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своїх</a:t>
            </a:r>
            <a:r>
              <a:rPr lang="ru-RU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 </a:t>
            </a:r>
            <a:r>
              <a:rPr lang="ru-RU" sz="32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дітей</a:t>
            </a:r>
            <a:r>
              <a:rPr lang="ru-RU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; </a:t>
            </a:r>
            <a:r>
              <a:rPr lang="ru-RU" sz="32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людина</a:t>
            </a:r>
            <a:r>
              <a:rPr lang="ru-RU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 </a:t>
            </a:r>
            <a:r>
              <a:rPr lang="ru-RU" sz="32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терпить</a:t>
            </a:r>
            <a:r>
              <a:rPr lang="ru-RU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 </a:t>
            </a:r>
            <a:r>
              <a:rPr lang="ru-RU" sz="32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слабкості</a:t>
            </a:r>
            <a:r>
              <a:rPr lang="ru-RU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 </a:t>
            </a:r>
            <a:r>
              <a:rPr lang="ru-RU" sz="32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іншої</a:t>
            </a:r>
            <a:r>
              <a:rPr lang="ru-RU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 </a:t>
            </a:r>
            <a:r>
              <a:rPr lang="ru-RU" sz="32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людини</a:t>
            </a:r>
            <a:r>
              <a:rPr lang="ru-RU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; монарх </a:t>
            </a:r>
            <a:r>
              <a:rPr lang="ru-RU" sz="32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терпить</a:t>
            </a:r>
            <a:r>
              <a:rPr lang="ru-RU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 </a:t>
            </a:r>
            <a:r>
              <a:rPr lang="ru-RU" sz="32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інакомислення</a:t>
            </a:r>
            <a:r>
              <a:rPr lang="ru-RU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; </a:t>
            </a:r>
            <a:r>
              <a:rPr lang="ru-RU" sz="32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релігійна</a:t>
            </a:r>
            <a:r>
              <a:rPr lang="ru-RU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 </a:t>
            </a:r>
            <a:r>
              <a:rPr lang="ru-RU" sz="32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течія</a:t>
            </a:r>
            <a:r>
              <a:rPr lang="ru-RU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 терпимо ставиться до </a:t>
            </a:r>
            <a:r>
              <a:rPr lang="ru-RU" sz="32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гомосексуалів</a:t>
            </a:r>
            <a:r>
              <a:rPr lang="ru-RU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; держава </a:t>
            </a:r>
            <a:r>
              <a:rPr lang="ru-RU" sz="32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визнає</a:t>
            </a:r>
            <a:r>
              <a:rPr lang="ru-RU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 </a:t>
            </a:r>
            <a:r>
              <a:rPr lang="ru-RU" sz="32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релігійні</a:t>
            </a:r>
            <a:r>
              <a:rPr lang="ru-RU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 </a:t>
            </a:r>
            <a:r>
              <a:rPr lang="ru-RU" sz="32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меншини</a:t>
            </a:r>
            <a:r>
              <a:rPr lang="ru-RU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; </a:t>
            </a:r>
            <a:r>
              <a:rPr lang="ru-RU" sz="32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суспільство</a:t>
            </a:r>
            <a:r>
              <a:rPr lang="ru-RU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 терпимо ставиться до </a:t>
            </a:r>
            <a:r>
              <a:rPr lang="ru-RU" sz="32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певних</a:t>
            </a:r>
            <a:r>
              <a:rPr lang="ru-RU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 форм </a:t>
            </a:r>
            <a:r>
              <a:rPr lang="ru-RU" sz="32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девіантної</a:t>
            </a:r>
            <a:r>
              <a:rPr lang="ru-RU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 </a:t>
            </a:r>
            <a:r>
              <a:rPr lang="ru-RU" sz="32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поведінки</a:t>
            </a:r>
            <a:r>
              <a:rPr lang="ru-RU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.</a:t>
            </a:r>
            <a:endParaRPr lang="uk-UA" sz="32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63500">
                  <a:schemeClr val="accent1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Monotype Corsiva" pitchFamily="66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3034314"/>
            <a:ext cx="5315288" cy="3571209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3388689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27584" y="332656"/>
            <a:ext cx="7632848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Проблематичність</a:t>
            </a:r>
            <a:r>
              <a:rPr lang="ru-RU" sz="3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 </a:t>
            </a:r>
            <a:r>
              <a:rPr lang="ru-RU" sz="36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толерантності</a:t>
            </a:r>
            <a:endParaRPr lang="ru-RU" sz="36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63500">
                  <a:schemeClr val="accent1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Monotype Corsiva" pitchFamily="66" charset="0"/>
            </a:endParaRPr>
          </a:p>
          <a:p>
            <a:pPr algn="ctr"/>
            <a:endParaRPr lang="uk-UA" sz="36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63500">
                  <a:schemeClr val="accent1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Monotype Corsiva" pitchFamily="66" charset="0"/>
            </a:endParaRPr>
          </a:p>
          <a:p>
            <a:pPr algn="ctr"/>
            <a:endParaRPr lang="ru-RU" sz="36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63500">
                  <a:schemeClr val="accent1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Monotype Corsiva" pitchFamily="66" charset="0"/>
            </a:endParaRPr>
          </a:p>
          <a:p>
            <a:pPr algn="ctr"/>
            <a:r>
              <a:rPr lang="ru-RU" sz="36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Щодо</a:t>
            </a:r>
            <a:r>
              <a:rPr lang="ru-RU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 </a:t>
            </a:r>
            <a:r>
              <a:rPr lang="ru-RU" sz="36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поняття</a:t>
            </a:r>
            <a:r>
              <a:rPr lang="ru-RU" sz="3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 </a:t>
            </a:r>
            <a:r>
              <a:rPr lang="ru-RU" sz="36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толерантності</a:t>
            </a:r>
            <a:r>
              <a:rPr lang="ru-RU" sz="3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 і </a:t>
            </a:r>
            <a:r>
              <a:rPr lang="ru-RU" sz="36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досі</a:t>
            </a:r>
            <a:r>
              <a:rPr lang="ru-RU" sz="3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 </a:t>
            </a:r>
            <a:r>
              <a:rPr lang="ru-RU" sz="36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точаться</a:t>
            </a:r>
            <a:r>
              <a:rPr lang="ru-RU" sz="3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 </a:t>
            </a:r>
            <a:r>
              <a:rPr lang="ru-RU" sz="36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дискусії</a:t>
            </a:r>
            <a:r>
              <a:rPr lang="ru-RU" sz="3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. </a:t>
            </a:r>
            <a:r>
              <a:rPr lang="ru-RU" sz="36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Позиції</a:t>
            </a:r>
            <a:r>
              <a:rPr lang="ru-RU" sz="3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 </a:t>
            </a:r>
            <a:r>
              <a:rPr lang="ru-RU" sz="36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розділяються</a:t>
            </a:r>
            <a:r>
              <a:rPr lang="ru-RU" sz="3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 на </a:t>
            </a:r>
            <a:r>
              <a:rPr lang="ru-RU" sz="36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дві</a:t>
            </a:r>
            <a:r>
              <a:rPr lang="ru-RU" sz="3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 </a:t>
            </a:r>
            <a:r>
              <a:rPr lang="ru-RU" sz="36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протилежні</a:t>
            </a:r>
            <a:r>
              <a:rPr lang="ru-RU" sz="3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:</a:t>
            </a:r>
            <a:endParaRPr lang="uk-UA" sz="36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63500">
                  <a:schemeClr val="accent1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Monotype Corsiva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776701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310229" y="1124744"/>
            <a:ext cx="4572000" cy="3539430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 algn="ctr">
              <a:buFont typeface="Wingdings" pitchFamily="2" charset="2"/>
              <a:buChar char="ü"/>
            </a:pPr>
            <a:r>
              <a:rPr lang="ru-RU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 </a:t>
            </a:r>
            <a:r>
              <a:rPr lang="ru-RU" sz="28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цей</a:t>
            </a:r>
            <a:r>
              <a:rPr lang="ru-RU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 </a:t>
            </a:r>
            <a:r>
              <a:rPr lang="ru-RU" sz="28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термін</a:t>
            </a:r>
            <a:r>
              <a:rPr lang="ru-RU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 є </a:t>
            </a:r>
            <a:r>
              <a:rPr lang="ru-RU" sz="28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попереднім</a:t>
            </a:r>
            <a:r>
              <a:rPr lang="ru-RU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 та, </a:t>
            </a:r>
            <a:r>
              <a:rPr lang="ru-RU" sz="28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хоч</a:t>
            </a:r>
            <a:r>
              <a:rPr lang="ru-RU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 і є </a:t>
            </a:r>
            <a:r>
              <a:rPr lang="ru-RU" sz="28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історично</a:t>
            </a:r>
            <a:r>
              <a:rPr lang="ru-RU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 </a:t>
            </a:r>
            <a:r>
              <a:rPr lang="ru-RU" sz="28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справедливим</a:t>
            </a:r>
            <a:r>
              <a:rPr lang="ru-RU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, </a:t>
            </a:r>
            <a:r>
              <a:rPr lang="ru-RU" sz="28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однак</a:t>
            </a:r>
            <a:r>
              <a:rPr lang="ru-RU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 </a:t>
            </a:r>
            <a:r>
              <a:rPr lang="ru-RU" sz="28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має</a:t>
            </a:r>
            <a:r>
              <a:rPr lang="ru-RU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 бути уточнений </a:t>
            </a:r>
            <a:r>
              <a:rPr lang="ru-RU" sz="28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або</a:t>
            </a:r>
            <a:r>
              <a:rPr lang="ru-RU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 </a:t>
            </a:r>
            <a:r>
              <a:rPr lang="ru-RU" sz="28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замінений</a:t>
            </a:r>
            <a:r>
              <a:rPr lang="ru-RU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 на </a:t>
            </a:r>
            <a:r>
              <a:rPr lang="ru-RU" sz="28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більш</a:t>
            </a:r>
            <a:r>
              <a:rPr lang="ru-RU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 </a:t>
            </a:r>
            <a:r>
              <a:rPr lang="ru-RU" sz="28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позитивний</a:t>
            </a:r>
            <a:r>
              <a:rPr lang="ru-RU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 та </a:t>
            </a:r>
            <a:r>
              <a:rPr lang="ru-RU" sz="28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супроводжуватись</a:t>
            </a:r>
            <a:r>
              <a:rPr lang="ru-RU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 </a:t>
            </a:r>
            <a:r>
              <a:rPr lang="ru-RU" sz="28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чіткою</a:t>
            </a:r>
            <a:r>
              <a:rPr lang="ru-RU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 </a:t>
            </a:r>
            <a:r>
              <a:rPr lang="ru-RU" sz="28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оцінкою</a:t>
            </a:r>
            <a:r>
              <a:rPr lang="ru-RU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 </a:t>
            </a:r>
            <a:r>
              <a:rPr lang="ru-RU" sz="28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плюралізму</a:t>
            </a:r>
            <a:r>
              <a:rPr lang="ru-RU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 та </a:t>
            </a:r>
            <a:r>
              <a:rPr lang="ru-RU" sz="28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різноманіття</a:t>
            </a:r>
            <a:r>
              <a:rPr lang="ru-RU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;</a:t>
            </a:r>
            <a:endParaRPr lang="uk-UA" sz="2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228600">
                  <a:schemeClr val="accent1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Monotype Corsiva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564793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286000" y="2204864"/>
            <a:ext cx="4572000" cy="2554545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 algn="ctr">
              <a:buFont typeface="Wingdings" pitchFamily="2" charset="2"/>
              <a:buChar char="ü"/>
            </a:pPr>
            <a:r>
              <a:rPr lang="ru-RU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 </a:t>
            </a:r>
            <a:r>
              <a:rPr lang="ru-RU" sz="32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він</a:t>
            </a:r>
            <a:r>
              <a:rPr lang="ru-RU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 </a:t>
            </a:r>
            <a:r>
              <a:rPr lang="ru-RU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є </a:t>
            </a:r>
            <a:r>
              <a:rPr lang="ru-RU" sz="32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абсолютним</a:t>
            </a:r>
            <a:r>
              <a:rPr lang="ru-RU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 концептом, </a:t>
            </a:r>
            <a:r>
              <a:rPr lang="ru-RU" sz="32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що</a:t>
            </a:r>
            <a:r>
              <a:rPr lang="ru-RU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 </a:t>
            </a:r>
            <a:r>
              <a:rPr lang="ru-RU" sz="32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важливий</a:t>
            </a:r>
            <a:r>
              <a:rPr lang="ru-RU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 для </a:t>
            </a:r>
            <a:r>
              <a:rPr lang="ru-RU" sz="32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існування</a:t>
            </a:r>
            <a:r>
              <a:rPr lang="ru-RU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 </a:t>
            </a:r>
            <a:r>
              <a:rPr lang="ru-RU" sz="32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суспільства</a:t>
            </a:r>
            <a:r>
              <a:rPr lang="ru-RU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 та </a:t>
            </a:r>
            <a:r>
              <a:rPr lang="ru-RU" sz="32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обмеження</a:t>
            </a:r>
            <a:r>
              <a:rPr lang="ru-RU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 </a:t>
            </a:r>
            <a:r>
              <a:rPr lang="ru-RU" sz="32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дискримінації</a:t>
            </a:r>
            <a:r>
              <a:rPr lang="ru-RU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.</a:t>
            </a:r>
            <a:endParaRPr lang="uk-UA" sz="32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228600">
                  <a:schemeClr val="accent1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Monotype Corsiva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078666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99</TotalTime>
  <Words>709</Words>
  <Application>Microsoft Office PowerPoint</Application>
  <PresentationFormat>Экран (4:3)</PresentationFormat>
  <Paragraphs>35</Paragraphs>
  <Slides>25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26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Олег</dc:creator>
  <cp:lastModifiedBy>Олег</cp:lastModifiedBy>
  <cp:revision>6</cp:revision>
  <dcterms:created xsi:type="dcterms:W3CDTF">2013-12-10T19:56:53Z</dcterms:created>
  <dcterms:modified xsi:type="dcterms:W3CDTF">2013-12-10T21:36:35Z</dcterms:modified>
</cp:coreProperties>
</file>