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7"/>
  </p:notesMasterIdLst>
  <p:sldIdLst>
    <p:sldId id="256" r:id="rId2"/>
    <p:sldId id="257" r:id="rId3"/>
    <p:sldId id="271" r:id="rId4"/>
    <p:sldId id="259" r:id="rId5"/>
    <p:sldId id="261" r:id="rId6"/>
    <p:sldId id="260" r:id="rId7"/>
    <p:sldId id="262" r:id="rId8"/>
    <p:sldId id="263" r:id="rId9"/>
    <p:sldId id="264" r:id="rId10"/>
    <p:sldId id="272" r:id="rId11"/>
    <p:sldId id="265" r:id="rId12"/>
    <p:sldId id="267" r:id="rId13"/>
    <p:sldId id="268" r:id="rId14"/>
    <p:sldId id="269" r:id="rId15"/>
    <p:sldId id="266" r:id="rId16"/>
    <p:sldId id="258" r:id="rId17"/>
    <p:sldId id="270" r:id="rId18"/>
    <p:sldId id="273" r:id="rId19"/>
    <p:sldId id="274" r:id="rId20"/>
    <p:sldId id="277" r:id="rId21"/>
    <p:sldId id="275" r:id="rId22"/>
    <p:sldId id="276" r:id="rId23"/>
    <p:sldId id="279" r:id="rId24"/>
    <p:sldId id="278" r:id="rId25"/>
    <p:sldId id="280" r:id="rId2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94" autoAdjust="0"/>
    <p:restoredTop sz="90131" autoAdjust="0"/>
  </p:normalViewPr>
  <p:slideViewPr>
    <p:cSldViewPr snapToGrid="0">
      <p:cViewPr varScale="1">
        <p:scale>
          <a:sx n="50" d="100"/>
          <a:sy n="50" d="100"/>
        </p:scale>
        <p:origin x="7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1DE55-D6AB-43C0-A1BF-174F20403E5B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C77F7-459A-4213-8E29-55BB63E0350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633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Захворювання шлунково-кишкового тракту належать до найпоширеніших захворювань внутрішніх органів людини. За останні роки, число людей, які страждають різними захворюваннями </a:t>
            </a:r>
            <a:r>
              <a:rPr lang="uk-UA" dirty="0" err="1" smtClean="0"/>
              <a:t>шлунка</a:t>
            </a:r>
            <a:r>
              <a:rPr lang="uk-UA" dirty="0" smtClean="0"/>
              <a:t> та кишечнику, зросла в багато разів.</a:t>
            </a:r>
          </a:p>
          <a:p>
            <a:endParaRPr lang="uk-UA" dirty="0" smtClean="0"/>
          </a:p>
          <a:p>
            <a:r>
              <a:rPr lang="uk-UA" dirty="0" smtClean="0"/>
              <a:t>Судячи з усього, це можна пояснити насамперед погіршенням екології нашої планети, а також появою на прилавках магазинів великої кількості неякісних та шкідливих для здоров'я продуктів харчування.</a:t>
            </a:r>
          </a:p>
          <a:p>
            <a:endParaRPr lang="uk-UA" dirty="0" smtClean="0"/>
          </a:p>
          <a:p>
            <a:r>
              <a:rPr lang="uk-UA" dirty="0" smtClean="0"/>
              <a:t>До числа основних причин, що викликають появу </a:t>
            </a:r>
            <a:r>
              <a:rPr lang="uk-UA" dirty="0" err="1" smtClean="0"/>
              <a:t>хвороб</a:t>
            </a:r>
            <a:r>
              <a:rPr lang="uk-UA" dirty="0" smtClean="0"/>
              <a:t> шлунково-кишкового тракту також належать:</a:t>
            </a:r>
          </a:p>
          <a:p>
            <a:endParaRPr lang="uk-UA" dirty="0" smtClean="0"/>
          </a:p>
          <a:p>
            <a:r>
              <a:rPr lang="uk-UA" dirty="0" smtClean="0"/>
              <a:t>порушення режиму харчування: великі проміжки між їдою, їжа похапцем;</a:t>
            </a:r>
          </a:p>
          <a:p>
            <a:r>
              <a:rPr lang="uk-UA" dirty="0" smtClean="0"/>
              <a:t>захоплення голодуванням і різними новомодними дієтами</a:t>
            </a:r>
          </a:p>
          <a:p>
            <a:r>
              <a:rPr lang="uk-UA" dirty="0" smtClean="0"/>
              <a:t>звичка пити занадто гарячі чай і каву і їсти гарячу, не достатньо остигнула їжу, що може призвести до атрофії слизової оболонки </a:t>
            </a:r>
            <a:r>
              <a:rPr lang="uk-UA" dirty="0" err="1" smtClean="0"/>
              <a:t>шлунка</a:t>
            </a:r>
            <a:r>
              <a:rPr lang="uk-UA" dirty="0" smtClean="0"/>
              <a:t> і, як наслідок, до значного зниження його секреції;</a:t>
            </a:r>
          </a:p>
          <a:p>
            <a:r>
              <a:rPr lang="uk-UA" dirty="0" smtClean="0"/>
              <a:t>постійні стреси, негативно впливають на процес травлення;</a:t>
            </a:r>
          </a:p>
          <a:p>
            <a:r>
              <a:rPr lang="uk-UA" dirty="0" smtClean="0"/>
              <a:t>недостатньо збалансований раціон харчування;</a:t>
            </a:r>
          </a:p>
          <a:p>
            <a:r>
              <a:rPr lang="uk-UA" dirty="0" smtClean="0"/>
              <a:t>зловживання спиртними напоями;</a:t>
            </a:r>
          </a:p>
          <a:p>
            <a:r>
              <a:rPr lang="uk-UA" dirty="0" smtClean="0"/>
              <a:t>куріння.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C77F7-459A-4213-8E29-55BB63E03500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786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42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061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96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218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267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369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60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815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871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776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874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134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932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75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758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077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78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3DECD5-236E-4348-ACB8-5D03B61F72A9}" type="datetimeFigureOut">
              <a:rPr lang="uk-UA" smtClean="0"/>
              <a:t>07.03.2015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B7912A5-F63A-4950-AEFA-D564B87FDCE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127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8843" y="457200"/>
            <a:ext cx="11185071" cy="4327071"/>
          </a:xfrm>
        </p:spPr>
        <p:txBody>
          <a:bodyPr>
            <a:normAutofit/>
          </a:bodyPr>
          <a:lstStyle/>
          <a:p>
            <a:r>
              <a:rPr lang="uk-UA" dirty="0" smtClean="0"/>
              <a:t>Перша допомога при захворюваннях шлунково-кишкового тракту то сечовивідної системи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8283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Ниркові хвороби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775" y="-317089"/>
            <a:ext cx="10205884" cy="7654412"/>
          </a:xfrm>
        </p:spPr>
      </p:pic>
    </p:spTree>
    <p:extLst>
      <p:ext uri="{BB962C8B-B14F-4D97-AF65-F5344CB8AC3E}">
        <p14:creationId xmlns:p14="http://schemas.microsoft.com/office/powerpoint/2010/main" val="417741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097" y="53923"/>
            <a:ext cx="10364451" cy="959560"/>
          </a:xfrm>
        </p:spPr>
        <p:txBody>
          <a:bodyPr>
            <a:noAutofit/>
          </a:bodyPr>
          <a:lstStyle/>
          <a:p>
            <a:r>
              <a:rPr lang="uk-UA" dirty="0" smtClean="0"/>
              <a:t>Гостра ниркова недостатність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0156" y="1013482"/>
            <a:ext cx="6577780" cy="5372569"/>
          </a:xfrm>
        </p:spPr>
        <p:txBody>
          <a:bodyPr/>
          <a:lstStyle/>
          <a:p>
            <a:r>
              <a:rPr lang="uk-UA" b="1" i="1" dirty="0" smtClean="0"/>
              <a:t>Причина:</a:t>
            </a:r>
            <a:r>
              <a:rPr lang="uk-UA" dirty="0" smtClean="0"/>
              <a:t> порушення функцій нирок</a:t>
            </a:r>
          </a:p>
          <a:p>
            <a:r>
              <a:rPr lang="uk-UA" b="1" i="1" dirty="0" smtClean="0"/>
              <a:t>Ознаки: </a:t>
            </a:r>
            <a:r>
              <a:rPr lang="uk-UA" dirty="0" smtClean="0"/>
              <a:t>біль у м'язах, нудота, пронос, запаморочення, набряки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8" y="2426570"/>
            <a:ext cx="5417114" cy="40785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39" y="1152452"/>
            <a:ext cx="3775586" cy="45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6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097" y="53923"/>
            <a:ext cx="10364451" cy="959560"/>
          </a:xfrm>
        </p:spPr>
        <p:txBody>
          <a:bodyPr>
            <a:noAutofit/>
          </a:bodyPr>
          <a:lstStyle/>
          <a:p>
            <a:r>
              <a:rPr lang="uk-UA" dirty="0" smtClean="0"/>
              <a:t>Гострий пієлонефрит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59045" y="1013483"/>
            <a:ext cx="8032955" cy="5343072"/>
          </a:xfrm>
        </p:spPr>
        <p:txBody>
          <a:bodyPr/>
          <a:lstStyle/>
          <a:p>
            <a:r>
              <a:rPr lang="uk-UA" b="1" i="1" dirty="0" smtClean="0"/>
              <a:t>Причина:</a:t>
            </a:r>
            <a:r>
              <a:rPr lang="uk-UA" dirty="0" smtClean="0"/>
              <a:t> інфекційне запалення нирок</a:t>
            </a:r>
          </a:p>
          <a:p>
            <a:r>
              <a:rPr lang="uk-UA" b="1" i="1" dirty="0" smtClean="0"/>
              <a:t>Ознаки: </a:t>
            </a:r>
            <a:r>
              <a:rPr lang="uk-UA" dirty="0" smtClean="0"/>
              <a:t>часті позиви до сечовипускання, біль у попереку, підвищення температури, нудота, блювання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5" y="769914"/>
            <a:ext cx="3841316" cy="4922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51" y="2609646"/>
            <a:ext cx="6779342" cy="393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0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097" y="53923"/>
            <a:ext cx="10364451" cy="959560"/>
          </a:xfrm>
        </p:spPr>
        <p:txBody>
          <a:bodyPr>
            <a:noAutofit/>
          </a:bodyPr>
          <a:lstStyle/>
          <a:p>
            <a:r>
              <a:rPr lang="uk-UA" dirty="0" smtClean="0"/>
              <a:t>Цистит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268065" y="1013483"/>
            <a:ext cx="5923935" cy="4871123"/>
          </a:xfrm>
        </p:spPr>
        <p:txBody>
          <a:bodyPr/>
          <a:lstStyle/>
          <a:p>
            <a:r>
              <a:rPr lang="uk-UA" b="1" i="1" dirty="0" smtClean="0"/>
              <a:t>Причина:</a:t>
            </a:r>
            <a:r>
              <a:rPr lang="uk-UA" dirty="0" smtClean="0"/>
              <a:t> запалення сечового міхура</a:t>
            </a:r>
          </a:p>
          <a:p>
            <a:r>
              <a:rPr lang="uk-UA" b="1" i="1" dirty="0" smtClean="0"/>
              <a:t>Ознаки: </a:t>
            </a:r>
            <a:r>
              <a:rPr lang="uk-UA" dirty="0" smtClean="0"/>
              <a:t>часте сечовиділення, нетримання сечі, температура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5" y="899651"/>
            <a:ext cx="5460121" cy="5460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337" y="2769813"/>
            <a:ext cx="4313211" cy="35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2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097" y="53923"/>
            <a:ext cx="10364451" cy="959560"/>
          </a:xfrm>
        </p:spPr>
        <p:txBody>
          <a:bodyPr>
            <a:noAutofit/>
          </a:bodyPr>
          <a:lstStyle/>
          <a:p>
            <a:r>
              <a:rPr lang="uk-UA" dirty="0" smtClean="0"/>
              <a:t>Ниркова колька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0155" y="1013483"/>
            <a:ext cx="6754761" cy="5520052"/>
          </a:xfrm>
        </p:spPr>
        <p:txBody>
          <a:bodyPr/>
          <a:lstStyle/>
          <a:p>
            <a:r>
              <a:rPr lang="uk-UA" b="1" i="1" dirty="0" smtClean="0"/>
              <a:t>Причина:</a:t>
            </a:r>
            <a:r>
              <a:rPr lang="uk-UA" dirty="0" smtClean="0"/>
              <a:t> порушення відтоку сечі</a:t>
            </a:r>
          </a:p>
          <a:p>
            <a:r>
              <a:rPr lang="uk-UA" b="1" i="1" dirty="0" smtClean="0"/>
              <a:t>Ознаки: </a:t>
            </a:r>
            <a:r>
              <a:rPr lang="uk-UA" dirty="0" smtClean="0"/>
              <a:t>здуття живота, утруднене відходження газів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40" y="642034"/>
            <a:ext cx="4193950" cy="5891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68" y="2771761"/>
            <a:ext cx="4251468" cy="365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097" y="53923"/>
            <a:ext cx="10364451" cy="959560"/>
          </a:xfrm>
        </p:spPr>
        <p:txBody>
          <a:bodyPr>
            <a:noAutofit/>
          </a:bodyPr>
          <a:lstStyle/>
          <a:p>
            <a:r>
              <a:rPr lang="uk-UA" dirty="0" smtClean="0"/>
              <a:t>Гостра затримка виділення сечі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0155" y="1013483"/>
            <a:ext cx="10506393" cy="5132438"/>
          </a:xfrm>
        </p:spPr>
        <p:txBody>
          <a:bodyPr/>
          <a:lstStyle/>
          <a:p>
            <a:r>
              <a:rPr lang="uk-UA" b="1" i="1" dirty="0" smtClean="0"/>
              <a:t>Причини:</a:t>
            </a:r>
            <a:r>
              <a:rPr lang="uk-UA" dirty="0" smtClean="0"/>
              <a:t> загострення сечокам'яної хвороби, переповнення сечового міхура</a:t>
            </a:r>
          </a:p>
          <a:p>
            <a:r>
              <a:rPr lang="uk-UA" b="1" i="1" dirty="0" smtClean="0"/>
              <a:t>Ознаки: </a:t>
            </a:r>
            <a:r>
              <a:rPr lang="uk-UA" dirty="0" smtClean="0"/>
              <a:t>гострий біль у попереку, підвищення температури, кров у сечі, набряки, біль у нижній частині живота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73" y="2433508"/>
            <a:ext cx="7078098" cy="39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6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Перша Медична допомога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uk-UA" dirty="0" smtClean="0"/>
              <a:t>Виклик </a:t>
            </a:r>
            <a:r>
              <a:rPr lang="en-US" dirty="0" smtClean="0"/>
              <a:t>“</a:t>
            </a:r>
            <a:r>
              <a:rPr lang="uk-UA" dirty="0" smtClean="0"/>
              <a:t>швидкої допомоги</a:t>
            </a:r>
            <a:r>
              <a:rPr lang="en-US" dirty="0" smtClean="0"/>
              <a:t>”</a:t>
            </a:r>
            <a:endParaRPr lang="uk-UA" dirty="0" smtClean="0"/>
          </a:p>
          <a:p>
            <a:r>
              <a:rPr lang="uk-UA" dirty="0" smtClean="0"/>
              <a:t>Холодна грілка</a:t>
            </a:r>
          </a:p>
          <a:p>
            <a:r>
              <a:rPr lang="uk-UA" dirty="0" smtClean="0"/>
              <a:t>Постільний режим</a:t>
            </a:r>
          </a:p>
          <a:p>
            <a:r>
              <a:rPr lang="uk-UA" dirty="0" smtClean="0"/>
              <a:t>Знеболюючі ліки </a:t>
            </a:r>
            <a:r>
              <a:rPr lang="uk-UA" dirty="0" smtClean="0"/>
              <a:t>(ТІЛЬКИ </a:t>
            </a:r>
            <a:r>
              <a:rPr lang="uk-UA" dirty="0" smtClean="0"/>
              <a:t>ЗА ПРИЗНАЧЕННЯМ </a:t>
            </a:r>
            <a:r>
              <a:rPr lang="uk-UA" dirty="0" smtClean="0"/>
              <a:t>ЛІКАРЯ)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3616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Промивання шлункуж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129" y="0"/>
            <a:ext cx="9217742" cy="6913305"/>
          </a:xfrm>
        </p:spPr>
      </p:pic>
    </p:spTree>
    <p:extLst>
      <p:ext uri="{BB962C8B-B14F-4D97-AF65-F5344CB8AC3E}">
        <p14:creationId xmlns:p14="http://schemas.microsoft.com/office/powerpoint/2010/main" val="149273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232623"/>
            <a:ext cx="10364451" cy="1596177"/>
          </a:xfrm>
        </p:spPr>
        <p:txBody>
          <a:bodyPr/>
          <a:lstStyle/>
          <a:p>
            <a:r>
              <a:rPr lang="uk-UA" dirty="0"/>
              <a:t>промивання </a:t>
            </a:r>
            <a:r>
              <a:rPr lang="uk-UA" dirty="0" err="1" smtClean="0"/>
              <a:t>шлунка</a:t>
            </a:r>
            <a:r>
              <a:rPr lang="uk-UA" dirty="0" smtClean="0"/>
              <a:t> </a:t>
            </a:r>
            <a:r>
              <a:rPr lang="uk-UA" dirty="0" err="1"/>
              <a:t>беззондовим</a:t>
            </a:r>
            <a:r>
              <a:rPr lang="uk-UA" dirty="0"/>
              <a:t> методом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27703" y="1179871"/>
            <a:ext cx="11135032" cy="5442155"/>
          </a:xfrm>
        </p:spPr>
        <p:txBody>
          <a:bodyPr>
            <a:normAutofit lnSpcReduction="10000"/>
          </a:bodyPr>
          <a:lstStyle/>
          <a:p>
            <a:endParaRPr lang="uk-UA" dirty="0"/>
          </a:p>
          <a:p>
            <a:r>
              <a:rPr lang="uk-UA" b="1" i="1" dirty="0" smtClean="0"/>
              <a:t>Показання:</a:t>
            </a:r>
            <a:r>
              <a:rPr lang="uk-UA" dirty="0" smtClean="0"/>
              <a:t> вживання  отрут, перші </a:t>
            </a:r>
            <a:r>
              <a:rPr lang="uk-UA" dirty="0"/>
              <a:t>20-30 хвилин з моменту отруєння медикаментами (таблетками);</a:t>
            </a:r>
          </a:p>
          <a:p>
            <a:r>
              <a:rPr lang="uk-UA" b="1" i="1" dirty="0" smtClean="0"/>
              <a:t>Протипоказання:</a:t>
            </a:r>
            <a:r>
              <a:rPr lang="uk-UA" dirty="0" smtClean="0"/>
              <a:t> порушення свідомості,  блювотного </a:t>
            </a:r>
            <a:r>
              <a:rPr lang="uk-UA" dirty="0"/>
              <a:t>рефлексу та захисних </a:t>
            </a:r>
            <a:r>
              <a:rPr lang="uk-UA" dirty="0" smtClean="0"/>
              <a:t>рефлексів,  </a:t>
            </a:r>
            <a:r>
              <a:rPr lang="uk-UA" dirty="0"/>
              <a:t>отруєння бензином та продуктами переробки </a:t>
            </a:r>
            <a:r>
              <a:rPr lang="uk-UA" dirty="0" smtClean="0"/>
              <a:t>нафти отруєння </a:t>
            </a:r>
            <a:r>
              <a:rPr lang="uk-UA" dirty="0"/>
              <a:t>медикаментами, які можуть призвести до порушення свідомості, судом, порушень серцевої діяльності.</a:t>
            </a:r>
          </a:p>
          <a:p>
            <a:r>
              <a:rPr lang="uk-UA" b="1" i="1" dirty="0"/>
              <a:t>Методика:</a:t>
            </a:r>
          </a:p>
          <a:p>
            <a:r>
              <a:rPr lang="uk-UA" dirty="0" smtClean="0"/>
              <a:t>А) </a:t>
            </a:r>
            <a:r>
              <a:rPr lang="uk-UA" dirty="0"/>
              <a:t>механічна стимуляція (подразнення </a:t>
            </a:r>
            <a:r>
              <a:rPr lang="uk-UA" dirty="0" err="1"/>
              <a:t>корня</a:t>
            </a:r>
            <a:r>
              <a:rPr lang="uk-UA" dirty="0"/>
              <a:t> язика) </a:t>
            </a:r>
          </a:p>
          <a:p>
            <a:r>
              <a:rPr lang="uk-UA" dirty="0"/>
              <a:t>Б) призначення блювотних </a:t>
            </a:r>
            <a:r>
              <a:rPr lang="uk-UA" dirty="0" smtClean="0"/>
              <a:t>речовин: постраждалому </a:t>
            </a:r>
            <a:r>
              <a:rPr lang="uk-UA" dirty="0"/>
              <a:t>дають випити склянку підсоленої води </a:t>
            </a:r>
            <a:r>
              <a:rPr lang="uk-UA" dirty="0" smtClean="0"/>
              <a:t>або сироп </a:t>
            </a:r>
            <a:r>
              <a:rPr lang="uk-UA" dirty="0"/>
              <a:t>іпекакуани 30 мл внутрішньо, після цього (через 10- 15 хвилин) 2-3 склянки теплої води. При відсутності ефекту повторюють через 20 хвилин.</a:t>
            </a:r>
          </a:p>
        </p:txBody>
      </p:sp>
    </p:spTree>
    <p:extLst>
      <p:ext uri="{BB962C8B-B14F-4D97-AF65-F5344CB8AC3E}">
        <p14:creationId xmlns:p14="http://schemas.microsoft.com/office/powerpoint/2010/main" val="89563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чисна клізма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6665" y="0"/>
            <a:ext cx="8657928" cy="6926983"/>
          </a:xfrm>
        </p:spPr>
      </p:pic>
    </p:spTree>
    <p:extLst>
      <p:ext uri="{BB962C8B-B14F-4D97-AF65-F5344CB8AC3E}">
        <p14:creationId xmlns:p14="http://schemas.microsoft.com/office/powerpoint/2010/main" val="163406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461" y="177646"/>
            <a:ext cx="10364451" cy="1596177"/>
          </a:xfrm>
        </p:spPr>
        <p:txBody>
          <a:bodyPr/>
          <a:lstStyle/>
          <a:p>
            <a:r>
              <a:rPr lang="uk-UA" dirty="0" smtClean="0"/>
              <a:t>Гострі хвороби шлунково-кишкового тракту</a:t>
            </a: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" y="1482692"/>
            <a:ext cx="2774958" cy="255588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46" y="1482692"/>
            <a:ext cx="4257499" cy="30250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31" y="2163735"/>
            <a:ext cx="3499519" cy="43044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99" y="2923482"/>
            <a:ext cx="3710603" cy="37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1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застосування холоду і тепла в </a:t>
            </a:r>
            <a:r>
              <a:rPr lang="ru-RU" dirty="0" err="1"/>
              <a:t>медицині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39" y="2791988"/>
            <a:ext cx="3424237" cy="3424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9" y="2214694"/>
            <a:ext cx="3537980" cy="4001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48" y="2214694"/>
            <a:ext cx="2174233" cy="330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380107"/>
            <a:ext cx="10364451" cy="1596177"/>
          </a:xfrm>
        </p:spPr>
        <p:txBody>
          <a:bodyPr/>
          <a:lstStyle/>
          <a:p>
            <a:r>
              <a:rPr lang="uk-UA" dirty="0" err="1" smtClean="0"/>
              <a:t>ХолоД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361" y="1681315"/>
            <a:ext cx="5839736" cy="5058697"/>
          </a:xfrm>
        </p:spPr>
        <p:txBody>
          <a:bodyPr>
            <a:normAutofit/>
          </a:bodyPr>
          <a:lstStyle/>
          <a:p>
            <a:r>
              <a:rPr lang="uk-UA" dirty="0" smtClean="0"/>
              <a:t>1</a:t>
            </a:r>
            <a:r>
              <a:rPr lang="uk-UA" dirty="0"/>
              <a:t>) викликає звуження капілярів і </a:t>
            </a:r>
            <a:r>
              <a:rPr lang="uk-UA" dirty="0" smtClean="0"/>
              <a:t>артеріол</a:t>
            </a:r>
            <a:endParaRPr lang="uk-UA" dirty="0"/>
          </a:p>
          <a:p>
            <a:r>
              <a:rPr lang="uk-UA" dirty="0"/>
              <a:t>2) викликає уповільнення </a:t>
            </a:r>
            <a:r>
              <a:rPr lang="uk-UA" dirty="0" err="1"/>
              <a:t>крово</a:t>
            </a:r>
            <a:r>
              <a:rPr lang="uk-UA" dirty="0"/>
              <a:t>- і </a:t>
            </a:r>
            <a:r>
              <a:rPr lang="uk-UA" dirty="0" err="1" smtClean="0"/>
              <a:t>лімфовідтоків</a:t>
            </a:r>
            <a:endParaRPr lang="uk-UA" dirty="0"/>
          </a:p>
          <a:p>
            <a:r>
              <a:rPr lang="uk-UA" dirty="0" smtClean="0"/>
              <a:t>3) </a:t>
            </a:r>
            <a:r>
              <a:rPr lang="uk-UA" dirty="0"/>
              <a:t>зменшує венозний </a:t>
            </a:r>
            <a:r>
              <a:rPr lang="uk-UA" dirty="0" smtClean="0"/>
              <a:t>тиск</a:t>
            </a:r>
            <a:endParaRPr lang="uk-UA" dirty="0"/>
          </a:p>
          <a:p>
            <a:r>
              <a:rPr lang="uk-UA" dirty="0" smtClean="0"/>
              <a:t>4) </a:t>
            </a:r>
            <a:r>
              <a:rPr lang="uk-UA" dirty="0"/>
              <a:t>викликає зниження м’язового </a:t>
            </a:r>
            <a:r>
              <a:rPr lang="uk-UA" dirty="0" smtClean="0"/>
              <a:t>тонусу</a:t>
            </a:r>
            <a:endParaRPr lang="uk-UA" dirty="0"/>
          </a:p>
          <a:p>
            <a:r>
              <a:rPr lang="uk-UA" dirty="0" smtClean="0"/>
              <a:t>5) має </a:t>
            </a:r>
            <a:r>
              <a:rPr lang="uk-UA" dirty="0"/>
              <a:t>знеболюючу дію, зменшує скутість, напруженість м’язів, допомагає при м’язових </a:t>
            </a:r>
            <a:r>
              <a:rPr lang="uk-UA" dirty="0" smtClean="0"/>
              <a:t>спазмах</a:t>
            </a:r>
            <a:endParaRPr lang="uk-UA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55" y="2298575"/>
            <a:ext cx="5372118" cy="28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3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607118"/>
            <a:ext cx="7688068" cy="5892004"/>
          </a:xfrm>
        </p:spPr>
        <p:txBody>
          <a:bodyPr>
            <a:normAutofit/>
          </a:bodyPr>
          <a:lstStyle/>
          <a:p>
            <a:r>
              <a:rPr lang="uk-UA" dirty="0"/>
              <a:t>Використання холодних компресів має сенс протягом 24-48 годин з моменту травми. У більш пізні терміни </a:t>
            </a:r>
            <a:r>
              <a:rPr lang="uk-UA" dirty="0" smtClean="0"/>
              <a:t>холод </a:t>
            </a:r>
            <a:r>
              <a:rPr lang="uk-UA" dirty="0"/>
              <a:t>може уповільнити процес відновлення тканин</a:t>
            </a:r>
            <a:r>
              <a:rPr lang="uk-UA" dirty="0" smtClean="0"/>
              <a:t>.</a:t>
            </a:r>
            <a:endParaRPr lang="uk-UA" dirty="0"/>
          </a:p>
          <a:p>
            <a:r>
              <a:rPr lang="uk-UA" dirty="0"/>
              <a:t>Загорніть в тонкий рушник шматок льоду або пакет зі спеціальним охолоджуючим гелем і в такому вигляді прикладайте до місця пошкодження</a:t>
            </a:r>
            <a:r>
              <a:rPr lang="uk-UA" dirty="0" smtClean="0"/>
              <a:t>.</a:t>
            </a:r>
            <a:endParaRPr lang="uk-UA" dirty="0"/>
          </a:p>
          <a:p>
            <a:r>
              <a:rPr lang="uk-UA" dirty="0"/>
              <a:t>Не слід залишати охолоджуючий компрес більш ніж на 20 хвилин за один раз. Мінімальна перерва між прикладаннями має бути 10 хвилин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842" y="1108267"/>
            <a:ext cx="3064132" cy="46045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43" y="4365522"/>
            <a:ext cx="3565504" cy="23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8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Тепло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uk-UA" dirty="0" smtClean="0"/>
              <a:t>1) має </a:t>
            </a:r>
            <a:r>
              <a:rPr lang="uk-UA" dirty="0"/>
              <a:t>знеболюючу </a:t>
            </a:r>
            <a:r>
              <a:rPr lang="uk-UA" dirty="0" smtClean="0"/>
              <a:t>дію</a:t>
            </a:r>
          </a:p>
          <a:p>
            <a:r>
              <a:rPr lang="uk-UA" dirty="0" smtClean="0"/>
              <a:t>2) зменшує </a:t>
            </a:r>
            <a:r>
              <a:rPr lang="uk-UA" dirty="0"/>
              <a:t>скутість, напруженість </a:t>
            </a:r>
            <a:r>
              <a:rPr lang="uk-UA" dirty="0" smtClean="0"/>
              <a:t>м’язів</a:t>
            </a:r>
          </a:p>
          <a:p>
            <a:r>
              <a:rPr lang="uk-UA" dirty="0" smtClean="0"/>
              <a:t>3) допомагає </a:t>
            </a:r>
            <a:r>
              <a:rPr lang="uk-UA" dirty="0"/>
              <a:t>при м’язових </a:t>
            </a:r>
            <a:r>
              <a:rPr lang="uk-UA" dirty="0" smtClean="0"/>
              <a:t>спазмах</a:t>
            </a:r>
          </a:p>
          <a:p>
            <a:r>
              <a:rPr lang="uk-UA" dirty="0" smtClean="0"/>
              <a:t>4) Зменшує застій крові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2" y="1998099"/>
            <a:ext cx="3898798" cy="389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5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5910" y="1076631"/>
            <a:ext cx="11179277" cy="5648633"/>
          </a:xfrm>
        </p:spPr>
        <p:txBody>
          <a:bodyPr>
            <a:normAutofit/>
          </a:bodyPr>
          <a:lstStyle/>
          <a:p>
            <a:r>
              <a:rPr lang="uk-UA" dirty="0"/>
              <a:t>Використовуйте гарячі і теплі аплікації </a:t>
            </a:r>
            <a:r>
              <a:rPr lang="uk-UA" dirty="0" smtClean="0"/>
              <a:t>після </a:t>
            </a:r>
            <a:r>
              <a:rPr lang="uk-UA" dirty="0"/>
              <a:t>вивихів і переломів – тепло знімає м’язову напругу і відновлює рухливість </a:t>
            </a:r>
            <a:r>
              <a:rPr lang="uk-UA" dirty="0" smtClean="0"/>
              <a:t>суглобів</a:t>
            </a:r>
            <a:endParaRPr lang="uk-UA" dirty="0"/>
          </a:p>
          <a:p>
            <a:r>
              <a:rPr lang="uk-UA" dirty="0"/>
              <a:t>Не використовуйте теплі компреси відразу після травм або до тих пір поки не зменшиться набряк. Тепло підсилює приплив крові і збільшує набряк тканин</a:t>
            </a:r>
            <a:r>
              <a:rPr lang="uk-UA" dirty="0" smtClean="0"/>
              <a:t>.</a:t>
            </a:r>
            <a:endParaRPr lang="uk-UA" dirty="0"/>
          </a:p>
          <a:p>
            <a:r>
              <a:rPr lang="uk-UA" dirty="0"/>
              <a:t>Візьміть до відома, що застосування вологого тепла ефективніше, ніж застосування тепла сухого</a:t>
            </a:r>
            <a:r>
              <a:rPr lang="uk-UA" dirty="0" smtClean="0"/>
              <a:t>.</a:t>
            </a:r>
            <a:endParaRPr lang="uk-UA" dirty="0"/>
          </a:p>
          <a:p>
            <a:r>
              <a:rPr lang="uk-UA" dirty="0"/>
              <a:t>Для сухого тепла слід використовувати спеціальні електричні або гумові грілки</a:t>
            </a:r>
            <a:r>
              <a:rPr lang="uk-UA" dirty="0" smtClean="0"/>
              <a:t>.</a:t>
            </a:r>
            <a:endParaRPr lang="uk-UA" dirty="0"/>
          </a:p>
          <a:p>
            <a:r>
              <a:rPr lang="uk-UA" dirty="0"/>
              <a:t>Для теплого вологого компресу можна змочити рушник в гарячій воді або помістити мокрий рушник в мікрохвильову піч і нагріти до потрібної температури</a:t>
            </a:r>
            <a:r>
              <a:rPr lang="uk-UA" dirty="0" smtClean="0"/>
              <a:t>.</a:t>
            </a:r>
            <a:endParaRPr lang="uk-UA" dirty="0"/>
          </a:p>
          <a:p>
            <a:r>
              <a:rPr lang="uk-UA" dirty="0" smtClean="0"/>
              <a:t>Тривалість </a:t>
            </a:r>
            <a:r>
              <a:rPr lang="uk-UA" dirty="0"/>
              <a:t>застосування зігріваючої аплікації становить приблизно 20 хвилин, або стільки, скільки порекомендує ваш лікар.</a:t>
            </a:r>
          </a:p>
        </p:txBody>
      </p:sp>
    </p:spTree>
    <p:extLst>
      <p:ext uri="{BB962C8B-B14F-4D97-AF65-F5344CB8AC3E}">
        <p14:creationId xmlns:p14="http://schemas.microsoft.com/office/powerpoint/2010/main" val="199358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000" dirty="0" smtClean="0"/>
              <a:t>Виконала:</a:t>
            </a:r>
          </a:p>
          <a:p>
            <a:pPr marL="0" indent="0" algn="ctr">
              <a:buNone/>
            </a:pPr>
            <a:r>
              <a:rPr lang="ru-RU" sz="4000" dirty="0" err="1" smtClean="0"/>
              <a:t>учениця</a:t>
            </a:r>
            <a:r>
              <a:rPr lang="ru-RU" sz="4000" dirty="0" smtClean="0"/>
              <a:t> </a:t>
            </a:r>
            <a:r>
              <a:rPr lang="ru-RU" sz="4000" dirty="0"/>
              <a:t>11 – Б </a:t>
            </a:r>
            <a:r>
              <a:rPr lang="ru-RU" sz="4000" dirty="0" err="1"/>
              <a:t>класу</a:t>
            </a:r>
            <a:endParaRPr lang="ru-RU" sz="4000" dirty="0"/>
          </a:p>
          <a:p>
            <a:pPr marL="0" indent="0" algn="ctr">
              <a:buNone/>
            </a:pPr>
            <a:r>
              <a:rPr lang="ru-RU" sz="4000" dirty="0" err="1"/>
              <a:t>ліцею</a:t>
            </a:r>
            <a:r>
              <a:rPr lang="ru-RU" sz="4000" dirty="0"/>
              <a:t> № 15</a:t>
            </a:r>
          </a:p>
          <a:p>
            <a:pPr marL="0" indent="0" algn="ctr">
              <a:buNone/>
            </a:pPr>
            <a:r>
              <a:rPr lang="ru-RU" sz="4000" dirty="0"/>
              <a:t>м.Чернігова</a:t>
            </a:r>
          </a:p>
          <a:p>
            <a:pPr marL="0" indent="0" algn="ctr">
              <a:buNone/>
            </a:pPr>
            <a:r>
              <a:rPr lang="ru-RU" sz="4000" dirty="0"/>
              <a:t>Самоненко Ольга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8870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▼Болезни Желудочно Кишечного Тракта▼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548" y="-250723"/>
            <a:ext cx="10028903" cy="7521677"/>
          </a:xfrm>
        </p:spPr>
      </p:pic>
    </p:spTree>
    <p:extLst>
      <p:ext uri="{BB962C8B-B14F-4D97-AF65-F5344CB8AC3E}">
        <p14:creationId xmlns:p14="http://schemas.microsoft.com/office/powerpoint/2010/main" val="385888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59560"/>
          </a:xfrm>
        </p:spPr>
        <p:txBody>
          <a:bodyPr>
            <a:noAutofit/>
          </a:bodyPr>
          <a:lstStyle/>
          <a:p>
            <a:r>
              <a:rPr lang="uk-UA" dirty="0"/>
              <a:t>Апендицит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20445" y="1144438"/>
            <a:ext cx="5518123" cy="3675416"/>
          </a:xfrm>
        </p:spPr>
        <p:txBody>
          <a:bodyPr/>
          <a:lstStyle/>
          <a:p>
            <a:r>
              <a:rPr lang="uk-UA" b="1" i="1" dirty="0" smtClean="0"/>
              <a:t>Причина:</a:t>
            </a:r>
            <a:r>
              <a:rPr lang="uk-UA" dirty="0" smtClean="0"/>
              <a:t> Запалення апендикса</a:t>
            </a:r>
          </a:p>
          <a:p>
            <a:r>
              <a:rPr lang="uk-UA" b="1" i="1" dirty="0" smtClean="0"/>
              <a:t>Ознаки:  </a:t>
            </a:r>
            <a:r>
              <a:rPr lang="ru-RU" dirty="0" err="1"/>
              <a:t>Біль</a:t>
            </a:r>
            <a:r>
              <a:rPr lang="ru-RU" dirty="0"/>
              <a:t> у </a:t>
            </a:r>
            <a:r>
              <a:rPr lang="ru-RU" dirty="0" err="1"/>
              <a:t>верхній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живота( </a:t>
            </a:r>
            <a:r>
              <a:rPr lang="ru-RU" dirty="0" err="1"/>
              <a:t>можливий</a:t>
            </a:r>
            <a:r>
              <a:rPr lang="ru-RU" dirty="0"/>
              <a:t> </a:t>
            </a:r>
            <a:r>
              <a:rPr lang="ru-RU" dirty="0" err="1"/>
              <a:t>біль</a:t>
            </a:r>
            <a:r>
              <a:rPr lang="ru-RU" dirty="0"/>
              <a:t> в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нирок</a:t>
            </a:r>
            <a:r>
              <a:rPr lang="ru-RU" dirty="0"/>
              <a:t>), </a:t>
            </a:r>
            <a:r>
              <a:rPr lang="ru-RU" dirty="0" err="1"/>
              <a:t>зміна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різко</a:t>
            </a:r>
            <a:r>
              <a:rPr lang="ru-RU" dirty="0"/>
              <a:t> </a:t>
            </a:r>
            <a:r>
              <a:rPr lang="ru-RU" dirty="0" err="1"/>
              <a:t>посилює</a:t>
            </a:r>
            <a:r>
              <a:rPr lang="ru-RU" dirty="0"/>
              <a:t> </a:t>
            </a:r>
            <a:r>
              <a:rPr lang="ru-RU" dirty="0" err="1"/>
              <a:t>біль</a:t>
            </a:r>
            <a:endParaRPr lang="ru-RU" dirty="0"/>
          </a:p>
          <a:p>
            <a:endParaRPr lang="uk-UA" b="1" i="1" dirty="0"/>
          </a:p>
          <a:p>
            <a:endParaRPr lang="uk-UA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7" y="2861278"/>
            <a:ext cx="4611955" cy="3294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50" y="483629"/>
            <a:ext cx="3810000" cy="30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6" y="3531629"/>
            <a:ext cx="4719172" cy="305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8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549" y="186164"/>
            <a:ext cx="10364451" cy="959560"/>
          </a:xfrm>
        </p:spPr>
        <p:txBody>
          <a:bodyPr>
            <a:noAutofit/>
          </a:bodyPr>
          <a:lstStyle/>
          <a:p>
            <a:r>
              <a:rPr lang="uk-UA" dirty="0" smtClean="0"/>
              <a:t>Виразка </a:t>
            </a:r>
            <a:r>
              <a:rPr lang="uk-UA" dirty="0" err="1" smtClean="0"/>
              <a:t>Шлунка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2470" y="898257"/>
            <a:ext cx="5456903" cy="3886225"/>
          </a:xfrm>
        </p:spPr>
        <p:txBody>
          <a:bodyPr/>
          <a:lstStyle/>
          <a:p>
            <a:r>
              <a:rPr lang="uk-UA" b="1" i="1" dirty="0" smtClean="0"/>
              <a:t>Причина:</a:t>
            </a:r>
            <a:r>
              <a:rPr lang="uk-UA" dirty="0" smtClean="0"/>
              <a:t> </a:t>
            </a:r>
            <a:r>
              <a:rPr lang="uk-UA" dirty="0"/>
              <a:t>Порушення цілісності слизової оболонки кишечника</a:t>
            </a:r>
          </a:p>
          <a:p>
            <a:r>
              <a:rPr lang="uk-UA" b="1" i="1" dirty="0" smtClean="0"/>
              <a:t>Ознаки:  </a:t>
            </a:r>
            <a:r>
              <a:rPr lang="uk-UA" dirty="0"/>
              <a:t>Спазматичні болі в кишечнику, кров у випорожненнях</a:t>
            </a:r>
          </a:p>
          <a:p>
            <a:endParaRPr lang="uk-UA" b="1" i="1" dirty="0"/>
          </a:p>
          <a:p>
            <a:endParaRPr lang="uk-UA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15" y="1093531"/>
            <a:ext cx="4219575" cy="3495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7" y="2684206"/>
            <a:ext cx="5080000" cy="381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35" y="2472974"/>
            <a:ext cx="3080876" cy="35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9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097" y="53923"/>
            <a:ext cx="10364451" cy="959560"/>
          </a:xfrm>
        </p:spPr>
        <p:txBody>
          <a:bodyPr>
            <a:noAutofit/>
          </a:bodyPr>
          <a:lstStyle/>
          <a:p>
            <a:r>
              <a:rPr lang="uk-UA" dirty="0"/>
              <a:t>Гостра кишкова непрохідність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60062" y="1106130"/>
            <a:ext cx="7931938" cy="5132438"/>
          </a:xfrm>
        </p:spPr>
        <p:txBody>
          <a:bodyPr/>
          <a:lstStyle/>
          <a:p>
            <a:r>
              <a:rPr lang="uk-UA" b="1" i="1" dirty="0" smtClean="0"/>
              <a:t>Причини:</a:t>
            </a:r>
            <a:r>
              <a:rPr lang="uk-UA" dirty="0" smtClean="0"/>
              <a:t> </a:t>
            </a:r>
            <a:r>
              <a:rPr lang="uk-UA" dirty="0"/>
              <a:t>Параліч кишкових м'язів унаслідок важкої форми пневмонії, травми </a:t>
            </a:r>
            <a:r>
              <a:rPr lang="uk-UA" dirty="0" smtClean="0"/>
              <a:t>хребта, </a:t>
            </a:r>
            <a:r>
              <a:rPr lang="uk-UA" dirty="0"/>
              <a:t>Також можлива механічна непрохідність</a:t>
            </a:r>
          </a:p>
          <a:p>
            <a:r>
              <a:rPr lang="uk-UA" b="1" i="1" dirty="0" smtClean="0"/>
              <a:t>Ознаки: </a:t>
            </a:r>
            <a:r>
              <a:rPr lang="uk-UA" dirty="0"/>
              <a:t>Спазматичний біль, можливе блювання, здуття черевної порожнини, відсутність випорожнення кишечника</a:t>
            </a:r>
          </a:p>
          <a:p>
            <a:endParaRPr lang="uk-UA" b="1" i="1" dirty="0"/>
          </a:p>
          <a:p>
            <a:endParaRPr lang="uk-UA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23" y="3164078"/>
            <a:ext cx="5239999" cy="3473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5" y="1106130"/>
            <a:ext cx="4103997" cy="52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9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097" y="53923"/>
            <a:ext cx="10364451" cy="959560"/>
          </a:xfrm>
        </p:spPr>
        <p:txBody>
          <a:bodyPr>
            <a:noAutofit/>
          </a:bodyPr>
          <a:lstStyle/>
          <a:p>
            <a:r>
              <a:rPr lang="uk-UA" dirty="0" smtClean="0"/>
              <a:t>Гастрит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0155" y="1013483"/>
            <a:ext cx="11321845" cy="5132438"/>
          </a:xfrm>
        </p:spPr>
        <p:txBody>
          <a:bodyPr/>
          <a:lstStyle/>
          <a:p>
            <a:r>
              <a:rPr lang="uk-UA" b="1" i="1" dirty="0" smtClean="0"/>
              <a:t>Причини:</a:t>
            </a:r>
            <a:r>
              <a:rPr lang="uk-UA" dirty="0" smtClean="0"/>
              <a:t> неправильне </a:t>
            </a:r>
            <a:r>
              <a:rPr lang="uk-UA" dirty="0"/>
              <a:t>харчування, нерви, </a:t>
            </a:r>
            <a:r>
              <a:rPr lang="uk-UA" dirty="0" smtClean="0"/>
              <a:t>гостра їжа, алкоголь, кава, нестача </a:t>
            </a:r>
            <a:r>
              <a:rPr lang="uk-UA" dirty="0"/>
              <a:t>білків та вітамінів </a:t>
            </a:r>
            <a:endParaRPr lang="uk-UA" dirty="0" smtClean="0"/>
          </a:p>
          <a:p>
            <a:r>
              <a:rPr lang="uk-UA" b="1" i="1" dirty="0"/>
              <a:t>Ознаки: </a:t>
            </a:r>
            <a:r>
              <a:rPr lang="uk-UA" dirty="0"/>
              <a:t>Пропадає апетит, змінюється смак, </a:t>
            </a:r>
            <a:r>
              <a:rPr lang="uk-UA" dirty="0" smtClean="0"/>
              <a:t>нудота, спрага, печія</a:t>
            </a:r>
            <a:r>
              <a:rPr lang="uk-UA" dirty="0"/>
              <a:t>, відрижка, посилене відділення </a:t>
            </a:r>
            <a:r>
              <a:rPr lang="uk-UA" dirty="0" smtClean="0"/>
              <a:t>слини</a:t>
            </a:r>
            <a:endParaRPr lang="uk-UA" dirty="0"/>
          </a:p>
          <a:p>
            <a:endParaRPr lang="uk-UA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32" y="2615842"/>
            <a:ext cx="5852651" cy="3553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2" y="3010392"/>
            <a:ext cx="5645769" cy="36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3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851" y="0"/>
            <a:ext cx="10364451" cy="959560"/>
          </a:xfrm>
        </p:spPr>
        <p:txBody>
          <a:bodyPr>
            <a:noAutofit/>
          </a:bodyPr>
          <a:lstStyle/>
          <a:p>
            <a:r>
              <a:rPr lang="uk-UA" dirty="0"/>
              <a:t>коліт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0155" y="1013483"/>
            <a:ext cx="6476999" cy="4620401"/>
          </a:xfrm>
        </p:spPr>
        <p:txBody>
          <a:bodyPr>
            <a:normAutofit/>
          </a:bodyPr>
          <a:lstStyle/>
          <a:p>
            <a:r>
              <a:rPr lang="uk-UA" b="1" i="1" dirty="0" smtClean="0"/>
              <a:t>Причини:</a:t>
            </a:r>
            <a:r>
              <a:rPr lang="uk-UA" dirty="0" smtClean="0"/>
              <a:t> порушенням харчування, ускладнення </a:t>
            </a:r>
            <a:r>
              <a:rPr lang="uk-UA" dirty="0"/>
              <a:t>захворювань шлунково-кишкового </a:t>
            </a:r>
            <a:r>
              <a:rPr lang="uk-UA" dirty="0" smtClean="0"/>
              <a:t>тракту, Прийом </a:t>
            </a:r>
            <a:r>
              <a:rPr lang="uk-UA" dirty="0"/>
              <a:t>багатьох лікарських </a:t>
            </a:r>
            <a:r>
              <a:rPr lang="uk-UA" dirty="0" smtClean="0"/>
              <a:t>засобів, вроджені </a:t>
            </a:r>
            <a:r>
              <a:rPr lang="uk-UA" dirty="0"/>
              <a:t>патології розвитку </a:t>
            </a:r>
          </a:p>
          <a:p>
            <a:r>
              <a:rPr lang="uk-UA" b="1" i="1" dirty="0"/>
              <a:t>Ознаки</a:t>
            </a:r>
            <a:r>
              <a:rPr lang="uk-UA" b="1" i="1" dirty="0" smtClean="0"/>
              <a:t>: </a:t>
            </a:r>
            <a:r>
              <a:rPr lang="uk-UA" dirty="0" smtClean="0"/>
              <a:t>тупий </a:t>
            </a:r>
            <a:r>
              <a:rPr lang="uk-UA" dirty="0"/>
              <a:t>ниючий </a:t>
            </a:r>
            <a:r>
              <a:rPr lang="uk-UA" dirty="0" smtClean="0"/>
              <a:t>біль </a:t>
            </a:r>
            <a:r>
              <a:rPr lang="uk-UA" dirty="0"/>
              <a:t>в нижніх та бокових частинах </a:t>
            </a:r>
            <a:r>
              <a:rPr lang="uk-UA" dirty="0" smtClean="0"/>
              <a:t>живота, тяжкість </a:t>
            </a:r>
            <a:r>
              <a:rPr lang="uk-UA" dirty="0"/>
              <a:t>в животі, здуття, </a:t>
            </a:r>
            <a:r>
              <a:rPr lang="uk-UA" dirty="0" smtClean="0"/>
              <a:t>метеоризм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54" y="959560"/>
            <a:ext cx="4579375" cy="366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7" y="3819831"/>
            <a:ext cx="6759161" cy="28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6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Гострі захворювання сечовидільної системи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71" y="2026444"/>
            <a:ext cx="4542355" cy="3424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894" y="2524433"/>
            <a:ext cx="6159500" cy="3962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7" y="199840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9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Капля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131</TotalTime>
  <Words>813</Words>
  <Application>Microsoft Office PowerPoint</Application>
  <PresentationFormat>Широкоэкранный</PresentationFormat>
  <Paragraphs>85</Paragraphs>
  <Slides>25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Tw Cen MT</vt:lpstr>
      <vt:lpstr>Капля</vt:lpstr>
      <vt:lpstr>Перша допомога при захворюваннях шлунково-кишкового тракту то сечовивідної системи</vt:lpstr>
      <vt:lpstr>Гострі хвороби шлунково-кишкового тракту</vt:lpstr>
      <vt:lpstr>Презентация PowerPoint</vt:lpstr>
      <vt:lpstr>Апендицит </vt:lpstr>
      <vt:lpstr>Виразка Шлунка</vt:lpstr>
      <vt:lpstr>Гостра кишкова непрохідність</vt:lpstr>
      <vt:lpstr>Гастрит</vt:lpstr>
      <vt:lpstr>коліт</vt:lpstr>
      <vt:lpstr>Гострі захворювання сечовидільної системи</vt:lpstr>
      <vt:lpstr>Презентация PowerPoint</vt:lpstr>
      <vt:lpstr>Гостра ниркова недостатність</vt:lpstr>
      <vt:lpstr>Гострий пієлонефрит</vt:lpstr>
      <vt:lpstr>Цистит</vt:lpstr>
      <vt:lpstr>Ниркова колька</vt:lpstr>
      <vt:lpstr>Гостра затримка виділення сечі</vt:lpstr>
      <vt:lpstr>Перша Медична допомога</vt:lpstr>
      <vt:lpstr>Презентация PowerPoint</vt:lpstr>
      <vt:lpstr>промивання шлунка беззондовим методом</vt:lpstr>
      <vt:lpstr>Презентация PowerPoint</vt:lpstr>
      <vt:lpstr>застосування холоду і тепла в медицині</vt:lpstr>
      <vt:lpstr>ХолоД</vt:lpstr>
      <vt:lpstr>Презентация PowerPoint</vt:lpstr>
      <vt:lpstr>Тепло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Перша допомога при захворюваннях шлунково-кишкового тракту то сечовивідної системи</dc:title>
  <dc:creator>Самоненко</dc:creator>
  <cp:lastModifiedBy>Самоненко</cp:lastModifiedBy>
  <cp:revision>16</cp:revision>
  <dcterms:created xsi:type="dcterms:W3CDTF">2015-03-07T17:21:58Z</dcterms:created>
  <dcterms:modified xsi:type="dcterms:W3CDTF">2015-03-07T19:36:25Z</dcterms:modified>
</cp:coreProperties>
</file>