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A6090-0BAE-44E9-A755-9D60351E7472}" type="datetimeFigureOut">
              <a:rPr lang="uk-UA" smtClean="0"/>
              <a:t>09.06.2014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91309-C3BB-433E-B98B-A1AE0A552385}" type="slidenum">
              <a:rPr lang="uk-UA" smtClean="0"/>
              <a:t>‹#›</a:t>
            </a:fld>
            <a:endParaRPr lang="uk-UA"/>
          </a:p>
        </p:txBody>
      </p:sp>
    </p:spTree>
    <p:extLst>
      <p:ext uri="{BB962C8B-B14F-4D97-AF65-F5344CB8AC3E}">
        <p14:creationId xmlns:p14="http://schemas.microsoft.com/office/powerpoint/2010/main" val="297004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8791309-C3BB-433E-B98B-A1AE0A552385}" type="slidenum">
              <a:rPr lang="uk-UA" smtClean="0"/>
              <a:t>1</a:t>
            </a:fld>
            <a:endParaRPr lang="uk-UA"/>
          </a:p>
        </p:txBody>
      </p:sp>
    </p:spTree>
    <p:extLst>
      <p:ext uri="{BB962C8B-B14F-4D97-AF65-F5344CB8AC3E}">
        <p14:creationId xmlns:p14="http://schemas.microsoft.com/office/powerpoint/2010/main" val="146914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20" name="Нижний колонтитул 19"/>
          <p:cNvSpPr>
            <a:spLocks noGrp="1"/>
          </p:cNvSpPr>
          <p:nvPr>
            <p:ph type="ftr" sz="quarter" idx="11"/>
          </p:nvPr>
        </p:nvSpPr>
        <p:spPr/>
        <p:txBody>
          <a:bodyPr/>
          <a:lstStyle>
            <a:extLst/>
          </a:lstStyle>
          <a:p>
            <a:endParaRPr lang="uk-UA"/>
          </a:p>
        </p:txBody>
      </p:sp>
      <p:sp>
        <p:nvSpPr>
          <p:cNvPr id="10" name="Номер слайда 9"/>
          <p:cNvSpPr>
            <a:spLocks noGrp="1"/>
          </p:cNvSpPr>
          <p:nvPr>
            <p:ph type="sldNum" sz="quarter" idx="12"/>
          </p:nvPr>
        </p:nvSpPr>
        <p:spPr/>
        <p:txBody>
          <a:bodyPr/>
          <a:lstStyle>
            <a:extLst/>
          </a:lstStyle>
          <a:p>
            <a:fld id="{320870B4-BD2F-4B79-A09C-6BDE611B5879}" type="slidenum">
              <a:rPr lang="uk-UA" smtClean="0"/>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320870B4-BD2F-4B79-A09C-6BDE611B5879}" type="slidenum">
              <a:rPr lang="uk-UA" smtClean="0"/>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320870B4-BD2F-4B79-A09C-6BDE611B5879}" type="slidenum">
              <a:rPr lang="uk-UA" smtClean="0"/>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320870B4-BD2F-4B79-A09C-6BDE611B5879}"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C82C5516-0928-4B3A-82C1-188C5EC3EC17}" type="datetimeFigureOut">
              <a:rPr lang="uk-UA" smtClean="0"/>
              <a:t>09.06.2014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320870B4-BD2F-4B79-A09C-6BDE611B5879}" type="slidenum">
              <a:rPr lang="uk-UA" smtClean="0"/>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2C5516-0928-4B3A-82C1-188C5EC3EC17}" type="datetimeFigureOut">
              <a:rPr lang="uk-UA" smtClean="0"/>
              <a:t>09.06.2014</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0870B4-BD2F-4B79-A09C-6BDE611B5879}" type="slidenum">
              <a:rPr lang="uk-UA" smtClean="0"/>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5" Type="http://schemas.openxmlformats.org/officeDocument/2006/relationships/image" Target="../media/image25.gi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8.jpg"/><Relationship Id="rId7" Type="http://schemas.openxmlformats.org/officeDocument/2006/relationships/image" Target="../media/image6.gif"/><Relationship Id="rId2" Type="http://schemas.openxmlformats.org/officeDocument/2006/relationships/image" Target="../media/image27.jpg"/><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19.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4593">
              <a:srgbClr val="EBBFC8"/>
            </a:gs>
            <a:gs pos="44187">
              <a:srgbClr val="EBBEC7"/>
            </a:gs>
            <a:gs pos="43375">
              <a:srgbClr val="EABBC5"/>
            </a:gs>
            <a:gs pos="41750">
              <a:srgbClr val="E9B5C0"/>
            </a:gs>
            <a:gs pos="38500">
              <a:srgbClr val="E6AAB7"/>
            </a:gs>
            <a:gs pos="32000">
              <a:srgbClr val="E093A5"/>
            </a:gs>
            <a:gs pos="19000">
              <a:schemeClr val="accent1">
                <a:tint val="66000"/>
                <a:satMod val="160000"/>
                <a:lumMod val="84000"/>
              </a:schemeClr>
            </a:gs>
            <a:gs pos="45000">
              <a:schemeClr val="accent1">
                <a:tint val="44500"/>
                <a:satMod val="160000"/>
              </a:schemeClr>
            </a:gs>
            <a:gs pos="86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6" name="Прямоугольник 25"/>
          <p:cNvSpPr/>
          <p:nvPr/>
        </p:nvSpPr>
        <p:spPr>
          <a:xfrm>
            <a:off x="1547664" y="2204864"/>
            <a:ext cx="725578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Історія української вишивки</a:t>
            </a:r>
            <a:endParaRPr lang="uk-U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4-конечная звезда 36"/>
          <p:cNvSpPr/>
          <p:nvPr/>
        </p:nvSpPr>
        <p:spPr>
          <a:xfrm>
            <a:off x="659602" y="1185473"/>
            <a:ext cx="792088" cy="703173"/>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a:p>
        </p:txBody>
      </p:sp>
      <p:sp>
        <p:nvSpPr>
          <p:cNvPr id="38" name="4-конечная звезда 37"/>
          <p:cNvSpPr/>
          <p:nvPr/>
        </p:nvSpPr>
        <p:spPr>
          <a:xfrm>
            <a:off x="386626" y="1888646"/>
            <a:ext cx="360040" cy="396044"/>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a:p>
        </p:txBody>
      </p:sp>
      <p:sp>
        <p:nvSpPr>
          <p:cNvPr id="39" name="4-конечная звезда 38"/>
          <p:cNvSpPr/>
          <p:nvPr/>
        </p:nvSpPr>
        <p:spPr>
          <a:xfrm>
            <a:off x="605925" y="770657"/>
            <a:ext cx="360040" cy="396044"/>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a:p>
        </p:txBody>
      </p:sp>
      <p:sp>
        <p:nvSpPr>
          <p:cNvPr id="46" name="8-конечная звезда 45"/>
          <p:cNvSpPr/>
          <p:nvPr/>
        </p:nvSpPr>
        <p:spPr>
          <a:xfrm>
            <a:off x="5249844" y="5414062"/>
            <a:ext cx="648072" cy="720080"/>
          </a:xfrm>
          <a:prstGeom prst="star8">
            <a:avLst>
              <a:gd name="adj" fmla="val 729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47" name="8-конечная звезда 46"/>
          <p:cNvSpPr/>
          <p:nvPr/>
        </p:nvSpPr>
        <p:spPr>
          <a:xfrm>
            <a:off x="4037288" y="184454"/>
            <a:ext cx="1932087" cy="1568450"/>
          </a:xfrm>
          <a:prstGeom prst="star8">
            <a:avLst>
              <a:gd name="adj" fmla="val 729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49" name="8-конечная звезда 48"/>
          <p:cNvSpPr/>
          <p:nvPr/>
        </p:nvSpPr>
        <p:spPr>
          <a:xfrm>
            <a:off x="6228184" y="1137283"/>
            <a:ext cx="1512168" cy="1330722"/>
          </a:xfrm>
          <a:prstGeom prst="star8">
            <a:avLst>
              <a:gd name="adj" fmla="val 729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50" name="8-конечная звезда 49"/>
          <p:cNvSpPr/>
          <p:nvPr/>
        </p:nvSpPr>
        <p:spPr>
          <a:xfrm>
            <a:off x="6045314" y="4170828"/>
            <a:ext cx="1178471" cy="1002943"/>
          </a:xfrm>
          <a:prstGeom prst="star8">
            <a:avLst>
              <a:gd name="adj" fmla="val 729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3970667"/>
            <a:ext cx="2601788" cy="2580974"/>
          </a:xfrm>
          <a:prstGeom prst="rect">
            <a:avLst/>
          </a:prstGeom>
        </p:spPr>
      </p:pic>
      <p:sp>
        <p:nvSpPr>
          <p:cNvPr id="11" name="8-конечная звезда 10"/>
          <p:cNvSpPr/>
          <p:nvPr/>
        </p:nvSpPr>
        <p:spPr>
          <a:xfrm>
            <a:off x="4716015" y="6134142"/>
            <a:ext cx="295487" cy="289944"/>
          </a:xfrm>
          <a:prstGeom prst="star8">
            <a:avLst>
              <a:gd name="adj" fmla="val 72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sp>
        <p:nvSpPr>
          <p:cNvPr id="3" name="7-конечная звезда 2"/>
          <p:cNvSpPr/>
          <p:nvPr/>
        </p:nvSpPr>
        <p:spPr>
          <a:xfrm>
            <a:off x="6984268" y="3573016"/>
            <a:ext cx="503805" cy="454138"/>
          </a:xfrm>
          <a:prstGeom prst="star7">
            <a:avLst>
              <a:gd name="adj" fmla="val 12819"/>
              <a:gd name="hf" fmla="val 102572"/>
              <a:gd name="vf" fmla="val 10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3" name="7-конечная звезда 12"/>
          <p:cNvSpPr/>
          <p:nvPr/>
        </p:nvSpPr>
        <p:spPr>
          <a:xfrm>
            <a:off x="5465570" y="4581128"/>
            <a:ext cx="503805" cy="454138"/>
          </a:xfrm>
          <a:prstGeom prst="star7">
            <a:avLst>
              <a:gd name="adj" fmla="val 12819"/>
              <a:gd name="hf" fmla="val 102572"/>
              <a:gd name="vf" fmla="val 10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4" name="7-конечная звезда 13"/>
          <p:cNvSpPr/>
          <p:nvPr/>
        </p:nvSpPr>
        <p:spPr>
          <a:xfrm>
            <a:off x="6112886" y="5329531"/>
            <a:ext cx="503805" cy="454138"/>
          </a:xfrm>
          <a:prstGeom prst="star7">
            <a:avLst>
              <a:gd name="adj" fmla="val 12819"/>
              <a:gd name="hf" fmla="val 102572"/>
              <a:gd name="vf" fmla="val 10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5" name="7-конечная звезда 14"/>
          <p:cNvSpPr/>
          <p:nvPr/>
        </p:nvSpPr>
        <p:spPr>
          <a:xfrm>
            <a:off x="3297439" y="485494"/>
            <a:ext cx="503805" cy="454138"/>
          </a:xfrm>
          <a:prstGeom prst="star7">
            <a:avLst>
              <a:gd name="adj" fmla="val 12819"/>
              <a:gd name="hf" fmla="val 102572"/>
              <a:gd name="vf" fmla="val 10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6" name="7-конечная звезда 15"/>
          <p:cNvSpPr/>
          <p:nvPr/>
        </p:nvSpPr>
        <p:spPr>
          <a:xfrm>
            <a:off x="6045315" y="712563"/>
            <a:ext cx="503805" cy="454138"/>
          </a:xfrm>
          <a:prstGeom prst="star7">
            <a:avLst>
              <a:gd name="adj" fmla="val 12819"/>
              <a:gd name="hf" fmla="val 102572"/>
              <a:gd name="vf" fmla="val 10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7" name="8-конечная звезда 16"/>
          <p:cNvSpPr/>
          <p:nvPr/>
        </p:nvSpPr>
        <p:spPr>
          <a:xfrm>
            <a:off x="7236170" y="4382355"/>
            <a:ext cx="295487" cy="289944"/>
          </a:xfrm>
          <a:prstGeom prst="star8">
            <a:avLst>
              <a:gd name="adj" fmla="val 72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sp>
        <p:nvSpPr>
          <p:cNvPr id="18" name="8-конечная звезда 17"/>
          <p:cNvSpPr/>
          <p:nvPr/>
        </p:nvSpPr>
        <p:spPr>
          <a:xfrm>
            <a:off x="4863758" y="5783669"/>
            <a:ext cx="320579" cy="289944"/>
          </a:xfrm>
          <a:prstGeom prst="star8">
            <a:avLst>
              <a:gd name="adj" fmla="val 72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sp>
        <p:nvSpPr>
          <p:cNvPr id="19" name="8-конечная звезда 18"/>
          <p:cNvSpPr/>
          <p:nvPr/>
        </p:nvSpPr>
        <p:spPr>
          <a:xfrm>
            <a:off x="5196568" y="1743674"/>
            <a:ext cx="295487" cy="289944"/>
          </a:xfrm>
          <a:prstGeom prst="star8">
            <a:avLst>
              <a:gd name="adj" fmla="val 72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sp>
        <p:nvSpPr>
          <p:cNvPr id="20" name="8-конечная звезда 19"/>
          <p:cNvSpPr/>
          <p:nvPr/>
        </p:nvSpPr>
        <p:spPr>
          <a:xfrm>
            <a:off x="7740352" y="1888646"/>
            <a:ext cx="295487" cy="289944"/>
          </a:xfrm>
          <a:prstGeom prst="star8">
            <a:avLst>
              <a:gd name="adj" fmla="val 72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sp>
        <p:nvSpPr>
          <p:cNvPr id="4" name="TextBox 3"/>
          <p:cNvSpPr txBox="1"/>
          <p:nvPr/>
        </p:nvSpPr>
        <p:spPr>
          <a:xfrm>
            <a:off x="6372200" y="6424086"/>
            <a:ext cx="1886799" cy="369332"/>
          </a:xfrm>
          <a:prstGeom prst="rect">
            <a:avLst/>
          </a:prstGeom>
          <a:noFill/>
        </p:spPr>
        <p:txBody>
          <a:bodyPr wrap="none" rtlCol="0">
            <a:spAutoFit/>
          </a:bodyPr>
          <a:lstStyle/>
          <a:p>
            <a:r>
              <a:rPr lang="uk-UA" dirty="0" err="1" smtClean="0"/>
              <a:t>Борейко</a:t>
            </a:r>
            <a:r>
              <a:rPr lang="uk-UA" smtClean="0"/>
              <a:t> Альона</a:t>
            </a:r>
            <a:endParaRPr lang="uk-UA"/>
          </a:p>
        </p:txBody>
      </p:sp>
    </p:spTree>
    <p:extLst>
      <p:ext uri="{BB962C8B-B14F-4D97-AF65-F5344CB8AC3E}">
        <p14:creationId xmlns:p14="http://schemas.microsoft.com/office/powerpoint/2010/main" val="47866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107" y="548680"/>
            <a:ext cx="4297179" cy="2952328"/>
          </a:xfrm>
          <a:prstGeom prst="rect">
            <a:avLst/>
          </a:prstGeom>
        </p:spPr>
      </p:pic>
      <p:sp>
        <p:nvSpPr>
          <p:cNvPr id="4" name="Прямоугольник 3"/>
          <p:cNvSpPr/>
          <p:nvPr/>
        </p:nvSpPr>
        <p:spPr>
          <a:xfrm>
            <a:off x="999158" y="4017640"/>
            <a:ext cx="3672408" cy="1938992"/>
          </a:xfrm>
          <a:prstGeom prst="rect">
            <a:avLst/>
          </a:prstGeom>
        </p:spPr>
        <p:txBody>
          <a:bodyPr wrap="square">
            <a:spAutoFit/>
          </a:bodyPr>
          <a:lstStyle/>
          <a:p>
            <a:r>
              <a:rPr lang="ru-RU" sz="1000" b="1" dirty="0"/>
              <a:t>ІВАНО-ФРАНКІВСЬКА ОБЛАСТЬ. </a:t>
            </a:r>
            <a:endParaRPr lang="uk-UA" sz="1000" dirty="0"/>
          </a:p>
          <a:p>
            <a:r>
              <a:rPr lang="ru-RU" sz="1000" b="1" dirty="0" err="1"/>
              <a:t>Жіночий</a:t>
            </a:r>
            <a:r>
              <a:rPr lang="ru-RU" sz="1000" b="1" dirty="0"/>
              <a:t> костюм</a:t>
            </a:r>
            <a:r>
              <a:rPr lang="ru-RU" sz="1000" dirty="0"/>
              <a:t>, </a:t>
            </a:r>
            <a:r>
              <a:rPr lang="ru-RU" sz="1000" dirty="0" err="1"/>
              <a:t>що</a:t>
            </a:r>
            <a:r>
              <a:rPr lang="ru-RU" sz="1000" dirty="0"/>
              <a:t> </a:t>
            </a:r>
            <a:r>
              <a:rPr lang="ru-RU" sz="1000" dirty="0" err="1"/>
              <a:t>склався</a:t>
            </a:r>
            <a:r>
              <a:rPr lang="ru-RU" sz="1000" dirty="0"/>
              <a:t> на </a:t>
            </a:r>
            <a:r>
              <a:rPr lang="ru-RU" sz="1000" dirty="0" err="1"/>
              <a:t>традиційній</a:t>
            </a:r>
            <a:r>
              <a:rPr lang="ru-RU" sz="1000" dirty="0"/>
              <a:t> </a:t>
            </a:r>
            <a:r>
              <a:rPr lang="ru-RU" sz="1000" dirty="0" err="1"/>
              <a:t>основі</a:t>
            </a:r>
            <a:r>
              <a:rPr lang="ru-RU" sz="1000" dirty="0"/>
              <a:t>. Блузка з </a:t>
            </a:r>
            <a:r>
              <a:rPr lang="ru-RU" sz="1000" dirty="0" err="1"/>
              <a:t>фабричної</a:t>
            </a:r>
            <a:r>
              <a:rPr lang="ru-RU" sz="1000" dirty="0"/>
              <a:t> </a:t>
            </a:r>
            <a:r>
              <a:rPr lang="ru-RU" sz="1000" dirty="0" err="1"/>
              <a:t>тканини</a:t>
            </a:r>
            <a:r>
              <a:rPr lang="ru-RU" sz="1000" dirty="0"/>
              <a:t> з </a:t>
            </a:r>
            <a:r>
              <a:rPr lang="ru-RU" sz="1000" dirty="0" err="1"/>
              <a:t>суцільнокроєним</a:t>
            </a:r>
            <a:r>
              <a:rPr lang="ru-RU" sz="1000" dirty="0"/>
              <a:t> рукавом. </a:t>
            </a:r>
            <a:r>
              <a:rPr lang="ru-RU" sz="1000" dirty="0" err="1"/>
              <a:t>Вишивка</a:t>
            </a:r>
            <a:r>
              <a:rPr lang="ru-RU" sz="1000" dirty="0"/>
              <a:t> на рукавах і </a:t>
            </a:r>
            <a:r>
              <a:rPr lang="ru-RU" sz="1000" dirty="0" err="1"/>
              <a:t>пазусі</a:t>
            </a:r>
            <a:r>
              <a:rPr lang="ru-RU" sz="1000" dirty="0"/>
              <a:t> однотонна </a:t>
            </a:r>
            <a:r>
              <a:rPr lang="ru-RU" sz="1000" dirty="0" err="1" smtClean="0"/>
              <a:t>або</a:t>
            </a:r>
            <a:r>
              <a:rPr lang="ru-RU" sz="1000" dirty="0" smtClean="0"/>
              <a:t> </a:t>
            </a:r>
            <a:r>
              <a:rPr lang="ru-RU" sz="1000" dirty="0"/>
              <a:t>ж </a:t>
            </a:r>
            <a:r>
              <a:rPr lang="ru-RU" sz="1000" dirty="0" err="1" smtClean="0"/>
              <a:t>двоколірна</a:t>
            </a:r>
            <a:r>
              <a:rPr lang="ru-RU" sz="1000" dirty="0" smtClean="0"/>
              <a:t>. </a:t>
            </a:r>
            <a:r>
              <a:rPr lang="ru-RU" sz="1000" dirty="0"/>
              <a:t>Широка </a:t>
            </a:r>
            <a:r>
              <a:rPr lang="ru-RU" sz="1000" dirty="0" err="1"/>
              <a:t>спідниця</a:t>
            </a:r>
            <a:r>
              <a:rPr lang="ru-RU" sz="1000" dirty="0"/>
              <a:t> з </a:t>
            </a:r>
            <a:r>
              <a:rPr lang="ru-RU" sz="1000" dirty="0" err="1"/>
              <a:t>яскравої</a:t>
            </a:r>
            <a:r>
              <a:rPr lang="ru-RU" sz="1000" dirty="0"/>
              <a:t> </a:t>
            </a:r>
            <a:r>
              <a:rPr lang="ru-RU" sz="1000" dirty="0" err="1"/>
              <a:t>фабричної</a:t>
            </a:r>
            <a:r>
              <a:rPr lang="ru-RU" sz="1000" dirty="0"/>
              <a:t> </a:t>
            </a:r>
            <a:r>
              <a:rPr lang="ru-RU" sz="1000" dirty="0" err="1"/>
              <a:t>тканини</a:t>
            </a:r>
            <a:r>
              <a:rPr lang="ru-RU" sz="1000" dirty="0"/>
              <a:t>, </a:t>
            </a:r>
            <a:r>
              <a:rPr lang="ru-RU" sz="1000" dirty="0" err="1"/>
              <a:t>переважно</a:t>
            </a:r>
            <a:r>
              <a:rPr lang="ru-RU" sz="1000" dirty="0"/>
              <a:t> з </a:t>
            </a:r>
            <a:r>
              <a:rPr lang="ru-RU" sz="1000" dirty="0" err="1"/>
              <a:t>малюнком</a:t>
            </a:r>
            <a:r>
              <a:rPr lang="ru-RU" sz="1000" dirty="0"/>
              <a:t> (</a:t>
            </a:r>
            <a:r>
              <a:rPr lang="ru-RU" sz="1000" dirty="0" err="1"/>
              <a:t>квіточки</a:t>
            </a:r>
            <a:r>
              <a:rPr lang="ru-RU" sz="1000" dirty="0"/>
              <a:t>, </a:t>
            </a:r>
            <a:r>
              <a:rPr lang="ru-RU" sz="1000" dirty="0" err="1"/>
              <a:t>горошок</a:t>
            </a:r>
            <a:r>
              <a:rPr lang="ru-RU" sz="1000" dirty="0"/>
              <a:t>). </a:t>
            </a:r>
            <a:r>
              <a:rPr lang="ru-RU" sz="1000" dirty="0" err="1"/>
              <a:t>Поділ</a:t>
            </a:r>
            <a:r>
              <a:rPr lang="ru-RU" sz="1000" dirty="0"/>
              <a:t> </a:t>
            </a:r>
            <a:r>
              <a:rPr lang="ru-RU" sz="1000" dirty="0" err="1"/>
              <a:t>спідниці</a:t>
            </a:r>
            <a:r>
              <a:rPr lang="ru-RU" sz="1000" dirty="0"/>
              <a:t> </a:t>
            </a:r>
            <a:r>
              <a:rPr lang="ru-RU" sz="1000" dirty="0" err="1"/>
              <a:t>прикрашають</a:t>
            </a:r>
            <a:r>
              <a:rPr lang="ru-RU" sz="1000" dirty="0"/>
              <a:t>, як </a:t>
            </a:r>
            <a:r>
              <a:rPr lang="ru-RU" sz="1000" dirty="0" smtClean="0"/>
              <a:t>правило</a:t>
            </a:r>
            <a:r>
              <a:rPr lang="ru-RU" sz="1000" dirty="0"/>
              <a:t>, </a:t>
            </a:r>
            <a:r>
              <a:rPr lang="ru-RU" sz="1000" dirty="0" err="1"/>
              <a:t>кількома</a:t>
            </a:r>
            <a:r>
              <a:rPr lang="ru-RU" sz="1000" dirty="0"/>
              <a:t> </a:t>
            </a:r>
            <a:r>
              <a:rPr lang="ru-RU" sz="1000" dirty="0" err="1"/>
              <a:t>поперечними</a:t>
            </a:r>
            <a:r>
              <a:rPr lang="ru-RU" sz="1000" dirty="0"/>
              <a:t> </a:t>
            </a:r>
            <a:r>
              <a:rPr lang="ru-RU" sz="1000" dirty="0" smtClean="0"/>
              <a:t>складками.</a:t>
            </a:r>
            <a:endParaRPr lang="uk-UA" dirty="0"/>
          </a:p>
          <a:p>
            <a:r>
              <a:rPr lang="uk-UA" sz="1000" b="1" dirty="0" smtClean="0"/>
              <a:t>Чоловічий костюм</a:t>
            </a:r>
            <a:r>
              <a:rPr lang="uk-UA" sz="1000" dirty="0" smtClean="0"/>
              <a:t>, що складався на традиційній основі. Сорочка з фабричної тканини з суцільним рукавом. Вишивка на рукавах і пазусі кольорова переважно з зеленого та червоного кольорів.</a:t>
            </a:r>
            <a:endParaRPr lang="uk-UA" sz="1000" dirty="0"/>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13925"/>
          <a:stretch/>
        </p:blipFill>
        <p:spPr>
          <a:xfrm>
            <a:off x="5652120" y="250664"/>
            <a:ext cx="2926791" cy="3794038"/>
          </a:xfrm>
          <a:prstGeom prst="rect">
            <a:avLst/>
          </a:prstGeom>
        </p:spPr>
      </p:pic>
      <p:sp>
        <p:nvSpPr>
          <p:cNvPr id="6" name="Прямоугольник 5"/>
          <p:cNvSpPr/>
          <p:nvPr/>
        </p:nvSpPr>
        <p:spPr>
          <a:xfrm>
            <a:off x="4914950" y="4365104"/>
            <a:ext cx="4153619" cy="1631216"/>
          </a:xfrm>
          <a:prstGeom prst="rect">
            <a:avLst/>
          </a:prstGeom>
        </p:spPr>
        <p:txBody>
          <a:bodyPr wrap="square">
            <a:spAutoFit/>
          </a:bodyPr>
          <a:lstStyle/>
          <a:p>
            <a:r>
              <a:rPr lang="ru-RU" sz="1000" b="1" dirty="0"/>
              <a:t>ТЕРНОПІЛЬСЬКА ОБЛАСТЬ.</a:t>
            </a:r>
            <a:endParaRPr lang="uk-UA" sz="1000" dirty="0"/>
          </a:p>
          <a:p>
            <a:r>
              <a:rPr lang="ru-RU" sz="1000" b="1" dirty="0" err="1"/>
              <a:t>Чоловічий</a:t>
            </a:r>
            <a:r>
              <a:rPr lang="ru-RU" sz="1000" b="1" dirty="0"/>
              <a:t> костюм. 50—60-і </a:t>
            </a:r>
            <a:r>
              <a:rPr lang="ru-RU" sz="1000" b="1" dirty="0" err="1"/>
              <a:t>pp</a:t>
            </a:r>
            <a:r>
              <a:rPr lang="ru-RU" sz="1000" b="1" dirty="0"/>
              <a:t>. </a:t>
            </a:r>
            <a:r>
              <a:rPr lang="ru-RU" sz="1000" dirty="0"/>
              <a:t>Сорочка </a:t>
            </a:r>
            <a:r>
              <a:rPr lang="ru-RU" sz="1000" dirty="0" err="1"/>
              <a:t>синього</a:t>
            </a:r>
            <a:r>
              <a:rPr lang="ru-RU" sz="1000" dirty="0"/>
              <a:t> </a:t>
            </a:r>
            <a:r>
              <a:rPr lang="ru-RU" sz="1000" dirty="0" err="1"/>
              <a:t>кольору</a:t>
            </a:r>
            <a:r>
              <a:rPr lang="ru-RU" sz="1000" dirty="0"/>
              <a:t> на </a:t>
            </a:r>
            <a:r>
              <a:rPr lang="ru-RU" sz="1000" dirty="0" err="1"/>
              <a:t>кокетці</a:t>
            </a:r>
            <a:r>
              <a:rPr lang="ru-RU" sz="1000" dirty="0"/>
              <a:t>, з </a:t>
            </a:r>
            <a:r>
              <a:rPr lang="ru-RU" sz="1000" dirty="0" err="1"/>
              <a:t>поліхромною</a:t>
            </a:r>
            <a:r>
              <a:rPr lang="ru-RU" sz="1000" dirty="0"/>
              <a:t> </a:t>
            </a:r>
            <a:r>
              <a:rPr lang="ru-RU" sz="1000" dirty="0" err="1"/>
              <a:t>вишивкою</a:t>
            </a:r>
            <a:r>
              <a:rPr lang="ru-RU" sz="1000" dirty="0"/>
              <a:t> </a:t>
            </a:r>
            <a:r>
              <a:rPr lang="ru-RU" sz="1000" dirty="0" err="1"/>
              <a:t>маніжки</a:t>
            </a:r>
            <a:r>
              <a:rPr lang="ru-RU" sz="1000" dirty="0"/>
              <a:t>, </a:t>
            </a:r>
            <a:r>
              <a:rPr lang="ru-RU" sz="1000" dirty="0" err="1"/>
              <a:t>манжетів</a:t>
            </a:r>
            <a:r>
              <a:rPr lang="ru-RU" sz="1000" dirty="0"/>
              <a:t> та подолу. </a:t>
            </a:r>
            <a:r>
              <a:rPr lang="ru-RU" sz="1000" dirty="0" err="1"/>
              <a:t>Штани</a:t>
            </a:r>
            <a:r>
              <a:rPr lang="ru-RU" sz="1000" dirty="0"/>
              <a:t> </a:t>
            </a:r>
            <a:r>
              <a:rPr lang="ru-RU" sz="1000" dirty="0" err="1"/>
              <a:t>темні</a:t>
            </a:r>
            <a:r>
              <a:rPr lang="ru-RU" sz="1000" dirty="0"/>
              <a:t> з </a:t>
            </a:r>
            <a:r>
              <a:rPr lang="ru-RU" sz="1000" dirty="0" err="1"/>
              <a:t>фабричної</a:t>
            </a:r>
            <a:r>
              <a:rPr lang="ru-RU" sz="1000" dirty="0"/>
              <a:t> </a:t>
            </a:r>
            <a:r>
              <a:rPr lang="ru-RU" sz="1000" dirty="0" err="1"/>
              <a:t>шерстяної</a:t>
            </a:r>
            <a:r>
              <a:rPr lang="ru-RU" sz="1000" dirty="0"/>
              <a:t> </a:t>
            </a:r>
            <a:r>
              <a:rPr lang="ru-RU" sz="1000" dirty="0" err="1"/>
              <a:t>тканини</a:t>
            </a:r>
            <a:r>
              <a:rPr lang="ru-RU" sz="1000" dirty="0"/>
              <a:t>. Сорочка носиться </a:t>
            </a:r>
            <a:r>
              <a:rPr lang="ru-RU" sz="1000" dirty="0" err="1"/>
              <a:t>переважно</a:t>
            </a:r>
            <a:r>
              <a:rPr lang="ru-RU" sz="1000" dirty="0"/>
              <a:t> поверх </a:t>
            </a:r>
            <a:r>
              <a:rPr lang="ru-RU" sz="1000" dirty="0" err="1"/>
              <a:t>штанів</a:t>
            </a:r>
            <a:r>
              <a:rPr lang="ru-RU" sz="1000" dirty="0"/>
              <a:t> «</a:t>
            </a:r>
            <a:r>
              <a:rPr lang="ru-RU" sz="1000" dirty="0" err="1"/>
              <a:t>під</a:t>
            </a:r>
            <a:r>
              <a:rPr lang="ru-RU" sz="1000" dirty="0"/>
              <a:t> пас».</a:t>
            </a:r>
            <a:endParaRPr lang="uk-UA" sz="1000" dirty="0"/>
          </a:p>
          <a:p>
            <a:r>
              <a:rPr lang="ru-RU" sz="1000" b="1" dirty="0" err="1"/>
              <a:t>Дівочий</a:t>
            </a:r>
            <a:r>
              <a:rPr lang="ru-RU" sz="1000" b="1" dirty="0"/>
              <a:t> костюм. 70-і </a:t>
            </a:r>
            <a:r>
              <a:rPr lang="ru-RU" sz="1000" b="1" dirty="0" err="1"/>
              <a:t>pp</a:t>
            </a:r>
            <a:r>
              <a:rPr lang="ru-RU" sz="1000" b="1" dirty="0"/>
              <a:t>. XX ст. </a:t>
            </a:r>
            <a:r>
              <a:rPr lang="ru-RU" sz="1000" dirty="0"/>
              <a:t>Блузка з </a:t>
            </a:r>
            <a:r>
              <a:rPr lang="ru-RU" sz="1000" dirty="0" err="1"/>
              <a:t>суцільним</a:t>
            </a:r>
            <a:r>
              <a:rPr lang="ru-RU" sz="1000" dirty="0"/>
              <a:t> </a:t>
            </a:r>
            <a:r>
              <a:rPr lang="ru-RU" sz="1000" dirty="0" err="1"/>
              <a:t>вишитим</a:t>
            </a:r>
            <a:r>
              <a:rPr lang="ru-RU" sz="1000" dirty="0"/>
              <a:t> рукавом. </a:t>
            </a:r>
            <a:r>
              <a:rPr lang="ru-RU" sz="1000" dirty="0" err="1"/>
              <a:t>Виріз</a:t>
            </a:r>
            <a:r>
              <a:rPr lang="ru-RU" sz="1000" dirty="0"/>
              <a:t> </a:t>
            </a:r>
            <a:r>
              <a:rPr lang="ru-RU" sz="1000" dirty="0" err="1"/>
              <a:t>горловини</a:t>
            </a:r>
            <a:r>
              <a:rPr lang="ru-RU" sz="1000" dirty="0"/>
              <a:t> </a:t>
            </a:r>
            <a:r>
              <a:rPr lang="ru-RU" sz="1000" dirty="0" err="1"/>
              <a:t>обшитий</a:t>
            </a:r>
            <a:r>
              <a:rPr lang="ru-RU" sz="1000" dirty="0"/>
              <a:t> плетеною </a:t>
            </a:r>
            <a:r>
              <a:rPr lang="ru-RU" sz="1000" dirty="0" err="1"/>
              <a:t>сіточкою</a:t>
            </a:r>
            <a:r>
              <a:rPr lang="ru-RU" sz="1000" dirty="0"/>
              <a:t> з </a:t>
            </a:r>
            <a:r>
              <a:rPr lang="ru-RU" sz="1000" dirty="0" err="1"/>
              <a:t>різноколірних</a:t>
            </a:r>
            <a:r>
              <a:rPr lang="ru-RU" sz="1000" dirty="0"/>
              <a:t> ниток. Безрукавка-«</a:t>
            </a:r>
            <a:r>
              <a:rPr lang="ru-RU" sz="1000" dirty="0" err="1"/>
              <a:t>сердак</a:t>
            </a:r>
            <a:r>
              <a:rPr lang="ru-RU" sz="1000" dirty="0"/>
              <a:t>» </a:t>
            </a:r>
            <a:r>
              <a:rPr lang="ru-RU" sz="1000" dirty="0" err="1"/>
              <a:t>вишита</a:t>
            </a:r>
            <a:r>
              <a:rPr lang="ru-RU" sz="1000" dirty="0"/>
              <a:t> «</a:t>
            </a:r>
            <a:r>
              <a:rPr lang="ru-RU" sz="1000" dirty="0" err="1"/>
              <a:t>коралями</a:t>
            </a:r>
            <a:r>
              <a:rPr lang="ru-RU" sz="1000" dirty="0"/>
              <a:t>» і обшита по полах </a:t>
            </a:r>
            <a:r>
              <a:rPr lang="ru-RU" sz="1000" dirty="0" err="1"/>
              <a:t>тасьмою</a:t>
            </a:r>
            <a:r>
              <a:rPr lang="ru-RU" sz="1000" dirty="0"/>
              <a:t>. </a:t>
            </a:r>
            <a:r>
              <a:rPr lang="ru-RU" sz="1000" dirty="0" err="1"/>
              <a:t>Спідниця</a:t>
            </a:r>
            <a:r>
              <a:rPr lang="ru-RU" sz="1000" dirty="0"/>
              <a:t> «</a:t>
            </a:r>
            <a:r>
              <a:rPr lang="ru-RU" sz="1000" dirty="0" err="1"/>
              <a:t>шаленова</a:t>
            </a:r>
            <a:r>
              <a:rPr lang="ru-RU" sz="1000" dirty="0"/>
              <a:t>» з </a:t>
            </a:r>
            <a:r>
              <a:rPr lang="ru-RU" sz="1000" dirty="0" err="1"/>
              <a:t>шерстяної</a:t>
            </a:r>
            <a:r>
              <a:rPr lang="ru-RU" sz="1000" dirty="0"/>
              <a:t> </a:t>
            </a:r>
            <a:r>
              <a:rPr lang="ru-RU" sz="1000" dirty="0" err="1"/>
              <a:t>тканини</a:t>
            </a:r>
            <a:r>
              <a:rPr lang="ru-RU" sz="1000" dirty="0"/>
              <a:t> в </a:t>
            </a:r>
            <a:r>
              <a:rPr lang="ru-RU" sz="1000" dirty="0" err="1"/>
              <a:t>квіточку</a:t>
            </a:r>
            <a:r>
              <a:rPr lang="ru-RU" sz="1000" dirty="0"/>
              <a:t>.</a:t>
            </a:r>
            <a:endParaRPr lang="uk-UA" sz="1000" dirty="0"/>
          </a:p>
        </p:txBody>
      </p:sp>
      <p:pic>
        <p:nvPicPr>
          <p:cNvPr id="9" name="Рисунок 8"/>
          <p:cNvPicPr/>
          <p:nvPr/>
        </p:nvPicPr>
        <p:blipFill rotWithShape="1">
          <a:blip r:embed="rId4">
            <a:extLst>
              <a:ext uri="{28A0092B-C50C-407E-A947-70E740481C1C}">
                <a14:useLocalDpi xmlns:a14="http://schemas.microsoft.com/office/drawing/2010/main" val="0"/>
              </a:ext>
            </a:extLst>
          </a:blip>
          <a:srcRect r="88823"/>
          <a:stretch/>
        </p:blipFill>
        <p:spPr bwMode="auto">
          <a:xfrm>
            <a:off x="0" y="-12809"/>
            <a:ext cx="1043608" cy="6870809"/>
          </a:xfrm>
          <a:prstGeom prst="rect">
            <a:avLst/>
          </a:prstGeom>
          <a:ln>
            <a:noFill/>
          </a:ln>
          <a:extLst>
            <a:ext uri="{53640926-AAD7-44D8-BBD7-CCE9431645EC}">
              <a14:shadowObscured xmlns:a14="http://schemas.microsoft.com/office/drawing/2010/main"/>
            </a:ext>
          </a:ex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15456" y="2927270"/>
            <a:ext cx="6838578" cy="990650"/>
          </a:xfrm>
          <a:prstGeom prst="rect">
            <a:avLst/>
          </a:prstGeom>
        </p:spPr>
      </p:pic>
    </p:spTree>
    <p:extLst>
      <p:ext uri="{BB962C8B-B14F-4D97-AF65-F5344CB8AC3E}">
        <p14:creationId xmlns:p14="http://schemas.microsoft.com/office/powerpoint/2010/main" val="67227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низ 3"/>
          <p:cNvSpPr/>
          <p:nvPr/>
        </p:nvSpPr>
        <p:spPr>
          <a:xfrm>
            <a:off x="1259632" y="260648"/>
            <a:ext cx="7272808" cy="1080120"/>
          </a:xfrm>
          <a:prstGeom prst="ribbon">
            <a:avLst>
              <a:gd name="adj1" fmla="val 19340"/>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2400" dirty="0" smtClean="0">
                <a:solidFill>
                  <a:srgbClr val="7030A0"/>
                </a:solidFill>
              </a:rPr>
              <a:t>Географічні особливості візерунків</a:t>
            </a:r>
            <a:endParaRPr lang="uk-UA" sz="2400" dirty="0">
              <a:solidFill>
                <a:srgbClr val="7030A0"/>
              </a:solidFill>
            </a:endParaRPr>
          </a:p>
        </p:txBody>
      </p:sp>
      <p:pic>
        <p:nvPicPr>
          <p:cNvPr id="5" name="Рисунок 4" descr="http://parad-vyshyvanok.com.ua/uploads/images/ua_map_vyshyvanky.jpg"/>
          <p:cNvPicPr/>
          <p:nvPr/>
        </p:nvPicPr>
        <p:blipFill>
          <a:blip r:embed="rId2">
            <a:extLst>
              <a:ext uri="{28A0092B-C50C-407E-A947-70E740481C1C}">
                <a14:useLocalDpi xmlns:a14="http://schemas.microsoft.com/office/drawing/2010/main" val="0"/>
              </a:ext>
            </a:extLst>
          </a:blip>
          <a:srcRect/>
          <a:stretch>
            <a:fillRect/>
          </a:stretch>
        </p:blipFill>
        <p:spPr bwMode="auto">
          <a:xfrm>
            <a:off x="1086036" y="1412776"/>
            <a:ext cx="3485964" cy="2304256"/>
          </a:xfrm>
          <a:prstGeom prst="rect">
            <a:avLst/>
          </a:prstGeom>
          <a:noFill/>
          <a:ln>
            <a:noFill/>
          </a:ln>
        </p:spPr>
      </p:pic>
      <p:sp>
        <p:nvSpPr>
          <p:cNvPr id="6" name="Прямоугольник 5"/>
          <p:cNvSpPr/>
          <p:nvPr/>
        </p:nvSpPr>
        <p:spPr>
          <a:xfrm>
            <a:off x="4572000" y="1547110"/>
            <a:ext cx="4680520" cy="2246769"/>
          </a:xfrm>
          <a:prstGeom prst="rect">
            <a:avLst/>
          </a:prstGeom>
        </p:spPr>
        <p:txBody>
          <a:bodyPr wrap="square">
            <a:spAutoFit/>
          </a:bodyPr>
          <a:lstStyle/>
          <a:p>
            <a:r>
              <a:rPr lang="uk-UA" sz="1000" dirty="0"/>
              <a:t>У давнині основні мотиви вишивки відображали елементи символіки різних древніх культів. Протягом багатьох століть безпосередній конкретний зміст символів на вишивках губився, але традиції їхнього використання не зникли. За мотивами орнаменти вишивок поділяються на три групи:</a:t>
            </a:r>
          </a:p>
          <a:p>
            <a:pPr lvl="0"/>
            <a:r>
              <a:rPr lang="uk-UA" sz="1000" dirty="0" smtClean="0"/>
              <a:t>- геометричні </a:t>
            </a:r>
            <a:r>
              <a:rPr lang="uk-UA" sz="1000" dirty="0"/>
              <a:t>(абстрактні)</a:t>
            </a:r>
          </a:p>
          <a:p>
            <a:pPr lvl="0"/>
            <a:r>
              <a:rPr lang="uk-UA" sz="1000" dirty="0" smtClean="0"/>
              <a:t>- рослинні</a:t>
            </a:r>
            <a:endParaRPr lang="uk-UA" sz="1000" dirty="0"/>
          </a:p>
          <a:p>
            <a:pPr lvl="0"/>
            <a:r>
              <a:rPr lang="uk-UA" sz="1000" dirty="0" smtClean="0"/>
              <a:t>- зооморфні </a:t>
            </a:r>
            <a:r>
              <a:rPr lang="uk-UA" sz="1000" dirty="0"/>
              <a:t>(тварини).</a:t>
            </a:r>
          </a:p>
          <a:p>
            <a:r>
              <a:rPr lang="uk-UA" sz="1000" dirty="0"/>
              <a:t>Геометричні (абстрактні) орнаменти властиві всій слов'янській міфології. Вони дуже прості: кружечки, трикутники, ромби, </a:t>
            </a:r>
            <a:r>
              <a:rPr lang="uk-UA" sz="1000" dirty="0" err="1"/>
              <a:t>зигзаги</a:t>
            </a:r>
            <a:r>
              <a:rPr lang="uk-UA" sz="1000" dirty="0"/>
              <a:t>, лінії, хрести (прості й подвійні). Важко судити, який зміст вкладався в ці символи раніше. Сьогодні на їх основі в народній вишивці широко використовуються такі мотиви, як «баранячі роги», «кучері», «</a:t>
            </a:r>
            <a:r>
              <a:rPr lang="uk-UA" sz="1000" dirty="0" err="1"/>
              <a:t>кудрявці</a:t>
            </a:r>
            <a:r>
              <a:rPr lang="uk-UA" sz="1000" dirty="0"/>
              <a:t>», «гребінці» та ін</a:t>
            </a:r>
            <a:r>
              <a:rPr lang="uk-UA" sz="1000" dirty="0" smtClean="0"/>
              <a:t>.</a:t>
            </a:r>
          </a:p>
          <a:p>
            <a:r>
              <a:rPr lang="uk-UA" sz="1000" dirty="0" smtClean="0"/>
              <a:t>В </a:t>
            </a:r>
            <a:r>
              <a:rPr lang="uk-UA" sz="1000" dirty="0"/>
              <a:t>основі рослинного орнаменту лежить прагнення принести у вишивку красу природи</a:t>
            </a:r>
            <a:r>
              <a:rPr lang="uk-UA" sz="1000" dirty="0" smtClean="0"/>
              <a:t>.</a:t>
            </a:r>
            <a:r>
              <a:rPr lang="uk-UA" sz="1000" dirty="0"/>
              <a:t> Навіть гранично умовні візерунки виникли в </a:t>
            </a:r>
            <a:r>
              <a:rPr lang="uk-UA" sz="1000" dirty="0" smtClean="0"/>
              <a:t>результаті</a:t>
            </a:r>
            <a:endParaRPr lang="uk-UA" sz="1000" dirty="0"/>
          </a:p>
        </p:txBody>
      </p:sp>
      <p:sp>
        <p:nvSpPr>
          <p:cNvPr id="10" name="Прямоугольник 9"/>
          <p:cNvSpPr/>
          <p:nvPr/>
        </p:nvSpPr>
        <p:spPr>
          <a:xfrm>
            <a:off x="971600" y="3717032"/>
            <a:ext cx="8057964" cy="861774"/>
          </a:xfrm>
          <a:prstGeom prst="rect">
            <a:avLst/>
          </a:prstGeom>
        </p:spPr>
        <p:txBody>
          <a:bodyPr wrap="square">
            <a:spAutoFit/>
          </a:bodyPr>
          <a:lstStyle/>
          <a:p>
            <a:r>
              <a:rPr lang="uk-UA" sz="1000" dirty="0"/>
              <a:t>спостереження </a:t>
            </a:r>
            <a:r>
              <a:rPr lang="uk-UA" sz="1000" dirty="0" smtClean="0"/>
              <a:t>реально </a:t>
            </a:r>
            <a:r>
              <a:rPr lang="uk-UA" sz="1000" dirty="0"/>
              <a:t>існуючих у природі форм. В українській вишивці часто використовуються такі мотиви, як «виноград», «хміль», «дубові листи», «барвінок» та ін. Деякі з них несуть у собі відображення древніх символічних уявлень народу. Так, мотив «барвінку» є символом нев'янучого життя, візерунок «яблучне коло», розділений на чотири сектори, з вишиванням протилежних частин в одному кольорі — символом любові. У сучасній вишивці зустрічається і древній символ «дерево життя», зображуваний переважно стилізовано у формі листів і гілок.</a:t>
            </a:r>
          </a:p>
        </p:txBody>
      </p:sp>
      <p:sp>
        <p:nvSpPr>
          <p:cNvPr id="11" name="Прямоугольник 10"/>
          <p:cNvSpPr/>
          <p:nvPr/>
        </p:nvSpPr>
        <p:spPr>
          <a:xfrm>
            <a:off x="985345" y="4560650"/>
            <a:ext cx="8166484" cy="1169551"/>
          </a:xfrm>
          <a:prstGeom prst="rect">
            <a:avLst/>
          </a:prstGeom>
        </p:spPr>
        <p:txBody>
          <a:bodyPr wrap="square">
            <a:spAutoFit/>
          </a:bodyPr>
          <a:lstStyle/>
          <a:p>
            <a:r>
              <a:rPr lang="uk-UA" sz="1000" dirty="0"/>
              <a:t>У вишивках зооморфних (тварин) орнаментів зображуються: кінь, заєць, риба, жаби; із птахів — півень, сова, голуб, зозуля; з комах — муха, метелик, павук, летучі жуки. У багатьох випадках зооморфні орнаменти є своєрідними, властивими даній вишивальниці, зображеннями, у яких відбиває її індивідуальне бачення візерунка. У подібних орнаментах виступають у різноманітних, часто вигадливих сплетеннях (однак зі збереженням традиційних вимог до композиції) заячі і вовчі зуби, воляче око, луска коропа, баранячі роги та ін. Вирішальний вплив на характер орнаментальних мотивів мають різноманітні вишивальні шви, так називані «техніки», яких в Україні відомо біля ста. Окремі вишивальні шви характерні для тих або інших етнографічних районів України, а деякі зустрічаються також у білоруській і російській вишивках.</a:t>
            </a:r>
          </a:p>
        </p:txBody>
      </p:sp>
      <p:sp>
        <p:nvSpPr>
          <p:cNvPr id="12" name="Прямоугольник 11"/>
          <p:cNvSpPr/>
          <p:nvPr/>
        </p:nvSpPr>
        <p:spPr>
          <a:xfrm>
            <a:off x="971600" y="5708037"/>
            <a:ext cx="8280920" cy="1015663"/>
          </a:xfrm>
          <a:prstGeom prst="rect">
            <a:avLst/>
          </a:prstGeom>
        </p:spPr>
        <p:txBody>
          <a:bodyPr wrap="square">
            <a:spAutoFit/>
          </a:bodyPr>
          <a:lstStyle/>
          <a:p>
            <a:r>
              <a:rPr lang="uk-UA" sz="1000" dirty="0"/>
              <a:t>Сорочки на Полтавщині вишиваються головним чином білими нитками, дуже рідко червоними або сірими. </a:t>
            </a:r>
            <a:r>
              <a:rPr lang="uk-UA" sz="1000" dirty="0" err="1"/>
              <a:t>Манішки</a:t>
            </a:r>
            <a:r>
              <a:rPr lang="uk-UA" sz="1000" dirty="0"/>
              <a:t> білих сорочок у старих зразках прикрашалися білим візерунком, виконаним гладдю. Візерунок обводився чорними або кольоровими смугами. Техніка вишивання — шов «уперед голкою», «хрестик», шов «за голкою».</a:t>
            </a:r>
          </a:p>
          <a:p>
            <a:r>
              <a:rPr lang="uk-UA" sz="1000" dirty="0"/>
              <a:t>Техніка вишивання Харківської області має багато спільного з формами вишивки, що установилися в центральних областях України, але їй властиві і зовсім своєрідні поліхромні орнаменти, створювані </a:t>
            </a:r>
            <a:r>
              <a:rPr lang="uk-UA" sz="1000" dirty="0" err="1"/>
              <a:t>напівхрестиком</a:t>
            </a:r>
            <a:r>
              <a:rPr lang="uk-UA" sz="1000" dirty="0"/>
              <a:t> або хрестиком. Ці орнаменти вишивають переважно грубою ниткою, внаслідок чого візерунки створюють враження рельєфних.</a:t>
            </a:r>
          </a:p>
        </p:txBody>
      </p:sp>
      <p:sp>
        <p:nvSpPr>
          <p:cNvPr id="13" name="5-конечная звезда 12"/>
          <p:cNvSpPr/>
          <p:nvPr/>
        </p:nvSpPr>
        <p:spPr>
          <a:xfrm>
            <a:off x="58602" y="6021288"/>
            <a:ext cx="792088" cy="758537"/>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dirty="0" smtClean="0"/>
              <a:t>1</a:t>
            </a:r>
            <a:endParaRPr lang="uk-UA" sz="3200" dirty="0"/>
          </a:p>
        </p:txBody>
      </p:sp>
      <p:pic>
        <p:nvPicPr>
          <p:cNvPr id="9" name="Рисунок 8" descr="http://parad-vyshyvanok.com.ua/uploads/images/ornaments.jpg"/>
          <p:cNvPicPr/>
          <p:nvPr/>
        </p:nvPicPr>
        <p:blipFill rotWithShape="1">
          <a:blip r:embed="rId3">
            <a:extLst>
              <a:ext uri="{28A0092B-C50C-407E-A947-70E740481C1C}">
                <a14:useLocalDpi xmlns:a14="http://schemas.microsoft.com/office/drawing/2010/main" val="0"/>
              </a:ext>
            </a:extLst>
          </a:blip>
          <a:srcRect t="62547" b="23415"/>
          <a:stretch/>
        </p:blipFill>
        <p:spPr bwMode="auto">
          <a:xfrm rot="5400000">
            <a:off x="-2911427" y="2902965"/>
            <a:ext cx="6858000" cy="1052070"/>
          </a:xfrm>
          <a:prstGeom prst="rect">
            <a:avLst/>
          </a:prstGeom>
          <a:noFill/>
          <a:ln>
            <a:noFill/>
          </a:ln>
        </p:spPr>
      </p:pic>
    </p:spTree>
    <p:extLst>
      <p:ext uri="{BB962C8B-B14F-4D97-AF65-F5344CB8AC3E}">
        <p14:creationId xmlns:p14="http://schemas.microsoft.com/office/powerpoint/2010/main" val="3759794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16632"/>
            <a:ext cx="8280920" cy="2062103"/>
          </a:xfrm>
          <a:prstGeom prst="rect">
            <a:avLst/>
          </a:prstGeom>
        </p:spPr>
        <p:txBody>
          <a:bodyPr wrap="square">
            <a:spAutoFit/>
          </a:bodyPr>
          <a:lstStyle/>
          <a:p>
            <a:r>
              <a:rPr lang="uk-UA" sz="1000" dirty="0"/>
              <a:t>Вишивки Полісся — прості й чіткі за композицією. Ромбоподібна лінія геометричного візерунка повторюється кілька разів. Вишивка червоною ниткою на білому-сірому тлі льняної полотнини — графічно чітка.</a:t>
            </a:r>
          </a:p>
          <a:p>
            <a:r>
              <a:rPr lang="uk-UA" sz="1000" dirty="0"/>
              <a:t>Своєрідною вишивкою здавна славилася Волинь. Візерунки геометричні, чіткі і прості за композицією. Чіткість ритму підсилюється однобарвністю вишивок, виконаних червоною ниткою на білій-сірій полотнині. Вишивки північної Волині вражають своєю вишуканою простотою. У південних районах області переважають рослинні мотиви.</a:t>
            </a:r>
          </a:p>
          <a:p>
            <a:r>
              <a:rPr lang="uk-UA" sz="1000" dirty="0"/>
              <a:t>Для Чернігівської області характерні білі вишивки. Геометричний або рослинний орнамент вишивається білими нитками або ж із украпленням червоного і чорного. Виконується дуже дрібними стібками, що нагадує бісерні вишивки, характерні для чернігівських сорочок.</a:t>
            </a:r>
          </a:p>
          <a:p>
            <a:r>
              <a:rPr lang="uk-UA" sz="1000" dirty="0"/>
              <a:t>Вишивкам Київщини властивий рослинно-геометризований орнамент зі стилізованими гронами винограду, кольором хмелю чи восьмипелюстковими розетками, ромбами, квадратами. Основні кольори вишивок Київщини — білий, коралово-червоний, відтінений чорний.</a:t>
            </a:r>
          </a:p>
          <a:p>
            <a:r>
              <a:rPr lang="uk-UA" dirty="0"/>
              <a:t> </a:t>
            </a:r>
          </a:p>
        </p:txBody>
      </p:sp>
      <p:sp>
        <p:nvSpPr>
          <p:cNvPr id="4" name="5-конечная звезда 3"/>
          <p:cNvSpPr/>
          <p:nvPr/>
        </p:nvSpPr>
        <p:spPr>
          <a:xfrm>
            <a:off x="58602" y="6021288"/>
            <a:ext cx="792088" cy="758537"/>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smtClean="0"/>
              <a:t>2</a:t>
            </a:r>
            <a:endParaRPr lang="uk-UA" sz="3200" dirty="0"/>
          </a:p>
        </p:txBody>
      </p:sp>
      <p:sp>
        <p:nvSpPr>
          <p:cNvPr id="2" name="Прямоугольник 1"/>
          <p:cNvSpPr/>
          <p:nvPr/>
        </p:nvSpPr>
        <p:spPr>
          <a:xfrm>
            <a:off x="946870" y="1772816"/>
            <a:ext cx="8197130" cy="3785652"/>
          </a:xfrm>
          <a:prstGeom prst="rect">
            <a:avLst/>
          </a:prstGeom>
        </p:spPr>
        <p:txBody>
          <a:bodyPr wrap="square">
            <a:spAutoFit/>
          </a:bodyPr>
          <a:lstStyle/>
          <a:p>
            <a:r>
              <a:rPr lang="uk-UA" sz="1000" dirty="0"/>
              <a:t>У південних областях України техніка вишивки має багато загального з устояними формами центральних районів, однак їй властиві і цілком своєрідні поліхромні орнаменти, виконувані </a:t>
            </a:r>
            <a:r>
              <a:rPr lang="uk-UA" sz="1000" dirty="0" err="1"/>
              <a:t>напівхрестиком</a:t>
            </a:r>
            <a:r>
              <a:rPr lang="uk-UA" sz="1000" dirty="0"/>
              <a:t> або хрестиком.</a:t>
            </a:r>
          </a:p>
          <a:p>
            <a:r>
              <a:rPr lang="uk-UA" sz="1000" dirty="0"/>
              <a:t>Для подільських сорочок характерні барвистість і розмаїтість швів. Типовим є мережка «павучками», якою примережують вставки на рукави, клинці. Використовується і кольорова мережка — «</a:t>
            </a:r>
            <a:r>
              <a:rPr lang="uk-UA" sz="1000" dirty="0" err="1"/>
              <a:t>шабак</a:t>
            </a:r>
            <a:r>
              <a:rPr lang="uk-UA" sz="1000" dirty="0"/>
              <a:t>». В орнаментах подільських вишивок переважає один колір — чорний з великим або меншим украпленням червоного, синього, жовтого або зеленого. Найпоширеніші одноколірні (червоні і чорні) вишиванки, рідше — двох — і триколірні.</a:t>
            </a:r>
          </a:p>
          <a:p>
            <a:r>
              <a:rPr lang="uk-UA" sz="1000" dirty="0"/>
              <a:t>На півдні Тернопільської області типовою є вишивка бавовняними нитками зі згущеними стібками: окремі елементи обводяться кольоровими нитками, що забезпечує високий рельєф і колірний ефект. Такі вишивки розміщають уздовж усього рукава повздовжніми або скошеними смугами від полички до краю рукава.</a:t>
            </a:r>
          </a:p>
          <a:p>
            <a:r>
              <a:rPr lang="uk-UA" sz="1000" dirty="0"/>
              <a:t>Велике багатство технік вишивання характерно для Вінницької області: низь, хрестик, вишивка розписом, настилання, </a:t>
            </a:r>
            <a:r>
              <a:rPr lang="uk-UA" sz="1000" dirty="0" err="1"/>
              <a:t>верхошов</a:t>
            </a:r>
            <a:r>
              <a:rPr lang="uk-UA" sz="1000" dirty="0"/>
              <a:t> (</a:t>
            </a:r>
            <a:r>
              <a:rPr lang="uk-UA" sz="1000" dirty="0" err="1"/>
              <a:t>верхоплут</a:t>
            </a:r>
            <a:r>
              <a:rPr lang="uk-UA" sz="1000" dirty="0"/>
              <a:t>), вирізування; різноманітні види чорних, білих і кольорових мережок. Поряд з основними швами застосовуються і допоміжні — вишивка розписом, шов «уперед голкою», контурні шви, якими обрамляють і з'єднують окремі елементи композиції.</a:t>
            </a:r>
          </a:p>
          <a:p>
            <a:r>
              <a:rPr lang="uk-UA" sz="1000" dirty="0"/>
              <a:t>Характерною рисою етнографічного району Карпат і Прикарпаття є велика кількість окремих частин регіону зі своїм колоритом. Кожне село відрізняється від інших своєрідністю вишивки, багатством орнаменту і неповторністю квітів.</a:t>
            </a:r>
          </a:p>
          <a:p>
            <a:r>
              <a:rPr lang="uk-UA" sz="1000" dirty="0"/>
              <a:t>У народній вишивці Львівської області використовуються різноманітні типи візерунків. У південних районах орнамент вишивок геометричний, біле тло не заповнюється, що додає візерункам прозорість і легкість.</a:t>
            </a:r>
          </a:p>
          <a:p>
            <a:r>
              <a:rPr lang="uk-UA" sz="1000" dirty="0"/>
              <a:t>На Буковині, крім рослинних і геометричних мотивів, користуються зооморфною, вишиваною гладдю (білою), дрібним хрестиком, </a:t>
            </a:r>
            <a:r>
              <a:rPr lang="uk-UA" sz="1000" dirty="0" err="1"/>
              <a:t>штаповкою</a:t>
            </a:r>
            <a:r>
              <a:rPr lang="uk-UA" sz="1000" dirty="0"/>
              <a:t>, крученим швом. Вишивальний матеріал — бісер, шовк, вовна, срібні і золоті нитки, металеві блискітки.</a:t>
            </a:r>
          </a:p>
          <a:p>
            <a:r>
              <a:rPr lang="uk-UA" sz="1000" dirty="0"/>
              <a:t>Гуцульські вишивки характеризуються розмаїтістю геометричних і рослинних візерунків, безліччю композицій, багатством сполучень квітів, головним чином червоного з жовтим і зеленим, причому домінує червоний колір. Два або три відтінки жовтого кольору прояснюють вишивку і додають їй золотий відблиск.</a:t>
            </a:r>
          </a:p>
          <a:p>
            <a:r>
              <a:rPr lang="uk-UA" sz="1000" dirty="0"/>
              <a:t>Для вишивок Закарпаття характерним є мотив </a:t>
            </a:r>
            <a:r>
              <a:rPr lang="uk-UA" sz="1000" dirty="0" err="1"/>
              <a:t>зигзаг</a:t>
            </a:r>
            <a:r>
              <a:rPr lang="uk-UA" sz="1000" dirty="0"/>
              <a:t> («кривуля») у різних техніках виконання. Колірна гама вишивок досить широка: червоний сполучається з чорним (при цьому виділяється один колір — чорний або червоний), застосовується як білий, так і багатобарвний орнаменти.</a:t>
            </a:r>
          </a:p>
        </p:txBody>
      </p:sp>
      <p:pic>
        <p:nvPicPr>
          <p:cNvPr id="6" name="Рисунок 5" descr="http://parad-vyshyvanok.com.ua/uploads/images/ornaments.jpg"/>
          <p:cNvPicPr/>
          <p:nvPr/>
        </p:nvPicPr>
        <p:blipFill rotWithShape="1">
          <a:blip r:embed="rId2">
            <a:extLst>
              <a:ext uri="{28A0092B-C50C-407E-A947-70E740481C1C}">
                <a14:useLocalDpi xmlns:a14="http://schemas.microsoft.com/office/drawing/2010/main" val="0"/>
              </a:ext>
            </a:extLst>
          </a:blip>
          <a:srcRect t="62547" b="23415"/>
          <a:stretch/>
        </p:blipFill>
        <p:spPr bwMode="auto">
          <a:xfrm rot="5400000">
            <a:off x="-2911427" y="2902965"/>
            <a:ext cx="6858000" cy="1052070"/>
          </a:xfrm>
          <a:prstGeom prst="rect">
            <a:avLst/>
          </a:prstGeom>
          <a:noFill/>
          <a:ln>
            <a:noFill/>
          </a:ln>
        </p:spPr>
      </p:pic>
    </p:spTree>
    <p:extLst>
      <p:ext uri="{BB962C8B-B14F-4D97-AF65-F5344CB8AC3E}">
        <p14:creationId xmlns:p14="http://schemas.microsoft.com/office/powerpoint/2010/main" val="175776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войная волна 2"/>
          <p:cNvSpPr/>
          <p:nvPr/>
        </p:nvSpPr>
        <p:spPr>
          <a:xfrm>
            <a:off x="1889448" y="105881"/>
            <a:ext cx="6210944" cy="874848"/>
          </a:xfrm>
          <a:prstGeom prst="doubleWave">
            <a:avLst>
              <a:gd name="adj1" fmla="val 12500"/>
              <a:gd name="adj2" fmla="val 23"/>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4000" b="1" dirty="0" smtClean="0">
                <a:ln w="50800"/>
                <a:solidFill>
                  <a:schemeClr val="bg1">
                    <a:shade val="50000"/>
                  </a:schemeClr>
                </a:solidFill>
              </a:rPr>
              <a:t>Вишиванка</a:t>
            </a:r>
            <a:endParaRPr lang="uk-UA" sz="4000" b="1" dirty="0">
              <a:ln w="50800"/>
              <a:solidFill>
                <a:schemeClr val="bg1">
                  <a:shade val="50000"/>
                </a:schemeClr>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285919"/>
            <a:ext cx="2160240" cy="2985452"/>
          </a:xfrm>
          <a:prstGeom prst="rect">
            <a:avLst/>
          </a:prstGeom>
        </p:spPr>
      </p:pic>
      <p:sp>
        <p:nvSpPr>
          <p:cNvPr id="9" name="Прямоугольник 8"/>
          <p:cNvSpPr/>
          <p:nvPr/>
        </p:nvSpPr>
        <p:spPr>
          <a:xfrm>
            <a:off x="1137068" y="980729"/>
            <a:ext cx="4572000" cy="861774"/>
          </a:xfrm>
          <a:prstGeom prst="rect">
            <a:avLst/>
          </a:prstGeom>
        </p:spPr>
        <p:txBody>
          <a:bodyPr>
            <a:spAutoFit/>
          </a:bodyPr>
          <a:lstStyle/>
          <a:p>
            <a:r>
              <a:rPr lang="uk-UA" sz="1000" dirty="0" smtClean="0"/>
              <a:t>Вишиванка</a:t>
            </a:r>
            <a:r>
              <a:rPr lang="uk-UA" sz="1000" dirty="0"/>
              <a:t> — символ здоров'я, краси, щасливої долі, родової пам'яті, порядності, чесності, любові, святковості; оберіг. Вишита національна жіноча та чоловіча біла сорочка. Символіка вишивки залежала від того, кому призначалося вбрання: парубкові — нареченому, чоловікові, хлопцеві; дівчині, заміжній жінці.</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160" y="2043160"/>
            <a:ext cx="2849271" cy="4280993"/>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990" y="4423057"/>
            <a:ext cx="1966739" cy="2420602"/>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4989511"/>
            <a:ext cx="1616439" cy="1805447"/>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068" y="1837635"/>
            <a:ext cx="2224938" cy="3074864"/>
          </a:xfrm>
          <a:prstGeom prst="rect">
            <a:avLst/>
          </a:prstGeom>
        </p:spPr>
      </p:pic>
      <p:pic>
        <p:nvPicPr>
          <p:cNvPr id="14" name="Рисунок 13"/>
          <p:cNvPicPr/>
          <p:nvPr/>
        </p:nvPicPr>
        <p:blipFill rotWithShape="1">
          <a:blip r:embed="rId7">
            <a:extLst>
              <a:ext uri="{28A0092B-C50C-407E-A947-70E740481C1C}">
                <a14:useLocalDpi xmlns:a14="http://schemas.microsoft.com/office/drawing/2010/main" val="0"/>
              </a:ext>
            </a:extLst>
          </a:blip>
          <a:srcRect r="88823"/>
          <a:stretch/>
        </p:blipFill>
        <p:spPr bwMode="auto">
          <a:xfrm>
            <a:off x="0" y="0"/>
            <a:ext cx="1043608" cy="6870809"/>
          </a:xfrm>
          <a:prstGeom prst="rect">
            <a:avLst/>
          </a:prstGeom>
          <a:ln>
            <a:noFill/>
          </a:ln>
          <a:extLst>
            <a:ext uri="{53640926-AAD7-44D8-BBD7-CCE9431645EC}">
              <a14:shadowObscured xmlns:a14="http://schemas.microsoft.com/office/drawing/2010/main"/>
            </a:ext>
          </a:extLst>
        </p:spPr>
      </p:pic>
      <p:pic>
        <p:nvPicPr>
          <p:cNvPr id="4" name="Рисунок 3"/>
          <p:cNvPicPr>
            <a:picLocks noChangeAspect="1"/>
          </p:cNvPicPr>
          <p:nvPr/>
        </p:nvPicPr>
        <p:blipFill rotWithShape="1">
          <a:blip r:embed="rId8">
            <a:extLst>
              <a:ext uri="{28A0092B-C50C-407E-A947-70E740481C1C}">
                <a14:useLocalDpi xmlns:a14="http://schemas.microsoft.com/office/drawing/2010/main" val="0"/>
              </a:ext>
            </a:extLst>
          </a:blip>
          <a:srcRect t="5852" b="23405"/>
          <a:stretch/>
        </p:blipFill>
        <p:spPr>
          <a:xfrm rot="5400000">
            <a:off x="-1336468" y="1339314"/>
            <a:ext cx="3810000" cy="1137069"/>
          </a:xfrm>
          <a:prstGeom prst="rect">
            <a:avLst/>
          </a:prstGeom>
        </p:spPr>
      </p:pic>
      <p:pic>
        <p:nvPicPr>
          <p:cNvPr id="15" name="Рисунок 14"/>
          <p:cNvPicPr>
            <a:picLocks noChangeAspect="1"/>
          </p:cNvPicPr>
          <p:nvPr/>
        </p:nvPicPr>
        <p:blipFill rotWithShape="1">
          <a:blip r:embed="rId8">
            <a:extLst>
              <a:ext uri="{28A0092B-C50C-407E-A947-70E740481C1C}">
                <a14:useLocalDpi xmlns:a14="http://schemas.microsoft.com/office/drawing/2010/main" val="0"/>
              </a:ext>
            </a:extLst>
          </a:blip>
          <a:srcRect l="44166" t="5852" b="23405"/>
          <a:stretch/>
        </p:blipFill>
        <p:spPr>
          <a:xfrm rot="5400000">
            <a:off x="-490902" y="4277586"/>
            <a:ext cx="2127251" cy="1128686"/>
          </a:xfrm>
          <a:prstGeom prst="rect">
            <a:avLst/>
          </a:prstGeom>
        </p:spPr>
      </p:pic>
      <p:pic>
        <p:nvPicPr>
          <p:cNvPr id="16" name="Рисунок 15"/>
          <p:cNvPicPr>
            <a:picLocks noChangeAspect="1"/>
          </p:cNvPicPr>
          <p:nvPr/>
        </p:nvPicPr>
        <p:blipFill rotWithShape="1">
          <a:blip r:embed="rId8">
            <a:extLst>
              <a:ext uri="{28A0092B-C50C-407E-A947-70E740481C1C}">
                <a14:useLocalDpi xmlns:a14="http://schemas.microsoft.com/office/drawing/2010/main" val="0"/>
              </a:ext>
            </a:extLst>
          </a:blip>
          <a:srcRect l="44985" t="5852" r="29331" b="23405"/>
          <a:stretch/>
        </p:blipFill>
        <p:spPr>
          <a:xfrm rot="5400000">
            <a:off x="91184" y="5812988"/>
            <a:ext cx="978575" cy="1137069"/>
          </a:xfrm>
          <a:prstGeom prst="rect">
            <a:avLst/>
          </a:prstGeom>
        </p:spPr>
      </p:pic>
    </p:spTree>
    <p:extLst>
      <p:ext uri="{BB962C8B-B14F-4D97-AF65-F5344CB8AC3E}">
        <p14:creationId xmlns:p14="http://schemas.microsoft.com/office/powerpoint/2010/main" val="22921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extLst>
              <a:ext uri="{28A0092B-C50C-407E-A947-70E740481C1C}">
                <a14:useLocalDpi xmlns:a14="http://schemas.microsoft.com/office/drawing/2010/main" val="0"/>
              </a:ext>
            </a:extLst>
          </a:blip>
          <a:srcRect r="88823"/>
          <a:stretch/>
        </p:blipFill>
        <p:spPr bwMode="auto">
          <a:xfrm>
            <a:off x="0" y="0"/>
            <a:ext cx="1043608" cy="6870809"/>
          </a:xfrm>
          <a:prstGeom prst="rect">
            <a:avLst/>
          </a:prstGeom>
          <a:ln>
            <a:noFill/>
          </a:ln>
          <a:extLst>
            <a:ext uri="{53640926-AAD7-44D8-BBD7-CCE9431645EC}">
              <a14:shadowObscured xmlns:a14="http://schemas.microsoft.com/office/drawing/2010/main"/>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764" y="899720"/>
            <a:ext cx="2480780" cy="3268094"/>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00" y="805167"/>
            <a:ext cx="2285752" cy="3457200"/>
          </a:xfrm>
          <a:prstGeom prst="rect">
            <a:avLst/>
          </a:prstGeom>
          <a:ln>
            <a:noFill/>
          </a:ln>
          <a:effectLst>
            <a:softEdge rad="112500"/>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400" y="4281003"/>
            <a:ext cx="2285752" cy="2285752"/>
          </a:xfrm>
          <a:prstGeom prst="rect">
            <a:avLst/>
          </a:prstGeom>
          <a:ln>
            <a:noFill/>
          </a:ln>
          <a:effectLst>
            <a:softEdge rad="112500"/>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39" y="4281003"/>
            <a:ext cx="2509553" cy="2509553"/>
          </a:xfrm>
          <a:prstGeom prst="rect">
            <a:avLst/>
          </a:prstGeom>
          <a:ln>
            <a:noFill/>
          </a:ln>
          <a:effectLst>
            <a:softEdge rad="112500"/>
          </a:effectLst>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8021" y="4167814"/>
            <a:ext cx="2573554" cy="2573554"/>
          </a:xfrm>
          <a:prstGeom prst="rect">
            <a:avLst/>
          </a:prstGeom>
          <a:ln>
            <a:noFill/>
          </a:ln>
          <a:effectLst>
            <a:softEdge rad="112500"/>
          </a:effectLst>
        </p:spPr>
      </p:pic>
      <p:sp>
        <p:nvSpPr>
          <p:cNvPr id="12" name="Горизонтальный свиток 11"/>
          <p:cNvSpPr/>
          <p:nvPr/>
        </p:nvSpPr>
        <p:spPr>
          <a:xfrm>
            <a:off x="1175631" y="-2621"/>
            <a:ext cx="6192688" cy="1033272"/>
          </a:xfrm>
          <a:prstGeom prst="horizontalScroll">
            <a:avLst>
              <a:gd name="adj" fmla="val 25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Вишиванки для дітей</a:t>
            </a:r>
            <a:endPar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585" y="1036430"/>
            <a:ext cx="2498204" cy="3104018"/>
          </a:xfrm>
          <a:prstGeom prst="rect">
            <a:avLst/>
          </a:prstGeom>
          <a:ln>
            <a:noFill/>
          </a:ln>
          <a:effectLst>
            <a:softEdge rad="112500"/>
          </a:effectLst>
        </p:spPr>
      </p:pic>
    </p:spTree>
    <p:extLst>
      <p:ext uri="{BB962C8B-B14F-4D97-AF65-F5344CB8AC3E}">
        <p14:creationId xmlns:p14="http://schemas.microsoft.com/office/powerpoint/2010/main" val="423261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9392"/>
            <a:ext cx="7426072" cy="980728"/>
          </a:xfrm>
        </p:spPr>
        <p:txBody>
          <a:bodyPr/>
          <a:lstStyle/>
          <a:p>
            <a:r>
              <a:rPr lang="uk-UA" dirty="0" smtClean="0"/>
              <a:t>Історія української вишивки</a:t>
            </a:r>
            <a:endParaRPr lang="uk-UA" dirty="0"/>
          </a:p>
        </p:txBody>
      </p:sp>
      <p:sp>
        <p:nvSpPr>
          <p:cNvPr id="3" name="Объект 2"/>
          <p:cNvSpPr>
            <a:spLocks noGrp="1"/>
          </p:cNvSpPr>
          <p:nvPr>
            <p:ph idx="1"/>
          </p:nvPr>
        </p:nvSpPr>
        <p:spPr>
          <a:xfrm>
            <a:off x="899592" y="692696"/>
            <a:ext cx="8244408" cy="6264696"/>
          </a:xfrm>
        </p:spPr>
        <p:txBody>
          <a:bodyPr>
            <a:normAutofit fontScale="25000" lnSpcReduction="20000"/>
          </a:bodyPr>
          <a:lstStyle/>
          <a:p>
            <a:pPr marL="85725" indent="-3175" algn="just"/>
            <a:r>
              <a:rPr lang="uk-UA" sz="4000" dirty="0">
                <a:latin typeface="Times New Roman" pitchFamily="18" charset="0"/>
                <a:cs typeface="Times New Roman" pitchFamily="18" charset="0"/>
              </a:rPr>
              <a:t>Історія народної вишивки в Україні іде коренями в глибину століть . Дані археологічних розкопок і свідчення мандрівників і літописців підтверджують, що вишивання як вид мистецтва в Україні існує з незапам'ятних часів. Вишивкою, за свідченням Геродота, був прикрашений одяг скіфів.</a:t>
            </a:r>
          </a:p>
          <a:p>
            <a:pPr marL="85725" indent="-3175" algn="just"/>
            <a:r>
              <a:rPr lang="uk-UA" sz="4000" dirty="0">
                <a:latin typeface="Times New Roman" pitchFamily="18" charset="0"/>
                <a:cs typeface="Times New Roman" pitchFamily="18" charset="0"/>
              </a:rPr>
              <a:t>Знайдені на Черкащині срібні бляшки з фігурками чоловіків, датовані VІ ст., при дослідженнях показали ідентичність не тільки одягові, але і вишивці українського народного костюма XVІІІ-XІ ст. Арабський мандрівник X ст. н.е. у своїх розповідях про </a:t>
            </a:r>
            <a:r>
              <a:rPr lang="uk-UA" sz="4000" dirty="0" err="1">
                <a:latin typeface="Times New Roman" pitchFamily="18" charset="0"/>
                <a:cs typeface="Times New Roman" pitchFamily="18" charset="0"/>
              </a:rPr>
              <a:t>русїв</a:t>
            </a:r>
            <a:r>
              <a:rPr lang="uk-UA" sz="4000" dirty="0">
                <a:latin typeface="Times New Roman" pitchFamily="18" charset="0"/>
                <a:cs typeface="Times New Roman" pitchFamily="18" charset="0"/>
              </a:rPr>
              <a:t> згадує, що вони носили вишитий одяг. На жаль, пам'ятники української вишивки збереглися тільки за останні кілька століть, але і цього досить, щоб з'ясувати, що елементи символіки орнаментів української вишивки збігаються з орнаментами, що прикрашали посуд давніх жителів території України періоду неоліту, трипільської культури.</a:t>
            </a:r>
          </a:p>
          <a:p>
            <a:pPr marL="85725" indent="-3175" algn="just"/>
            <a:r>
              <a:rPr lang="uk-UA" sz="4000" dirty="0" smtClean="0">
                <a:latin typeface="Times New Roman" pitchFamily="18" charset="0"/>
                <a:cs typeface="Times New Roman" pitchFamily="18" charset="0"/>
              </a:rPr>
              <a:t>Вишиванням </a:t>
            </a:r>
            <a:r>
              <a:rPr lang="uk-UA" sz="4000" dirty="0">
                <a:latin typeface="Times New Roman" pitchFamily="18" charset="0"/>
                <a:cs typeface="Times New Roman" pitchFamily="18" charset="0"/>
              </a:rPr>
              <a:t>здавна займалися жінки, що з покоління в покоління передавали </a:t>
            </a:r>
            <a:r>
              <a:rPr lang="uk-UA" sz="4000" dirty="0" smtClean="0">
                <a:latin typeface="Times New Roman" pitchFamily="18" charset="0"/>
                <a:cs typeface="Times New Roman" pitchFamily="18" charset="0"/>
              </a:rPr>
              <a:t>саме </a:t>
            </a:r>
            <a:r>
              <a:rPr lang="uk-UA" sz="4000" dirty="0">
                <a:latin typeface="Times New Roman" pitchFamily="18" charset="0"/>
                <a:cs typeface="Times New Roman" pitchFamily="18" charset="0"/>
              </a:rPr>
              <a:t>типові , саме яскраві зразки орнаменту, кольору , технікові вишивання. Вишивки, передаючи характерні ознаки місцевості, відрізняються один від одного орнаментом, технікою виконання і гамою квітів.</a:t>
            </a:r>
          </a:p>
          <a:p>
            <a:pPr marL="85725" indent="-3175" algn="just"/>
            <a:r>
              <a:rPr lang="uk-UA" sz="4000" dirty="0">
                <a:latin typeface="Times New Roman" pitchFamily="18" charset="0"/>
                <a:cs typeface="Times New Roman" pitchFamily="18" charset="0"/>
              </a:rPr>
              <a:t>У далекій давнині основні мотиви вишивки відображали елементи символіки різних древніх культів. Протягом багатьох століть безпосередній конкретний зміст символів на вишивках губився , але традиції їхнього використання не зникли . За мотивами орнаменти вишивок поділяються на три групи: геометричні (абстрактні ), рослинні, зооморфні (тварини).</a:t>
            </a:r>
          </a:p>
          <a:p>
            <a:pPr marL="85725" indent="-3175" algn="just"/>
            <a:r>
              <a:rPr lang="uk-UA" sz="4000" dirty="0">
                <a:latin typeface="Times New Roman" pitchFamily="18" charset="0"/>
                <a:cs typeface="Times New Roman" pitchFamily="18" charset="0"/>
              </a:rPr>
              <a:t>Геометричні (абстрактні ) орнаменти властиві всієї слов'янської міфології. Вони дуже прості: кружечки, трикутники, ромби, зиґзаґи, лінії, хрести (прості і подвійні). Важко судити, яке зміст вкладався в ці символи раніш. Сьогодні на їх основі в народній вишивці широко використовуються такі мотиви, як "баранячі роги", "кучері", "</a:t>
            </a:r>
            <a:r>
              <a:rPr lang="uk-UA" sz="4000" dirty="0" err="1">
                <a:latin typeface="Times New Roman" pitchFamily="18" charset="0"/>
                <a:cs typeface="Times New Roman" pitchFamily="18" charset="0"/>
              </a:rPr>
              <a:t>кудрявці</a:t>
            </a:r>
            <a:r>
              <a:rPr lang="uk-UA" sz="4000" dirty="0">
                <a:latin typeface="Times New Roman" pitchFamily="18" charset="0"/>
                <a:cs typeface="Times New Roman" pitchFamily="18" charset="0"/>
              </a:rPr>
              <a:t>", "гребінці" і ін. В орнаменті вишивок зустрічається мотив "кривульки", або "</a:t>
            </a:r>
            <a:r>
              <a:rPr lang="uk-UA" sz="4000" dirty="0" err="1">
                <a:latin typeface="Times New Roman" pitchFamily="18" charset="0"/>
                <a:cs typeface="Times New Roman" pitchFamily="18" charset="0"/>
              </a:rPr>
              <a:t>нескінченник</a:t>
            </a:r>
            <a:r>
              <a:rPr lang="uk-UA" sz="4000" dirty="0">
                <a:latin typeface="Times New Roman" pitchFamily="18" charset="0"/>
                <a:cs typeface="Times New Roman" pitchFamily="18" charset="0"/>
              </a:rPr>
              <a:t>", відомого ще з часів трипільської культури, тобто він з'явився значно раніш, ніж знаменитий грецький меандр. Відомий візерунок "</a:t>
            </a:r>
            <a:r>
              <a:rPr lang="uk-UA" sz="4000" dirty="0" err="1">
                <a:latin typeface="Times New Roman" pitchFamily="18" charset="0"/>
                <a:cs typeface="Times New Roman" pitchFamily="18" charset="0"/>
              </a:rPr>
              <a:t>рожи</a:t>
            </a:r>
            <a:r>
              <a:rPr lang="uk-UA" sz="4000" dirty="0">
                <a:latin typeface="Times New Roman" pitchFamily="18" charset="0"/>
                <a:cs typeface="Times New Roman" pitchFamily="18" charset="0"/>
              </a:rPr>
              <a:t>" (зірочки, розетки) являє собою перехід від геометричного до рослинного орнаменту. Іноді він нагадує зображення сонця і сонячних променів.</a:t>
            </a:r>
          </a:p>
          <a:p>
            <a:pPr marL="85725" indent="-3175" algn="just"/>
            <a:r>
              <a:rPr lang="uk-UA" sz="4000" dirty="0">
                <a:latin typeface="Times New Roman" pitchFamily="18" charset="0"/>
                <a:cs typeface="Times New Roman" pitchFamily="18" charset="0"/>
              </a:rPr>
              <a:t>В основі рослинного орнаменту лежить прагнення принести у вишивку красу природи. Навіть гранично умовні візерунки виникли в результаті спостереження реально існуючих у природі форм. В українській вишивці часто використовуються такі мотиви, як "виноград", "хміль", "дубові листи", "барвінок" і ін. Деякі з них несуть на собі відображення древніх символічних уявлень народу. Так, мотив "барвінку" є символом нев'янучого життя, візерунок "яблучне коло", розділений на чотири сектори, з вишиванням протилежних частин в одному кольорі - символом любові. У сучасній вишивці зустрічається і древній символ "дерево життя ", зображуваний переважно стилізовано у формі листів і гілок .</a:t>
            </a:r>
          </a:p>
          <a:p>
            <a:pPr marL="85725" indent="-3175" algn="just"/>
            <a:r>
              <a:rPr lang="uk-UA" sz="4000" dirty="0">
                <a:latin typeface="Times New Roman" pitchFamily="18" charset="0"/>
                <a:cs typeface="Times New Roman" pitchFamily="18" charset="0"/>
              </a:rPr>
              <a:t>У вишивках зооморфних (тварин) орнаментів зображуються: кінь, заєць, риба, жаби; із птахів - півень, сова, голуб, зозуля; з комах - муха, метелик, павук, летучі жуки. У багатьох випадках зооморфні орнаменти є своєрідній, властивій даній вишивальниці, зображеннями, у яких відбиває її індивідуальне бачення візерунка. У подібних орнаментах виступають у різноманітних, часто вигадливих сплетеннях (однак зі збереженням традиційних вимог до композиції) заячі і вовчі зуби, воляче око, луска коропа, баранячі роги й ін.</a:t>
            </a:r>
          </a:p>
          <a:p>
            <a:pPr marL="85725" indent="-3175" algn="just"/>
            <a:r>
              <a:rPr lang="uk-UA" sz="4000" dirty="0">
                <a:latin typeface="Times New Roman" pitchFamily="18" charset="0"/>
                <a:cs typeface="Times New Roman" pitchFamily="18" charset="0"/>
              </a:rPr>
              <a:t>Вирішальний вплив на характер орнаментальних мотивів мають різноманітні вишивальні шви, так називані "техніки", яких на Україні відомо біля ста. Окремі вишивальні шви характерні для тих або інших етнографічних районів України, а деякі зустрічаються також у білоруській і російській вишивках.</a:t>
            </a:r>
          </a:p>
          <a:p>
            <a:pPr marL="85725" indent="-3175" algn="just"/>
            <a:r>
              <a:rPr lang="uk-UA" sz="4000" dirty="0">
                <a:latin typeface="Times New Roman" pitchFamily="18" charset="0"/>
                <a:cs typeface="Times New Roman" pitchFamily="18" charset="0"/>
              </a:rPr>
              <a:t>Сорочки на Полтавщині вишиваються головним чином білими нитками, дуже рідко червоними або сірими. </a:t>
            </a:r>
            <a:r>
              <a:rPr lang="uk-UA" sz="4000" dirty="0" err="1">
                <a:latin typeface="Times New Roman" pitchFamily="18" charset="0"/>
                <a:cs typeface="Times New Roman" pitchFamily="18" charset="0"/>
              </a:rPr>
              <a:t>Манішки</a:t>
            </a:r>
            <a:r>
              <a:rPr lang="uk-UA" sz="4000" dirty="0">
                <a:latin typeface="Times New Roman" pitchFamily="18" charset="0"/>
                <a:cs typeface="Times New Roman" pitchFamily="18" charset="0"/>
              </a:rPr>
              <a:t> білих сорочок у старих зразках прикрашалися білим візерунком, виконаним гладдю. Візерунок обводився чорними або кольоровими смугами. Техніка вишивання - шов "уперед голкою", "хрестик", шов "за голкою".</a:t>
            </a:r>
          </a:p>
          <a:p>
            <a:pPr marL="85725" indent="-3175" algn="just"/>
            <a:r>
              <a:rPr lang="uk-UA" sz="4000" dirty="0">
                <a:latin typeface="Times New Roman" pitchFamily="18" charset="0"/>
                <a:cs typeface="Times New Roman" pitchFamily="18" charset="0"/>
              </a:rPr>
              <a:t>Техніка вишивання Харківської області має дуже багато загального з формами вишивки, що установилися в центральних областях України, але їй властиві і зовсім своєрідні поліхромні орнаменти, створювані </a:t>
            </a:r>
            <a:r>
              <a:rPr lang="uk-UA" sz="4000" dirty="0" err="1">
                <a:latin typeface="Times New Roman" pitchFamily="18" charset="0"/>
                <a:cs typeface="Times New Roman" pitchFamily="18" charset="0"/>
              </a:rPr>
              <a:t>напівхрестиком</a:t>
            </a:r>
            <a:r>
              <a:rPr lang="uk-UA" sz="4000" dirty="0">
                <a:latin typeface="Times New Roman" pitchFamily="18" charset="0"/>
                <a:cs typeface="Times New Roman" pitchFamily="18" charset="0"/>
              </a:rPr>
              <a:t> або хрестиком. Ці орнаменти вишивають переважно грубою ниткою, унаслідок чого візерунки створюють враження рельєфних.</a:t>
            </a:r>
          </a:p>
          <a:p>
            <a:pPr marL="85725" indent="-3175" algn="just"/>
            <a:r>
              <a:rPr lang="uk-UA" sz="4000" dirty="0">
                <a:latin typeface="Times New Roman" pitchFamily="18" charset="0"/>
                <a:cs typeface="Times New Roman" pitchFamily="18" charset="0"/>
              </a:rPr>
              <a:t>Вишивки Полісся - простій і чіткі по композиції. Ромбоподібна лінія геометричного візерунка повторюється кілька разів . Вишивка червоною ниткою по білому-сірому тлу льняної полотнини - графічно чітка.</a:t>
            </a:r>
          </a:p>
          <a:p>
            <a:pPr marL="85725" indent="-3175" algn="just"/>
            <a:r>
              <a:rPr lang="uk-UA" sz="4000" dirty="0">
                <a:latin typeface="Times New Roman" pitchFamily="18" charset="0"/>
                <a:cs typeface="Times New Roman" pitchFamily="18" charset="0"/>
              </a:rPr>
              <a:t>Своєрідною вишивкою здавна славилася Волинь. Візерунки геометричні, чіткі і прості по композиції. Чіткість ритму підсилюється однобарвністю вишивок, виконаних червоною ниткою на білій-сірій полотнині. Вишивки північної Волині вражають своєю вишуканою простотою. У південних районах області переважають рослинні мотиви.</a:t>
            </a:r>
          </a:p>
          <a:p>
            <a:endParaRPr lang="uk-UA" dirty="0"/>
          </a:p>
        </p:txBody>
      </p:sp>
      <p:sp>
        <p:nvSpPr>
          <p:cNvPr id="6" name="5-конечная звезда 5"/>
          <p:cNvSpPr/>
          <p:nvPr/>
        </p:nvSpPr>
        <p:spPr>
          <a:xfrm>
            <a:off x="58602" y="6021288"/>
            <a:ext cx="792088" cy="758537"/>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dirty="0" smtClean="0"/>
              <a:t>1</a:t>
            </a:r>
            <a:endParaRPr lang="uk-UA" sz="3200" dirty="0"/>
          </a:p>
        </p:txBody>
      </p:sp>
      <p:pic>
        <p:nvPicPr>
          <p:cNvPr id="5" name="Рисунок 4" descr="http://parad-vyshyvanok.com.ua/uploads/images/ornaments.jpg"/>
          <p:cNvPicPr/>
          <p:nvPr/>
        </p:nvPicPr>
        <p:blipFill rotWithShape="1">
          <a:blip r:embed="rId2">
            <a:extLst>
              <a:ext uri="{28A0092B-C50C-407E-A947-70E740481C1C}">
                <a14:useLocalDpi xmlns:a14="http://schemas.microsoft.com/office/drawing/2010/main" val="0"/>
              </a:ext>
            </a:extLst>
          </a:blip>
          <a:srcRect l="-1400" t="28135" r="-1" b="55709"/>
          <a:stretch/>
        </p:blipFill>
        <p:spPr bwMode="auto">
          <a:xfrm rot="5400000">
            <a:off x="-2970630" y="2878686"/>
            <a:ext cx="6957394" cy="1016135"/>
          </a:xfrm>
          <a:prstGeom prst="rect">
            <a:avLst/>
          </a:prstGeom>
          <a:noFill/>
          <a:ln>
            <a:noFill/>
          </a:ln>
        </p:spPr>
      </p:pic>
    </p:spTree>
    <p:extLst>
      <p:ext uri="{BB962C8B-B14F-4D97-AF65-F5344CB8AC3E}">
        <p14:creationId xmlns:p14="http://schemas.microsoft.com/office/powerpoint/2010/main" val="229153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3095" y="116632"/>
            <a:ext cx="7818072" cy="5904656"/>
          </a:xfrm>
        </p:spPr>
        <p:txBody>
          <a:bodyPr>
            <a:normAutofit fontScale="32500" lnSpcReduction="20000"/>
          </a:bodyPr>
          <a:lstStyle/>
          <a:p>
            <a:pPr marL="3175" indent="-3175"/>
            <a:r>
              <a:rPr lang="uk-UA" dirty="0"/>
              <a:t>Для Чернігівської області характерні білі вишивки. Геометричний або рослинний орнамент вишивається білими нитками або ж із украпленням червоного і чорного. Виконується дуже дрібними стібками, що нагадує бісерні вишивки, характерні для чернігівських сорочок.</a:t>
            </a:r>
          </a:p>
          <a:p>
            <a:pPr marL="3175" indent="-3175"/>
            <a:r>
              <a:rPr lang="uk-UA" dirty="0"/>
              <a:t>Вишивкам Київщини властивий рослинно-геометризований орнамент зі стилізованими гронами винограду, кольором хмелю чи восьмипелюстковими розетками, ромбами, квадратами. Основні кольори вишивок Київщини - білий, коралово-червоний, відтінений чорний .</a:t>
            </a:r>
          </a:p>
          <a:p>
            <a:pPr marL="3175" indent="-3175"/>
            <a:r>
              <a:rPr lang="uk-UA" dirty="0"/>
              <a:t>У південних областях України техніка вишивки має багато загального з устояними формами центральних районів, однак їй властиві і цілком своєрідні поліхромні орнаменти, виконувані </a:t>
            </a:r>
            <a:r>
              <a:rPr lang="uk-UA" dirty="0" err="1"/>
              <a:t>напівхрестиком</a:t>
            </a:r>
            <a:r>
              <a:rPr lang="uk-UA" dirty="0"/>
              <a:t> або хрестиком.</a:t>
            </a:r>
          </a:p>
          <a:p>
            <a:pPr marL="3175" indent="-3175"/>
            <a:r>
              <a:rPr lang="uk-UA" dirty="0"/>
              <a:t>Для подільських сорочок характерні барвистість і розмаїтість швів. Типовим є мережка "павучками", якою примережують вставки на рукави, клинці. Використовується і кольорова мережка - "</a:t>
            </a:r>
            <a:r>
              <a:rPr lang="uk-UA" dirty="0" err="1"/>
              <a:t>шабак</a:t>
            </a:r>
            <a:r>
              <a:rPr lang="uk-UA" dirty="0"/>
              <a:t>". В орнаментах подільських вишивок переважає один колір - чорний з великим або меншим украпленням червоного, синього, жовтого або зеленого. Найбільш поширені одноколірні (червоні і чорні) вишиванки, рідше - двох - і триколірні .</a:t>
            </a:r>
          </a:p>
          <a:p>
            <a:pPr marL="3175" indent="-3175"/>
            <a:r>
              <a:rPr lang="uk-UA" dirty="0"/>
              <a:t>На півдні Тернопільської області типовою є вишивка бавовняними нитками зі згущеними стібками: окремі елементи обводяться кольоровими нитками, що забезпечує високий рельєф і колірний ефект. Такі вишивки розміщають уздовж усього рукава повздовжніми або скошеними смугами від полички до краю рукава.</a:t>
            </a:r>
          </a:p>
          <a:p>
            <a:pPr marL="3175" indent="-3175"/>
            <a:r>
              <a:rPr lang="uk-UA" dirty="0"/>
              <a:t>Велике багатство технік вишивання характерно для Вінницької області : низь, хрестик, вишивка розписом, настилання, </a:t>
            </a:r>
            <a:r>
              <a:rPr lang="uk-UA" dirty="0" err="1"/>
              <a:t>верхошов</a:t>
            </a:r>
            <a:r>
              <a:rPr lang="uk-UA" dirty="0"/>
              <a:t> (</a:t>
            </a:r>
            <a:r>
              <a:rPr lang="uk-UA" dirty="0" err="1"/>
              <a:t>верхоплут</a:t>
            </a:r>
            <a:r>
              <a:rPr lang="uk-UA" dirty="0"/>
              <a:t>), зерновий висновок , вирізування; різноманітні види чорних, білих і кольорових мережок. Поряд з основними швами застосовуються і допоміжні - вишивка розписом, шов "уперед голкою", контурні шви, якими обрамляють і з'єднують окремі елементи композиції.</a:t>
            </a:r>
          </a:p>
          <a:p>
            <a:pPr marL="3175" indent="-3175"/>
            <a:r>
              <a:rPr lang="uk-UA" dirty="0"/>
              <a:t>Характерною рисою етнографічного району Карпат і Прикарпаття є велика кількість окремих частин регіону зі своїм колоритом. Кожне село відрізняється від інших своєрідністю вишивки, багатством орнаменту і неповторністю квітів.</a:t>
            </a:r>
          </a:p>
          <a:p>
            <a:pPr marL="3175" indent="-3175"/>
            <a:r>
              <a:rPr lang="uk-UA" dirty="0"/>
              <a:t>У народній вишивці Львівської області використовуються різноманітні типи візерунків. У південних районах орнамент вишивок геометричний, біле тло не заповнюється, що додає візерункам прозорість і легкість.</a:t>
            </a:r>
          </a:p>
          <a:p>
            <a:pPr marL="3175" indent="-3175"/>
            <a:r>
              <a:rPr lang="uk-UA" dirty="0"/>
              <a:t>На Буковині крім рослинних і геометричних мотивів користуються зооморфною, вишиваною гладдю (білою), дрібним хрестиком, </a:t>
            </a:r>
            <a:r>
              <a:rPr lang="uk-UA" dirty="0" err="1"/>
              <a:t>штаповкою</a:t>
            </a:r>
            <a:r>
              <a:rPr lang="uk-UA" dirty="0"/>
              <a:t>, крученим швом. Вишивальний матеріал - бісер, шовк, вовна , срібні і золоті нитки, металеві блискітки.</a:t>
            </a:r>
          </a:p>
          <a:p>
            <a:pPr marL="3175" indent="-3175"/>
            <a:r>
              <a:rPr lang="uk-UA" dirty="0"/>
              <a:t>Гуцульські вишивки характеризуються розмаїтістю геометричних і рослинних візерунків, безліччю композицій, багатством сполучень квітів, головним чином червоного з жовтий і зеленим, причому домінує червоний колір . Два або три відтінки жовтого кольору прояснюють вишивку і додають їй золотавий відблиск.</a:t>
            </a:r>
          </a:p>
          <a:p>
            <a:pPr marL="3175" indent="-3175"/>
            <a:r>
              <a:rPr lang="uk-UA" dirty="0"/>
              <a:t>Для вишивок Закарпаття характерним є мотив зиґзаґ ("кривуля") у різних техніках виконання. Колірна гама вишивок досить широка: червоний сполучається з чорним (при цьому виділяється один колір - чорний або червоний), застосовуються як білий , так і багатобарвний орнаменти.</a:t>
            </a:r>
          </a:p>
          <a:p>
            <a:pPr marL="3175" indent="-3175"/>
            <a:r>
              <a:rPr lang="uk-UA" dirty="0"/>
              <a:t>В Україні вишивкою прикрашали рушники, фіранки, жіночий і чоловічий одяг. Особлива увага приділялася рушникам - древнім талісманам будинку, родини .</a:t>
            </a:r>
          </a:p>
          <a:p>
            <a:pPr marL="3175" indent="-3175"/>
            <a:r>
              <a:rPr lang="uk-UA" dirty="0"/>
              <a:t>У стародавності рушник, що вів відповідними візерунками-символами, був невід'ємним атрибутом багатьох обрядів: з рушником приходили до породіллі вітати появу на світ нової людини, зустрічали і проводжали дорогих гостей, справляли шлюбні обряди, проводжали в останню путь, прикрашали ікони і накривали хліб на столі. Рушники були своєрідним освяченням початку справи і його закінчення.</a:t>
            </a:r>
          </a:p>
          <a:p>
            <a:endParaRPr lang="uk-UA" dirty="0"/>
          </a:p>
        </p:txBody>
      </p:sp>
      <p:sp>
        <p:nvSpPr>
          <p:cNvPr id="5" name="5-конечная звезда 4"/>
          <p:cNvSpPr/>
          <p:nvPr/>
        </p:nvSpPr>
        <p:spPr>
          <a:xfrm>
            <a:off x="58602" y="6021288"/>
            <a:ext cx="792088" cy="758537"/>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dirty="0" smtClean="0"/>
              <a:t>2</a:t>
            </a:r>
            <a:endParaRPr lang="uk-UA" sz="3200" dirty="0"/>
          </a:p>
        </p:txBody>
      </p:sp>
      <p:pic>
        <p:nvPicPr>
          <p:cNvPr id="4" name="Рисунок 3" descr="http://parad-vyshyvanok.com.ua/uploads/images/ornaments.jpg"/>
          <p:cNvPicPr/>
          <p:nvPr/>
        </p:nvPicPr>
        <p:blipFill rotWithShape="1">
          <a:blip r:embed="rId2">
            <a:extLst>
              <a:ext uri="{28A0092B-C50C-407E-A947-70E740481C1C}">
                <a14:useLocalDpi xmlns:a14="http://schemas.microsoft.com/office/drawing/2010/main" val="0"/>
              </a:ext>
            </a:extLst>
          </a:blip>
          <a:srcRect l="-1400" t="28135" r="-1" b="55709"/>
          <a:stretch/>
        </p:blipFill>
        <p:spPr bwMode="auto">
          <a:xfrm rot="5400000">
            <a:off x="-2970630" y="2878686"/>
            <a:ext cx="6957394" cy="1016135"/>
          </a:xfrm>
          <a:prstGeom prst="rect">
            <a:avLst/>
          </a:prstGeom>
          <a:noFill/>
          <a:ln>
            <a:noFill/>
          </a:ln>
        </p:spPr>
      </p:pic>
    </p:spTree>
    <p:extLst>
      <p:ext uri="{BB962C8B-B14F-4D97-AF65-F5344CB8AC3E}">
        <p14:creationId xmlns:p14="http://schemas.microsoft.com/office/powerpoint/2010/main" val="398183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лако 6"/>
          <p:cNvSpPr/>
          <p:nvPr/>
        </p:nvSpPr>
        <p:spPr>
          <a:xfrm>
            <a:off x="1475656" y="0"/>
            <a:ext cx="6264696" cy="997979"/>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3200" dirty="0" smtClean="0">
                <a:solidFill>
                  <a:srgbClr val="FF0000"/>
                </a:solidFill>
                <a:effectLst>
                  <a:outerShdw blurRad="38100" dist="38100" dir="2700000" algn="tl">
                    <a:srgbClr val="000000">
                      <a:alpha val="43137"/>
                    </a:srgbClr>
                  </a:outerShdw>
                </a:effectLst>
              </a:rPr>
              <a:t>Українські костюми</a:t>
            </a:r>
            <a:endParaRPr lang="uk-UA" sz="3200" dirty="0">
              <a:solidFill>
                <a:srgbClr val="FF0000"/>
              </a:solidFill>
              <a:effectLst>
                <a:outerShdw blurRad="38100" dist="38100" dir="2700000" algn="tl">
                  <a:srgbClr val="000000">
                    <a:alpha val="43137"/>
                  </a:srgbClr>
                </a:outerShdw>
              </a:effectLs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630" y="995247"/>
            <a:ext cx="2213992" cy="3259370"/>
          </a:xfrm>
          <a:prstGeom prst="rect">
            <a:avLst/>
          </a:prstGeom>
        </p:spPr>
      </p:pic>
      <p:sp>
        <p:nvSpPr>
          <p:cNvPr id="9" name="Прямоугольник 8"/>
          <p:cNvSpPr/>
          <p:nvPr/>
        </p:nvSpPr>
        <p:spPr>
          <a:xfrm>
            <a:off x="961173" y="4228951"/>
            <a:ext cx="4104456" cy="2708434"/>
          </a:xfrm>
          <a:prstGeom prst="rect">
            <a:avLst/>
          </a:prstGeom>
        </p:spPr>
        <p:txBody>
          <a:bodyPr wrap="square">
            <a:spAutoFit/>
          </a:bodyPr>
          <a:lstStyle/>
          <a:p>
            <a:r>
              <a:rPr lang="ru-RU" sz="1000" b="1" dirty="0"/>
              <a:t>ВОЛИНЬ. </a:t>
            </a:r>
            <a:endParaRPr lang="ru-RU" sz="1000" b="1" dirty="0" smtClean="0"/>
          </a:p>
          <a:p>
            <a:r>
              <a:rPr lang="ru-RU" sz="1000" b="1" dirty="0" err="1" smtClean="0"/>
              <a:t>Жіночий</a:t>
            </a:r>
            <a:r>
              <a:rPr lang="ru-RU" sz="1000" b="1" dirty="0" smtClean="0"/>
              <a:t> </a:t>
            </a:r>
            <a:r>
              <a:rPr lang="ru-RU" sz="1000" b="1" dirty="0"/>
              <a:t>костюм. </a:t>
            </a:r>
            <a:r>
              <a:rPr lang="ru-RU" sz="1000" dirty="0"/>
              <a:t>Сорочка домотканого полотна з </a:t>
            </a:r>
            <a:r>
              <a:rPr lang="ru-RU" sz="1000" dirty="0" err="1"/>
              <a:t>виложистим</a:t>
            </a:r>
            <a:r>
              <a:rPr lang="ru-RU" sz="1000" dirty="0"/>
              <a:t> </a:t>
            </a:r>
            <a:r>
              <a:rPr lang="ru-RU" sz="1000" dirty="0" err="1"/>
              <a:t>коміром</a:t>
            </a:r>
            <a:r>
              <a:rPr lang="ru-RU" sz="1000" dirty="0"/>
              <a:t>. Кусан, </a:t>
            </a:r>
            <a:r>
              <a:rPr lang="ru-RU" sz="1000" dirty="0" err="1"/>
              <a:t>також</a:t>
            </a:r>
            <a:r>
              <a:rPr lang="ru-RU" sz="1000" dirty="0"/>
              <a:t> з </a:t>
            </a:r>
            <a:r>
              <a:rPr lang="ru-RU" sz="1000" dirty="0" err="1"/>
              <a:t>домотканої</a:t>
            </a:r>
            <a:r>
              <a:rPr lang="ru-RU" sz="1000" dirty="0"/>
              <a:t> </a:t>
            </a:r>
            <a:r>
              <a:rPr lang="ru-RU" sz="1000" dirty="0" err="1"/>
              <a:t>шерстяної</a:t>
            </a:r>
            <a:r>
              <a:rPr lang="ru-RU" sz="1000" dirty="0"/>
              <a:t> </a:t>
            </a:r>
            <a:r>
              <a:rPr lang="ru-RU" sz="1000" dirty="0" err="1"/>
              <a:t>тканини</a:t>
            </a:r>
            <a:r>
              <a:rPr lang="ru-RU" sz="1000" dirty="0"/>
              <a:t>, </a:t>
            </a:r>
            <a:r>
              <a:rPr lang="ru-RU" sz="1000" dirty="0" err="1"/>
              <a:t>шився</a:t>
            </a:r>
            <a:r>
              <a:rPr lang="ru-RU" sz="1000" dirty="0"/>
              <a:t> </a:t>
            </a:r>
            <a:r>
              <a:rPr lang="ru-RU" sz="1000" dirty="0" err="1"/>
              <a:t>зі</a:t>
            </a:r>
            <a:r>
              <a:rPr lang="ru-RU" sz="1000" dirty="0"/>
              <a:t> складами </a:t>
            </a:r>
            <a:r>
              <a:rPr lang="ru-RU" sz="1000" dirty="0" err="1"/>
              <a:t>від</a:t>
            </a:r>
            <a:r>
              <a:rPr lang="ru-RU" sz="1000" dirty="0"/>
              <a:t> </a:t>
            </a:r>
            <a:r>
              <a:rPr lang="ru-RU" sz="1000" dirty="0" err="1"/>
              <a:t>лінії</a:t>
            </a:r>
            <a:r>
              <a:rPr lang="ru-RU" sz="1000" dirty="0"/>
              <a:t> </a:t>
            </a:r>
            <a:r>
              <a:rPr lang="ru-RU" sz="1000" dirty="0" err="1"/>
              <a:t>талії</a:t>
            </a:r>
            <a:r>
              <a:rPr lang="ru-RU" sz="1000" dirty="0"/>
              <a:t>. </a:t>
            </a:r>
            <a:r>
              <a:rPr lang="ru-RU" sz="1000" dirty="0" err="1"/>
              <a:t>Він</a:t>
            </a:r>
            <a:r>
              <a:rPr lang="ru-RU" sz="1000" dirty="0"/>
              <a:t> </a:t>
            </a:r>
            <a:r>
              <a:rPr lang="ru-RU" sz="1000" dirty="0" err="1"/>
              <a:t>яскраво</a:t>
            </a:r>
            <a:r>
              <a:rPr lang="ru-RU" sz="1000" dirty="0"/>
              <a:t> </a:t>
            </a:r>
            <a:r>
              <a:rPr lang="ru-RU" sz="1000" dirty="0" err="1"/>
              <a:t>розшитий</a:t>
            </a:r>
            <a:r>
              <a:rPr lang="ru-RU" sz="1000" dirty="0"/>
              <a:t> </a:t>
            </a:r>
            <a:r>
              <a:rPr lang="ru-RU" sz="1000" dirty="0" err="1"/>
              <a:t>кольоровими</a:t>
            </a:r>
            <a:r>
              <a:rPr lang="ru-RU" sz="1000" dirty="0"/>
              <a:t> нитками та </a:t>
            </a:r>
            <a:r>
              <a:rPr lang="ru-RU" sz="1000" dirty="0" err="1"/>
              <a:t>аплікацією</a:t>
            </a:r>
            <a:r>
              <a:rPr lang="ru-RU" sz="1000" dirty="0"/>
              <a:t> з зеленого сукна. На </a:t>
            </a:r>
            <a:r>
              <a:rPr lang="ru-RU" sz="1000" dirty="0" err="1"/>
              <a:t>червоний</a:t>
            </a:r>
            <a:r>
              <a:rPr lang="ru-RU" sz="1000" dirty="0"/>
              <a:t> </a:t>
            </a:r>
            <a:r>
              <a:rPr lang="ru-RU" sz="1000" dirty="0" err="1"/>
              <a:t>літник</a:t>
            </a:r>
            <a:r>
              <a:rPr lang="ru-RU" sz="1000" dirty="0"/>
              <a:t>, </a:t>
            </a:r>
            <a:r>
              <a:rPr lang="ru-RU" sz="1000" dirty="0" err="1"/>
              <a:t>тканий</a:t>
            </a:r>
            <a:r>
              <a:rPr lang="ru-RU" sz="1000" dirty="0"/>
              <a:t> </a:t>
            </a:r>
            <a:r>
              <a:rPr lang="ru-RU" sz="1000" dirty="0" err="1"/>
              <a:t>поздовжніми</a:t>
            </a:r>
            <a:r>
              <a:rPr lang="ru-RU" sz="1000" dirty="0"/>
              <a:t> </a:t>
            </a:r>
            <a:r>
              <a:rPr lang="ru-RU" sz="1000" dirty="0" err="1"/>
              <a:t>смугами</a:t>
            </a:r>
            <a:r>
              <a:rPr lang="ru-RU" sz="1000" dirty="0"/>
              <a:t> зеленого, </a:t>
            </a:r>
            <a:r>
              <a:rPr lang="ru-RU" sz="1000" dirty="0" err="1"/>
              <a:t>білого</a:t>
            </a:r>
            <a:r>
              <a:rPr lang="ru-RU" sz="1000" dirty="0"/>
              <a:t> та </a:t>
            </a:r>
            <a:r>
              <a:rPr lang="ru-RU" sz="1000" dirty="0" err="1"/>
              <a:t>синього</a:t>
            </a:r>
            <a:r>
              <a:rPr lang="ru-RU" sz="1000" dirty="0"/>
              <a:t> </a:t>
            </a:r>
            <a:r>
              <a:rPr lang="ru-RU" sz="1000" dirty="0" err="1"/>
              <a:t>кольорів</a:t>
            </a:r>
            <a:r>
              <a:rPr lang="ru-RU" sz="1000" dirty="0"/>
              <a:t>, </a:t>
            </a:r>
            <a:r>
              <a:rPr lang="ru-RU" sz="1000" dirty="0" err="1"/>
              <a:t>пов'язана</a:t>
            </a:r>
            <a:r>
              <a:rPr lang="ru-RU" sz="1000" dirty="0"/>
              <a:t> </a:t>
            </a:r>
            <a:r>
              <a:rPr lang="ru-RU" sz="1000" dirty="0" err="1"/>
              <a:t>вовняна</a:t>
            </a:r>
            <a:r>
              <a:rPr lang="ru-RU" sz="1000" dirty="0"/>
              <a:t> </a:t>
            </a:r>
            <a:r>
              <a:rPr lang="ru-RU" sz="1000" dirty="0" err="1"/>
              <a:t>килимова</a:t>
            </a:r>
            <a:r>
              <a:rPr lang="ru-RU" sz="1000" dirty="0"/>
              <a:t> запаска-«</a:t>
            </a:r>
            <a:r>
              <a:rPr lang="ru-RU" sz="1000" dirty="0" err="1"/>
              <a:t>попередниця</a:t>
            </a:r>
            <a:r>
              <a:rPr lang="ru-RU" sz="1000" dirty="0"/>
              <a:t>» </a:t>
            </a:r>
            <a:r>
              <a:rPr lang="ru-RU" sz="1000" dirty="0" err="1"/>
              <a:t>із</a:t>
            </a:r>
            <a:r>
              <a:rPr lang="ru-RU" sz="1000" dirty="0"/>
              <a:t> </a:t>
            </a:r>
            <a:r>
              <a:rPr lang="ru-RU" sz="1000" dirty="0" err="1"/>
              <a:t>складним</a:t>
            </a:r>
            <a:r>
              <a:rPr lang="ru-RU" sz="1000" dirty="0"/>
              <a:t> </a:t>
            </a:r>
            <a:r>
              <a:rPr lang="ru-RU" sz="1000" dirty="0" err="1"/>
              <a:t>різноколірним</a:t>
            </a:r>
            <a:r>
              <a:rPr lang="ru-RU" sz="1000" dirty="0"/>
              <a:t> </a:t>
            </a:r>
            <a:r>
              <a:rPr lang="ru-RU" sz="1000" dirty="0" err="1"/>
              <a:t>геометричним</a:t>
            </a:r>
            <a:r>
              <a:rPr lang="ru-RU" sz="1000" dirty="0"/>
              <a:t> орнаментом. </a:t>
            </a:r>
            <a:r>
              <a:rPr lang="ru-RU" sz="1000" dirty="0" err="1"/>
              <a:t>Біла</a:t>
            </a:r>
            <a:r>
              <a:rPr lang="ru-RU" sz="1000" dirty="0"/>
              <a:t> </a:t>
            </a:r>
            <a:r>
              <a:rPr lang="ru-RU" sz="1000" dirty="0" err="1"/>
              <a:t>хустка</a:t>
            </a:r>
            <a:r>
              <a:rPr lang="ru-RU" sz="1000" dirty="0"/>
              <a:t> з </a:t>
            </a:r>
            <a:r>
              <a:rPr lang="ru-RU" sz="1000" dirty="0" err="1"/>
              <a:t>китицями</a:t>
            </a:r>
            <a:r>
              <a:rPr lang="ru-RU" sz="1000" dirty="0"/>
              <a:t> заткана </a:t>
            </a:r>
            <a:r>
              <a:rPr lang="ru-RU" sz="1000" dirty="0" err="1"/>
              <a:t>червоною</a:t>
            </a:r>
            <a:r>
              <a:rPr lang="ru-RU" sz="1000" dirty="0"/>
              <a:t> </a:t>
            </a:r>
            <a:r>
              <a:rPr lang="ru-RU" sz="1000" dirty="0" err="1"/>
              <a:t>смужкою</a:t>
            </a:r>
            <a:r>
              <a:rPr lang="ru-RU" sz="1000" dirty="0"/>
              <a:t>. </a:t>
            </a:r>
            <a:r>
              <a:rPr lang="ru-RU" sz="1000" dirty="0" err="1"/>
              <a:t>Хустка</a:t>
            </a:r>
            <a:r>
              <a:rPr lang="ru-RU" sz="1000" dirty="0"/>
              <a:t> </a:t>
            </a:r>
            <a:r>
              <a:rPr lang="ru-RU" sz="1000" dirty="0" err="1"/>
              <a:t>пов'язана</a:t>
            </a:r>
            <a:r>
              <a:rPr lang="ru-RU" sz="1000" dirty="0"/>
              <a:t> на «</a:t>
            </a:r>
            <a:r>
              <a:rPr lang="ru-RU" sz="1000" dirty="0" err="1"/>
              <a:t>кибалку</a:t>
            </a:r>
            <a:r>
              <a:rPr lang="ru-RU" sz="1000" dirty="0"/>
              <a:t>», </a:t>
            </a:r>
            <a:r>
              <a:rPr lang="ru-RU" sz="1000" dirty="0" err="1"/>
              <a:t>зроблену</a:t>
            </a:r>
            <a:r>
              <a:rPr lang="ru-RU" sz="1000" dirty="0"/>
              <a:t> з джута </a:t>
            </a:r>
            <a:r>
              <a:rPr lang="ru-RU" sz="1000" dirty="0" err="1"/>
              <a:t>лляної</a:t>
            </a:r>
            <a:r>
              <a:rPr lang="ru-RU" sz="1000" dirty="0"/>
              <a:t> </a:t>
            </a:r>
            <a:r>
              <a:rPr lang="ru-RU" sz="1000" dirty="0" err="1"/>
              <a:t>куделі</a:t>
            </a:r>
            <a:r>
              <a:rPr lang="ru-RU" sz="1000" dirty="0"/>
              <a:t>, </a:t>
            </a:r>
            <a:r>
              <a:rPr lang="ru-RU" sz="1000" dirty="0" err="1"/>
              <a:t>луб'яного</a:t>
            </a:r>
            <a:r>
              <a:rPr lang="ru-RU" sz="1000" dirty="0"/>
              <a:t> </a:t>
            </a:r>
            <a:r>
              <a:rPr lang="ru-RU" sz="1000" dirty="0" err="1"/>
              <a:t>обідка</a:t>
            </a:r>
            <a:r>
              <a:rPr lang="ru-RU" sz="1000" dirty="0"/>
              <a:t> та </a:t>
            </a:r>
            <a:r>
              <a:rPr lang="ru-RU" sz="1000" dirty="0" err="1"/>
              <a:t>ін</a:t>
            </a:r>
            <a:r>
              <a:rPr lang="ru-RU" sz="1000" dirty="0"/>
              <a:t>.</a:t>
            </a:r>
            <a:endParaRPr lang="uk-UA" sz="1000" dirty="0"/>
          </a:p>
          <a:p>
            <a:r>
              <a:rPr lang="ru-RU" sz="1000" b="1" dirty="0" err="1"/>
              <a:t>Чоловічий</a:t>
            </a:r>
            <a:r>
              <a:rPr lang="ru-RU" sz="1000" b="1" dirty="0"/>
              <a:t> костюм. </a:t>
            </a:r>
            <a:r>
              <a:rPr lang="ru-RU" sz="1000" dirty="0"/>
              <a:t>Сорочка домотканого полотна. </a:t>
            </a:r>
            <a:endParaRPr lang="ru-RU" sz="1000" dirty="0" smtClean="0"/>
          </a:p>
          <a:p>
            <a:r>
              <a:rPr lang="ru-RU" sz="1000" dirty="0" err="1" smtClean="0"/>
              <a:t>Комір</a:t>
            </a:r>
            <a:r>
              <a:rPr lang="ru-RU" sz="1000" dirty="0" smtClean="0"/>
              <a:t> </a:t>
            </a:r>
            <a:r>
              <a:rPr lang="ru-RU" sz="1000" dirty="0" err="1"/>
              <a:t>виложистий</a:t>
            </a:r>
            <a:r>
              <a:rPr lang="ru-RU" sz="1000" dirty="0"/>
              <a:t>. Пазуха, </a:t>
            </a:r>
            <a:r>
              <a:rPr lang="ru-RU" sz="1000" dirty="0" err="1"/>
              <a:t>комір</a:t>
            </a:r>
            <a:r>
              <a:rPr lang="ru-RU" sz="1000" dirty="0"/>
              <a:t>, станок та </a:t>
            </a:r>
            <a:r>
              <a:rPr lang="ru-RU" sz="1000" dirty="0" err="1"/>
              <a:t>чохли</a:t>
            </a:r>
            <a:r>
              <a:rPr lang="ru-RU" sz="1000" dirty="0"/>
              <a:t> </a:t>
            </a:r>
            <a:r>
              <a:rPr lang="ru-RU" sz="1000" dirty="0" err="1"/>
              <a:t>оформлені</a:t>
            </a:r>
            <a:r>
              <a:rPr lang="ru-RU" sz="1000" dirty="0"/>
              <a:t> </a:t>
            </a:r>
            <a:r>
              <a:rPr lang="ru-RU" sz="1000" dirty="0" err="1"/>
              <a:t>геометричним</a:t>
            </a:r>
            <a:r>
              <a:rPr lang="ru-RU" sz="1000" dirty="0"/>
              <a:t> </a:t>
            </a:r>
            <a:r>
              <a:rPr lang="ru-RU" sz="1000" dirty="0" err="1"/>
              <a:t>тканим</a:t>
            </a:r>
            <a:r>
              <a:rPr lang="ru-RU" sz="1000" dirty="0"/>
              <a:t> орнаментом </a:t>
            </a:r>
            <a:r>
              <a:rPr lang="ru-RU" sz="1000" dirty="0" err="1"/>
              <a:t>червоного</a:t>
            </a:r>
            <a:r>
              <a:rPr lang="ru-RU" sz="1000" dirty="0"/>
              <a:t> </a:t>
            </a:r>
            <a:r>
              <a:rPr lang="ru-RU" sz="1000" dirty="0" err="1"/>
              <a:t>кольору</a:t>
            </a:r>
            <a:r>
              <a:rPr lang="ru-RU" sz="1000" dirty="0"/>
              <a:t>. </a:t>
            </a:r>
            <a:r>
              <a:rPr lang="ru-RU" sz="1000" dirty="0" err="1"/>
              <a:t>Підперезана</a:t>
            </a:r>
            <a:r>
              <a:rPr lang="ru-RU" sz="1000" dirty="0"/>
              <a:t> сорочка </a:t>
            </a:r>
            <a:r>
              <a:rPr lang="ru-RU" sz="1000" dirty="0" err="1"/>
              <a:t>багатоколірним</a:t>
            </a:r>
            <a:r>
              <a:rPr lang="ru-RU" sz="1000" dirty="0"/>
              <a:t> </a:t>
            </a:r>
            <a:r>
              <a:rPr lang="ru-RU" sz="1000" dirty="0" err="1"/>
              <a:t>тканим</a:t>
            </a:r>
            <a:r>
              <a:rPr lang="ru-RU" sz="1000" dirty="0"/>
              <a:t> поясом з «кутасами». </a:t>
            </a:r>
            <a:r>
              <a:rPr lang="ru-RU" sz="1000" dirty="0" err="1"/>
              <a:t>Штани</a:t>
            </a:r>
            <a:r>
              <a:rPr lang="ru-RU" sz="1000" dirty="0"/>
              <a:t> </a:t>
            </a:r>
            <a:r>
              <a:rPr lang="ru-RU" sz="1000" dirty="0" err="1"/>
              <a:t>вузькі</a:t>
            </a:r>
            <a:r>
              <a:rPr lang="ru-RU" sz="1000" dirty="0"/>
              <a:t> з </a:t>
            </a:r>
            <a:r>
              <a:rPr lang="ru-RU" sz="1000" dirty="0" err="1"/>
              <a:t>невідбіленого</a:t>
            </a:r>
            <a:r>
              <a:rPr lang="ru-RU" sz="1000" dirty="0"/>
              <a:t> сурового домотканого полотна. </a:t>
            </a:r>
            <a:r>
              <a:rPr lang="ru-RU" sz="1000" dirty="0" err="1"/>
              <a:t>Жінки</a:t>
            </a:r>
            <a:r>
              <a:rPr lang="ru-RU" sz="1000" dirty="0"/>
              <a:t> та </a:t>
            </a:r>
            <a:r>
              <a:rPr lang="ru-RU" sz="1000" dirty="0" err="1" smtClean="0"/>
              <a:t>чоловіки</a:t>
            </a:r>
            <a:r>
              <a:rPr lang="ru-RU" sz="1000" dirty="0" smtClean="0"/>
              <a:t> </a:t>
            </a:r>
            <a:r>
              <a:rPr lang="ru-RU" sz="1000" dirty="0"/>
              <a:t>носили </a:t>
            </a:r>
            <a:r>
              <a:rPr lang="ru-RU" sz="1000" dirty="0" err="1"/>
              <a:t>личаки</a:t>
            </a:r>
            <a:r>
              <a:rPr lang="ru-RU" sz="1000" dirty="0"/>
              <a:t>, </a:t>
            </a:r>
            <a:r>
              <a:rPr lang="ru-RU" sz="1000" dirty="0" err="1"/>
              <a:t>що</a:t>
            </a:r>
            <a:r>
              <a:rPr lang="ru-RU" sz="1000" dirty="0"/>
              <a:t> </a:t>
            </a:r>
            <a:r>
              <a:rPr lang="ru-RU" sz="1000" dirty="0" err="1"/>
              <a:t>взувалися</a:t>
            </a:r>
            <a:r>
              <a:rPr lang="ru-RU" sz="1000" dirty="0"/>
              <a:t> на </a:t>
            </a:r>
            <a:r>
              <a:rPr lang="ru-RU" sz="1000" dirty="0" err="1"/>
              <a:t>полотняні</a:t>
            </a:r>
            <a:r>
              <a:rPr lang="ru-RU" sz="1000" dirty="0"/>
              <a:t> «</a:t>
            </a:r>
            <a:r>
              <a:rPr lang="ru-RU" sz="1000" dirty="0" err="1"/>
              <a:t>завої</a:t>
            </a:r>
            <a:r>
              <a:rPr lang="ru-RU" sz="1000" dirty="0"/>
              <a:t>».</a:t>
            </a:r>
            <a:endParaRPr lang="uk-UA" sz="1000"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5" y="995247"/>
            <a:ext cx="2160241" cy="3244580"/>
          </a:xfrm>
          <a:prstGeom prst="rect">
            <a:avLst/>
          </a:prstGeom>
        </p:spPr>
      </p:pic>
      <p:sp>
        <p:nvSpPr>
          <p:cNvPr id="6" name="Прямоугольник 5"/>
          <p:cNvSpPr/>
          <p:nvPr/>
        </p:nvSpPr>
        <p:spPr>
          <a:xfrm>
            <a:off x="4932040" y="4220729"/>
            <a:ext cx="4509008" cy="2862322"/>
          </a:xfrm>
          <a:prstGeom prst="rect">
            <a:avLst/>
          </a:prstGeom>
        </p:spPr>
        <p:txBody>
          <a:bodyPr wrap="square">
            <a:spAutoFit/>
          </a:bodyPr>
          <a:lstStyle/>
          <a:p>
            <a:r>
              <a:rPr lang="ru-RU" sz="1000" b="1" dirty="0"/>
              <a:t>КИЇВЩИНА. </a:t>
            </a:r>
            <a:endParaRPr lang="ru-RU" sz="1000" b="1" dirty="0" smtClean="0"/>
          </a:p>
          <a:p>
            <a:r>
              <a:rPr lang="ru-RU" sz="1000" b="1" dirty="0" err="1" smtClean="0"/>
              <a:t>Дівочий</a:t>
            </a:r>
            <a:r>
              <a:rPr lang="ru-RU" sz="1000" b="1" dirty="0" smtClean="0"/>
              <a:t> </a:t>
            </a:r>
            <a:r>
              <a:rPr lang="ru-RU" sz="1000" b="1" dirty="0"/>
              <a:t>костюм. </a:t>
            </a:r>
            <a:r>
              <a:rPr lang="ru-RU" sz="1000" dirty="0"/>
              <a:t>Сорочка домотканого полотна з </a:t>
            </a:r>
            <a:r>
              <a:rPr lang="ru-RU" sz="1000" dirty="0" err="1"/>
              <a:t>уставками</a:t>
            </a:r>
            <a:r>
              <a:rPr lang="ru-RU" sz="1000" dirty="0"/>
              <a:t>, </a:t>
            </a:r>
            <a:endParaRPr lang="ru-RU" sz="1000" dirty="0" smtClean="0"/>
          </a:p>
          <a:p>
            <a:r>
              <a:rPr lang="ru-RU" sz="1000" dirty="0" smtClean="0"/>
              <a:t>стоячим </a:t>
            </a:r>
            <a:r>
              <a:rPr lang="ru-RU" sz="1000" dirty="0" err="1"/>
              <a:t>коміром</a:t>
            </a:r>
            <a:r>
              <a:rPr lang="ru-RU" sz="1000" dirty="0"/>
              <a:t>. На </a:t>
            </a:r>
            <a:r>
              <a:rPr lang="ru-RU" sz="1000" dirty="0" err="1"/>
              <a:t>уставках</a:t>
            </a:r>
            <a:r>
              <a:rPr lang="ru-RU" sz="1000" dirty="0"/>
              <a:t>, </a:t>
            </a:r>
            <a:r>
              <a:rPr lang="ru-RU" sz="1000" dirty="0" err="1"/>
              <a:t>підполиччі</a:t>
            </a:r>
            <a:r>
              <a:rPr lang="ru-RU" sz="1000" dirty="0"/>
              <a:t> та рукавах </a:t>
            </a:r>
            <a:r>
              <a:rPr lang="ru-RU" sz="1000" dirty="0" err="1"/>
              <a:t>червоно</a:t>
            </a:r>
            <a:r>
              <a:rPr lang="ru-RU" sz="1000" dirty="0"/>
              <a:t>-</a:t>
            </a:r>
            <a:r>
              <a:rPr lang="ru-RU" sz="1000" dirty="0" err="1"/>
              <a:t>чорно</a:t>
            </a:r>
            <a:r>
              <a:rPr lang="ru-RU" sz="1000" dirty="0"/>
              <a:t>-зелена </a:t>
            </a:r>
            <a:r>
              <a:rPr lang="ru-RU" sz="1000" dirty="0" err="1"/>
              <a:t>вишивка</a:t>
            </a:r>
            <a:r>
              <a:rPr lang="ru-RU" sz="1000" dirty="0"/>
              <a:t>. </a:t>
            </a:r>
            <a:r>
              <a:rPr lang="ru-RU" sz="1000" dirty="0" err="1"/>
              <a:t>Керсетка</a:t>
            </a:r>
            <a:r>
              <a:rPr lang="ru-RU" sz="1000" dirty="0"/>
              <a:t> коротка, «до стану», з </a:t>
            </a:r>
            <a:r>
              <a:rPr lang="ru-RU" sz="1000" dirty="0" err="1"/>
              <a:t>фабричної</a:t>
            </a:r>
            <a:r>
              <a:rPr lang="ru-RU" sz="1000" dirty="0"/>
              <a:t> </a:t>
            </a:r>
            <a:r>
              <a:rPr lang="ru-RU" sz="1000" dirty="0" err="1"/>
              <a:t>шерстяної</a:t>
            </a:r>
            <a:r>
              <a:rPr lang="ru-RU" sz="1000" dirty="0"/>
              <a:t> </a:t>
            </a:r>
            <a:endParaRPr lang="ru-RU" sz="1000" dirty="0" smtClean="0"/>
          </a:p>
          <a:p>
            <a:r>
              <a:rPr lang="ru-RU" sz="1000" dirty="0" err="1" smtClean="0"/>
              <a:t>тканини</a:t>
            </a:r>
            <a:r>
              <a:rPr lang="ru-RU" sz="1000" dirty="0"/>
              <a:t>, з </a:t>
            </a:r>
            <a:r>
              <a:rPr lang="ru-RU" sz="1000" dirty="0" err="1"/>
              <a:t>вишитим</a:t>
            </a:r>
            <a:r>
              <a:rPr lang="ru-RU" sz="1000" dirty="0"/>
              <a:t> </a:t>
            </a:r>
            <a:r>
              <a:rPr lang="ru-RU" sz="1000" dirty="0" err="1"/>
              <a:t>наріжником</a:t>
            </a:r>
            <a:r>
              <a:rPr lang="ru-RU" sz="1000" dirty="0"/>
              <a:t> — кутом </a:t>
            </a:r>
            <a:r>
              <a:rPr lang="ru-RU" sz="1000" dirty="0" err="1"/>
              <a:t>правої</a:t>
            </a:r>
            <a:r>
              <a:rPr lang="ru-RU" sz="1000" dirty="0"/>
              <a:t> поли. </a:t>
            </a:r>
            <a:r>
              <a:rPr lang="ru-RU" sz="1000" dirty="0" err="1"/>
              <a:t>Спідниця</a:t>
            </a:r>
            <a:r>
              <a:rPr lang="ru-RU" sz="1000" dirty="0"/>
              <a:t> </a:t>
            </a:r>
            <a:r>
              <a:rPr lang="ru-RU" sz="1000" dirty="0" err="1"/>
              <a:t>баєва</a:t>
            </a:r>
            <a:r>
              <a:rPr lang="ru-RU" sz="1000" dirty="0"/>
              <a:t> </a:t>
            </a:r>
            <a:endParaRPr lang="ru-RU" sz="1000" dirty="0" smtClean="0"/>
          </a:p>
          <a:p>
            <a:r>
              <a:rPr lang="ru-RU" sz="1000" dirty="0" smtClean="0"/>
              <a:t>з </a:t>
            </a:r>
            <a:r>
              <a:rPr lang="ru-RU" sz="1000" dirty="0"/>
              <a:t>«</a:t>
            </a:r>
            <a:r>
              <a:rPr lang="ru-RU" sz="1000" dirty="0" err="1"/>
              <a:t>перцями</a:t>
            </a:r>
            <a:r>
              <a:rPr lang="ru-RU" sz="1000" dirty="0"/>
              <a:t>», </a:t>
            </a:r>
            <a:r>
              <a:rPr lang="ru-RU" sz="1000" dirty="0" err="1"/>
              <a:t>фартух</a:t>
            </a:r>
            <a:r>
              <a:rPr lang="ru-RU" sz="1000" dirty="0"/>
              <a:t> з </a:t>
            </a:r>
            <a:r>
              <a:rPr lang="ru-RU" sz="1000" dirty="0" err="1"/>
              <a:t>брижами</a:t>
            </a:r>
            <a:r>
              <a:rPr lang="ru-RU" sz="1000" dirty="0"/>
              <a:t>, закладками та </a:t>
            </a:r>
            <a:r>
              <a:rPr lang="ru-RU" sz="1000" dirty="0" err="1"/>
              <a:t>вишитою</a:t>
            </a:r>
            <a:r>
              <a:rPr lang="ru-RU" sz="1000" dirty="0"/>
              <a:t> </a:t>
            </a:r>
            <a:r>
              <a:rPr lang="ru-RU" sz="1000" dirty="0" err="1"/>
              <a:t>лиштвою</a:t>
            </a:r>
            <a:r>
              <a:rPr lang="ru-RU" sz="1000" dirty="0"/>
              <a:t>. До </a:t>
            </a:r>
            <a:r>
              <a:rPr lang="ru-RU" sz="1000" dirty="0" err="1"/>
              <a:t>вікна</a:t>
            </a:r>
            <a:r>
              <a:rPr lang="ru-RU" sz="1000" dirty="0"/>
              <a:t> </a:t>
            </a:r>
            <a:r>
              <a:rPr lang="ru-RU" sz="1000" dirty="0" err="1"/>
              <a:t>прив'язані</a:t>
            </a:r>
            <a:r>
              <a:rPr lang="ru-RU" sz="1000" dirty="0"/>
              <a:t> </a:t>
            </a:r>
            <a:r>
              <a:rPr lang="ru-RU" sz="1000" dirty="0" err="1"/>
              <a:t>різноколірні</a:t>
            </a:r>
            <a:r>
              <a:rPr lang="ru-RU" sz="1000" dirty="0"/>
              <a:t> </a:t>
            </a:r>
            <a:r>
              <a:rPr lang="ru-RU" sz="1000" dirty="0" err="1"/>
              <a:t>стрічки</a:t>
            </a:r>
            <a:r>
              <a:rPr lang="ru-RU" sz="1000" dirty="0"/>
              <a:t>. </a:t>
            </a:r>
            <a:r>
              <a:rPr lang="ru-RU" sz="1000" dirty="0" err="1"/>
              <a:t>Прикраси</a:t>
            </a:r>
            <a:r>
              <a:rPr lang="ru-RU" sz="1000" dirty="0"/>
              <a:t>: </a:t>
            </a:r>
            <a:r>
              <a:rPr lang="ru-RU" sz="1000" dirty="0" err="1"/>
              <a:t>різноколірне</a:t>
            </a:r>
            <a:r>
              <a:rPr lang="ru-RU" sz="1000" dirty="0"/>
              <a:t> </a:t>
            </a:r>
            <a:r>
              <a:rPr lang="ru-RU" sz="1000" dirty="0" err="1"/>
              <a:t>намисто</a:t>
            </a:r>
            <a:r>
              <a:rPr lang="ru-RU" sz="1000" dirty="0"/>
              <a:t>, каблучки, сережки. Черевики </a:t>
            </a:r>
            <a:r>
              <a:rPr lang="ru-RU" sz="1000" dirty="0" err="1"/>
              <a:t>чорного</a:t>
            </a:r>
            <a:r>
              <a:rPr lang="ru-RU" sz="1000" dirty="0"/>
              <a:t> </a:t>
            </a:r>
            <a:r>
              <a:rPr lang="ru-RU" sz="1000" dirty="0" err="1"/>
              <a:t>кольору</a:t>
            </a:r>
            <a:r>
              <a:rPr lang="ru-RU" sz="1000" dirty="0"/>
              <a:t> з </a:t>
            </a:r>
            <a:r>
              <a:rPr lang="ru-RU" sz="1000" dirty="0" err="1"/>
              <a:t>зеленими</a:t>
            </a:r>
            <a:r>
              <a:rPr lang="ru-RU" sz="1000" dirty="0"/>
              <a:t> шнурками</a:t>
            </a:r>
            <a:r>
              <a:rPr lang="ru-RU" sz="1000" dirty="0" smtClean="0"/>
              <a:t>.</a:t>
            </a:r>
            <a:r>
              <a:rPr lang="ru-RU" sz="1000" b="1" dirty="0"/>
              <a:t> </a:t>
            </a:r>
            <a:r>
              <a:rPr lang="ru-RU" sz="1000" b="1" dirty="0" err="1"/>
              <a:t>Чоловічий</a:t>
            </a:r>
            <a:r>
              <a:rPr lang="ru-RU" sz="1000" b="1" dirty="0"/>
              <a:t> костюм. </a:t>
            </a:r>
            <a:r>
              <a:rPr lang="ru-RU" sz="1000" dirty="0"/>
              <a:t>Сорочка домотканого полотна з «</a:t>
            </a:r>
            <a:r>
              <a:rPr lang="ru-RU" sz="1000" dirty="0" err="1"/>
              <a:t>призбиранням</a:t>
            </a:r>
            <a:r>
              <a:rPr lang="ru-RU" sz="1000" dirty="0"/>
              <a:t>» </a:t>
            </a:r>
            <a:r>
              <a:rPr lang="ru-RU" sz="1000" dirty="0" err="1"/>
              <a:t>біля</a:t>
            </a:r>
            <a:r>
              <a:rPr lang="ru-RU" sz="1000" dirty="0"/>
              <a:t> </a:t>
            </a:r>
            <a:r>
              <a:rPr lang="ru-RU" sz="1000" dirty="0" err="1"/>
              <a:t>коміра</a:t>
            </a:r>
            <a:r>
              <a:rPr lang="ru-RU" sz="1000" dirty="0"/>
              <a:t>. Пазуха, </a:t>
            </a:r>
            <a:r>
              <a:rPr lang="ru-RU" sz="1000" dirty="0" err="1"/>
              <a:t>комір</a:t>
            </a:r>
            <a:r>
              <a:rPr lang="ru-RU" sz="1000" dirty="0"/>
              <a:t>, низки </a:t>
            </a:r>
            <a:r>
              <a:rPr lang="ru-RU" sz="1000" dirty="0" err="1"/>
              <a:t>рукавів</a:t>
            </a:r>
            <a:r>
              <a:rPr lang="ru-RU" sz="1000" dirty="0"/>
              <a:t> та рукава </a:t>
            </a:r>
            <a:r>
              <a:rPr lang="ru-RU" sz="1000" dirty="0" err="1"/>
              <a:t>біля</a:t>
            </a:r>
            <a:r>
              <a:rPr lang="ru-RU" sz="1000" dirty="0"/>
              <a:t> пройми </a:t>
            </a:r>
            <a:r>
              <a:rPr lang="ru-RU" sz="1000" dirty="0" err="1"/>
              <a:t>вишиті</a:t>
            </a:r>
            <a:r>
              <a:rPr lang="ru-RU" sz="1000" dirty="0"/>
              <a:t> </a:t>
            </a:r>
            <a:r>
              <a:rPr lang="ru-RU" sz="1000" dirty="0" err="1"/>
              <a:t>червоно-чорними</a:t>
            </a:r>
            <a:r>
              <a:rPr lang="ru-RU" sz="1000" dirty="0"/>
              <a:t> нитками </a:t>
            </a:r>
            <a:r>
              <a:rPr lang="ru-RU" sz="1000" dirty="0" err="1"/>
              <a:t>хрестиком</a:t>
            </a:r>
            <a:r>
              <a:rPr lang="ru-RU" sz="1000" dirty="0"/>
              <a:t>. Орнамент </a:t>
            </a:r>
            <a:r>
              <a:rPr lang="ru-RU" sz="1000" dirty="0" err="1"/>
              <a:t>рослинний</a:t>
            </a:r>
            <a:r>
              <a:rPr lang="ru-RU" sz="1000" dirty="0"/>
              <a:t>. </a:t>
            </a:r>
            <a:r>
              <a:rPr lang="ru-RU" sz="1000" dirty="0" err="1"/>
              <a:t>Штани</a:t>
            </a:r>
            <a:r>
              <a:rPr lang="ru-RU" sz="1000" dirty="0"/>
              <a:t> </a:t>
            </a:r>
            <a:r>
              <a:rPr lang="ru-RU" sz="1000" dirty="0" err="1"/>
              <a:t>широкі</a:t>
            </a:r>
            <a:r>
              <a:rPr lang="ru-RU" sz="1000" dirty="0"/>
              <a:t>, «</a:t>
            </a:r>
            <a:r>
              <a:rPr lang="ru-RU" sz="1000" dirty="0" err="1"/>
              <a:t>наддніпрянські</a:t>
            </a:r>
            <a:r>
              <a:rPr lang="ru-RU" sz="1000" dirty="0"/>
              <a:t>», з сурового полотна, на </a:t>
            </a:r>
            <a:r>
              <a:rPr lang="ru-RU" sz="1000" dirty="0" err="1"/>
              <a:t>очкурі</a:t>
            </a:r>
            <a:r>
              <a:rPr lang="ru-RU" sz="1000" dirty="0"/>
              <a:t>, </a:t>
            </a:r>
            <a:r>
              <a:rPr lang="ru-RU" sz="1000" dirty="0" err="1"/>
              <a:t>підперезані</a:t>
            </a:r>
            <a:r>
              <a:rPr lang="ru-RU" sz="1000" dirty="0"/>
              <a:t> широким </a:t>
            </a:r>
            <a:r>
              <a:rPr lang="ru-RU" sz="1000" dirty="0" err="1"/>
              <a:t>червоно</a:t>
            </a:r>
            <a:r>
              <a:rPr lang="ru-RU" sz="1000" dirty="0"/>
              <a:t>-зеленим поясом, </a:t>
            </a:r>
            <a:r>
              <a:rPr lang="ru-RU" sz="1000" dirty="0" err="1"/>
              <a:t>пов'язаним</a:t>
            </a:r>
            <a:r>
              <a:rPr lang="ru-RU" sz="1000" dirty="0"/>
              <a:t> «на два </a:t>
            </a:r>
            <a:r>
              <a:rPr lang="ru-RU" sz="1000" dirty="0" err="1"/>
              <a:t>кінці</a:t>
            </a:r>
            <a:r>
              <a:rPr lang="ru-RU" sz="1000" dirty="0"/>
              <a:t>». </a:t>
            </a:r>
            <a:r>
              <a:rPr lang="ru-RU" sz="1000" dirty="0" err="1"/>
              <a:t>Чорно-рудувата</a:t>
            </a:r>
            <a:r>
              <a:rPr lang="ru-RU" sz="1000" dirty="0"/>
              <a:t> свита </a:t>
            </a:r>
            <a:r>
              <a:rPr lang="ru-RU" sz="1000" dirty="0" err="1"/>
              <a:t>доморобного</a:t>
            </a:r>
            <a:r>
              <a:rPr lang="ru-RU" sz="1000" dirty="0"/>
              <a:t> сукна пошита «до ряс». Стоячий </a:t>
            </a:r>
            <a:r>
              <a:rPr lang="ru-RU" sz="1000" dirty="0" err="1"/>
              <a:t>комір</a:t>
            </a:r>
            <a:r>
              <a:rPr lang="ru-RU" sz="1000" dirty="0"/>
              <a:t>, </a:t>
            </a:r>
            <a:endParaRPr lang="ru-RU" sz="1000" dirty="0" smtClean="0"/>
          </a:p>
          <a:p>
            <a:r>
              <a:rPr lang="ru-RU" sz="1000" dirty="0" smtClean="0"/>
              <a:t>поли </a:t>
            </a:r>
            <a:r>
              <a:rPr lang="ru-RU" sz="1000" dirty="0"/>
              <a:t>та «</a:t>
            </a:r>
            <a:r>
              <a:rPr lang="ru-RU" sz="1000" dirty="0" err="1"/>
              <a:t>закавраші</a:t>
            </a:r>
            <a:r>
              <a:rPr lang="ru-RU" sz="1000" dirty="0"/>
              <a:t>» </a:t>
            </a:r>
            <a:r>
              <a:rPr lang="ru-RU" sz="1000" dirty="0" err="1"/>
              <a:t>обшиті</a:t>
            </a:r>
            <a:r>
              <a:rPr lang="ru-RU" sz="1000" dirty="0"/>
              <a:t> </a:t>
            </a:r>
            <a:r>
              <a:rPr lang="ru-RU" sz="1000" dirty="0" err="1"/>
              <a:t>шкірою</a:t>
            </a:r>
            <a:r>
              <a:rPr lang="ru-RU" sz="1000" dirty="0"/>
              <a:t>. </a:t>
            </a:r>
            <a:r>
              <a:rPr lang="ru-RU" sz="1000" dirty="0" err="1"/>
              <a:t>Висока</a:t>
            </a:r>
            <a:r>
              <a:rPr lang="ru-RU" sz="1000" dirty="0"/>
              <a:t> шапка </a:t>
            </a:r>
            <a:r>
              <a:rPr lang="ru-RU" sz="1000" dirty="0" err="1"/>
              <a:t>із</a:t>
            </a:r>
            <a:r>
              <a:rPr lang="ru-RU" sz="1000" dirty="0"/>
              <a:t> сивого смушку «</a:t>
            </a:r>
            <a:r>
              <a:rPr lang="ru-RU" sz="1000" dirty="0" err="1"/>
              <a:t>стіжкуватої</a:t>
            </a:r>
            <a:r>
              <a:rPr lang="ru-RU" sz="1000" dirty="0"/>
              <a:t>» </a:t>
            </a:r>
            <a:r>
              <a:rPr lang="ru-RU" sz="1000" dirty="0" err="1"/>
              <a:t>форми</a:t>
            </a:r>
            <a:r>
              <a:rPr lang="ru-RU" sz="1000" dirty="0"/>
              <a:t>. </a:t>
            </a:r>
            <a:r>
              <a:rPr lang="ru-RU" sz="1000" dirty="0" err="1"/>
              <a:t>Чорно-руді</a:t>
            </a:r>
            <a:r>
              <a:rPr lang="ru-RU" sz="1000" dirty="0"/>
              <a:t> </a:t>
            </a:r>
            <a:r>
              <a:rPr lang="ru-RU" sz="1000" dirty="0" err="1"/>
              <a:t>шкіряні</a:t>
            </a:r>
            <a:r>
              <a:rPr lang="ru-RU" sz="1000" dirty="0"/>
              <a:t> </a:t>
            </a:r>
            <a:r>
              <a:rPr lang="ru-RU" sz="1000" dirty="0" err="1"/>
              <a:t>чоботи</a:t>
            </a:r>
            <a:r>
              <a:rPr lang="ru-RU" sz="1000" dirty="0"/>
              <a:t> з </a:t>
            </a:r>
            <a:r>
              <a:rPr lang="ru-RU" sz="1000" dirty="0" err="1"/>
              <a:t>невисокими</a:t>
            </a:r>
            <a:r>
              <a:rPr lang="ru-RU" sz="1000" dirty="0"/>
              <a:t> </a:t>
            </a:r>
            <a:endParaRPr lang="ru-RU" sz="1000" dirty="0" smtClean="0"/>
          </a:p>
          <a:p>
            <a:r>
              <a:rPr lang="ru-RU" sz="1000" dirty="0" smtClean="0"/>
              <a:t>халявами</a:t>
            </a:r>
            <a:r>
              <a:rPr lang="ru-RU" sz="1000" dirty="0"/>
              <a:t>.</a:t>
            </a:r>
            <a:endParaRPr lang="uk-UA" sz="1000" dirty="0"/>
          </a:p>
          <a:p>
            <a:endParaRPr lang="uk-UA" sz="1000" dirty="0"/>
          </a:p>
        </p:txBody>
      </p:sp>
      <p:pic>
        <p:nvPicPr>
          <p:cNvPr id="11" name="Рисунок 10"/>
          <p:cNvPicPr/>
          <p:nvPr/>
        </p:nvPicPr>
        <p:blipFill rotWithShape="1">
          <a:blip r:embed="rId4">
            <a:extLst>
              <a:ext uri="{28A0092B-C50C-407E-A947-70E740481C1C}">
                <a14:useLocalDpi xmlns:a14="http://schemas.microsoft.com/office/drawing/2010/main" val="0"/>
              </a:ext>
            </a:extLst>
          </a:blip>
          <a:srcRect r="88823"/>
          <a:stretch/>
        </p:blipFill>
        <p:spPr bwMode="auto">
          <a:xfrm>
            <a:off x="0" y="-12809"/>
            <a:ext cx="1043608" cy="6870809"/>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82952" y="2946023"/>
            <a:ext cx="6927074" cy="961173"/>
          </a:xfrm>
          <a:prstGeom prst="rect">
            <a:avLst/>
          </a:prstGeom>
        </p:spPr>
      </p:pic>
    </p:spTree>
    <p:extLst>
      <p:ext uri="{BB962C8B-B14F-4D97-AF65-F5344CB8AC3E}">
        <p14:creationId xmlns:p14="http://schemas.microsoft.com/office/powerpoint/2010/main" val="4074571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3645024"/>
            <a:ext cx="4248472" cy="3447098"/>
          </a:xfrm>
          <a:prstGeom prst="rect">
            <a:avLst/>
          </a:prstGeom>
          <a:noFill/>
        </p:spPr>
        <p:txBody>
          <a:bodyPr wrap="square" rtlCol="0">
            <a:spAutoFit/>
          </a:bodyPr>
          <a:lstStyle/>
          <a:p>
            <a:pPr algn="just"/>
            <a:r>
              <a:rPr lang="ru-RU" sz="1000" b="1" dirty="0"/>
              <a:t>БУКОВИНА. </a:t>
            </a:r>
            <a:endParaRPr lang="ru-RU" sz="1000" b="1" dirty="0" smtClean="0"/>
          </a:p>
          <a:p>
            <a:pPr algn="just"/>
            <a:r>
              <a:rPr lang="ru-RU" sz="1000" b="1" dirty="0" err="1" smtClean="0"/>
              <a:t>Дівочий</a:t>
            </a:r>
            <a:r>
              <a:rPr lang="ru-RU" sz="1000" b="1" dirty="0" smtClean="0"/>
              <a:t> костюм.</a:t>
            </a:r>
            <a:r>
              <a:rPr lang="ru-RU" sz="1000" b="1" dirty="0"/>
              <a:t> </a:t>
            </a:r>
            <a:r>
              <a:rPr lang="ru-RU" sz="1000" dirty="0" smtClean="0"/>
              <a:t>Сорочка </a:t>
            </a:r>
            <a:r>
              <a:rPr lang="ru-RU" sz="1000" dirty="0"/>
              <a:t>з </a:t>
            </a:r>
            <a:r>
              <a:rPr lang="ru-RU" sz="1000" dirty="0" err="1"/>
              <a:t>суцільними</a:t>
            </a:r>
            <a:r>
              <a:rPr lang="ru-RU" sz="1000" dirty="0"/>
              <a:t> широкими рукавами, </a:t>
            </a:r>
            <a:r>
              <a:rPr lang="ru-RU" sz="1000" dirty="0" err="1"/>
              <a:t>пришитими</a:t>
            </a:r>
            <a:r>
              <a:rPr lang="ru-RU" sz="1000" dirty="0"/>
              <a:t> по </a:t>
            </a:r>
            <a:r>
              <a:rPr lang="ru-RU" sz="1000" dirty="0" err="1"/>
              <a:t>основі</a:t>
            </a:r>
            <a:r>
              <a:rPr lang="ru-RU" sz="1000" dirty="0"/>
              <a:t>, </a:t>
            </a:r>
            <a:r>
              <a:rPr lang="ru-RU" sz="1000" dirty="0" err="1"/>
              <a:t>оздоблена</a:t>
            </a:r>
            <a:r>
              <a:rPr lang="ru-RU" sz="1000" dirty="0"/>
              <a:t> </a:t>
            </a:r>
            <a:r>
              <a:rPr lang="ru-RU" sz="1000" dirty="0" err="1"/>
              <a:t>поліхромною</a:t>
            </a:r>
            <a:r>
              <a:rPr lang="ru-RU" sz="1000" dirty="0"/>
              <a:t> </a:t>
            </a:r>
            <a:r>
              <a:rPr lang="ru-RU" sz="1000" dirty="0" err="1"/>
              <a:t>вишивкою</a:t>
            </a:r>
            <a:r>
              <a:rPr lang="ru-RU" sz="1000" dirty="0"/>
              <a:t>. </a:t>
            </a:r>
            <a:r>
              <a:rPr lang="ru-RU" sz="1000" dirty="0" err="1"/>
              <a:t>Кептар</a:t>
            </a:r>
            <a:r>
              <a:rPr lang="ru-RU" sz="1000" dirty="0"/>
              <a:t> </a:t>
            </a:r>
            <a:r>
              <a:rPr lang="ru-RU" sz="1000" dirty="0" err="1"/>
              <a:t>вишитий</a:t>
            </a:r>
            <a:r>
              <a:rPr lang="ru-RU" sz="1000" dirty="0"/>
              <a:t> </a:t>
            </a:r>
            <a:r>
              <a:rPr lang="ru-RU" sz="1000" dirty="0" err="1"/>
              <a:t>барвистими</a:t>
            </a:r>
            <a:r>
              <a:rPr lang="ru-RU" sz="1000" dirty="0"/>
              <a:t> </a:t>
            </a:r>
            <a:r>
              <a:rPr lang="ru-RU" sz="1000" dirty="0" err="1"/>
              <a:t>візерунками</a:t>
            </a:r>
            <a:r>
              <a:rPr lang="ru-RU" sz="1000" dirty="0"/>
              <a:t> </a:t>
            </a:r>
            <a:r>
              <a:rPr lang="ru-RU" sz="1000" dirty="0" err="1"/>
              <a:t>кольоровою</a:t>
            </a:r>
            <a:r>
              <a:rPr lang="ru-RU" sz="1000" dirty="0"/>
              <a:t> </a:t>
            </a:r>
            <a:r>
              <a:rPr lang="ru-RU" sz="1000" dirty="0" err="1"/>
              <a:t>вовною</a:t>
            </a:r>
            <a:r>
              <a:rPr lang="ru-RU" sz="1000" dirty="0"/>
              <a:t>. </a:t>
            </a:r>
            <a:r>
              <a:rPr lang="ru-RU" sz="1000" dirty="0" err="1"/>
              <a:t>Опинка</a:t>
            </a:r>
            <a:r>
              <a:rPr lang="ru-RU" sz="1000" dirty="0"/>
              <a:t>, </a:t>
            </a:r>
            <a:r>
              <a:rPr lang="ru-RU" sz="1000" dirty="0" err="1"/>
              <a:t>що</a:t>
            </a:r>
            <a:r>
              <a:rPr lang="ru-RU" sz="1000" dirty="0"/>
              <a:t> </a:t>
            </a:r>
            <a:r>
              <a:rPr lang="ru-RU" sz="1000" dirty="0" err="1"/>
              <a:t>обгортає</a:t>
            </a:r>
            <a:r>
              <a:rPr lang="ru-RU" sz="1000" dirty="0"/>
              <a:t> стегна, з </a:t>
            </a:r>
            <a:r>
              <a:rPr lang="ru-RU" sz="1000" dirty="0" err="1"/>
              <a:t>домотканої</a:t>
            </a:r>
            <a:r>
              <a:rPr lang="ru-RU" sz="1000" dirty="0"/>
              <a:t> </a:t>
            </a:r>
            <a:r>
              <a:rPr lang="ru-RU" sz="1000" dirty="0" err="1"/>
              <a:t>шерстяної</a:t>
            </a:r>
            <a:r>
              <a:rPr lang="ru-RU" sz="1000" dirty="0"/>
              <a:t> </a:t>
            </a:r>
            <a:r>
              <a:rPr lang="ru-RU" sz="1000" dirty="0" err="1"/>
              <a:t>тканини</a:t>
            </a:r>
            <a:r>
              <a:rPr lang="ru-RU" sz="1000" dirty="0"/>
              <a:t>, заткана нитками </a:t>
            </a:r>
            <a:r>
              <a:rPr lang="ru-RU" sz="1000" dirty="0" err="1"/>
              <a:t>жовтого</a:t>
            </a:r>
            <a:r>
              <a:rPr lang="ru-RU" sz="1000" dirty="0"/>
              <a:t> та </a:t>
            </a:r>
            <a:r>
              <a:rPr lang="ru-RU" sz="1000" dirty="0" err="1"/>
              <a:t>жовтогарячого</a:t>
            </a:r>
            <a:r>
              <a:rPr lang="ru-RU" sz="1000" dirty="0"/>
              <a:t> </a:t>
            </a:r>
            <a:r>
              <a:rPr lang="ru-RU" sz="1000" dirty="0" err="1"/>
              <a:t>кольорів</a:t>
            </a:r>
            <a:r>
              <a:rPr lang="ru-RU" sz="1000" dirty="0"/>
              <a:t>. </a:t>
            </a:r>
            <a:r>
              <a:rPr lang="ru-RU" sz="1000" dirty="0" err="1"/>
              <a:t>Головний</a:t>
            </a:r>
            <a:r>
              <a:rPr lang="ru-RU" sz="1000" dirty="0"/>
              <a:t> </a:t>
            </a:r>
            <a:r>
              <a:rPr lang="ru-RU" sz="1000" dirty="0" err="1"/>
              <a:t>убір</a:t>
            </a:r>
            <a:r>
              <a:rPr lang="ru-RU" sz="1000" dirty="0"/>
              <a:t> — «кода» — </a:t>
            </a:r>
            <a:r>
              <a:rPr lang="ru-RU" sz="1000" dirty="0" err="1"/>
              <a:t>зроблений</a:t>
            </a:r>
            <a:r>
              <a:rPr lang="ru-RU" sz="1000" dirty="0"/>
              <a:t> з картону, обшитого тканиною, </a:t>
            </a:r>
            <a:r>
              <a:rPr lang="ru-RU" sz="1000" dirty="0" err="1"/>
              <a:t>прикрашений</a:t>
            </a:r>
            <a:r>
              <a:rPr lang="ru-RU" sz="1000" dirty="0"/>
              <a:t> </a:t>
            </a:r>
            <a:r>
              <a:rPr lang="ru-RU" sz="1000" dirty="0" err="1"/>
              <a:t>бісером</a:t>
            </a:r>
            <a:r>
              <a:rPr lang="ru-RU" sz="1000" dirty="0"/>
              <a:t>, </a:t>
            </a:r>
            <a:r>
              <a:rPr lang="ru-RU" sz="1000" dirty="0" err="1"/>
              <a:t>квітами</a:t>
            </a:r>
            <a:r>
              <a:rPr lang="ru-RU" sz="1000" dirty="0"/>
              <a:t>, </a:t>
            </a:r>
            <a:r>
              <a:rPr lang="ru-RU" sz="1000" dirty="0" err="1"/>
              <a:t>стрічками</a:t>
            </a:r>
            <a:r>
              <a:rPr lang="ru-RU" sz="1000" dirty="0"/>
              <a:t>. </a:t>
            </a:r>
            <a:r>
              <a:rPr lang="ru-RU" sz="1000" dirty="0" err="1"/>
              <a:t>Зверху</a:t>
            </a:r>
            <a:r>
              <a:rPr lang="ru-RU" sz="1000" dirty="0"/>
              <a:t> </a:t>
            </a:r>
            <a:r>
              <a:rPr lang="ru-RU" sz="1000" dirty="0" err="1"/>
              <a:t>прикріплений</a:t>
            </a:r>
            <a:r>
              <a:rPr lang="ru-RU" sz="1000" dirty="0"/>
              <a:t> пучок </a:t>
            </a:r>
            <a:r>
              <a:rPr lang="ru-RU" sz="1000" dirty="0" err="1"/>
              <a:t>тирси</a:t>
            </a:r>
            <a:r>
              <a:rPr lang="ru-RU" sz="1000" dirty="0"/>
              <a:t> (</a:t>
            </a:r>
            <a:r>
              <a:rPr lang="ru-RU" sz="1000" dirty="0" err="1"/>
              <a:t>ковили</a:t>
            </a:r>
            <a:r>
              <a:rPr lang="ru-RU" sz="1000" dirty="0"/>
              <a:t>). </a:t>
            </a:r>
            <a:r>
              <a:rPr lang="ru-RU" sz="1000" dirty="0" err="1"/>
              <a:t>Різноколірне</a:t>
            </a:r>
            <a:r>
              <a:rPr lang="ru-RU" sz="1000" dirty="0"/>
              <a:t> </a:t>
            </a:r>
            <a:r>
              <a:rPr lang="ru-RU" sz="1000" dirty="0" err="1"/>
              <a:t>скляне</a:t>
            </a:r>
            <a:r>
              <a:rPr lang="ru-RU" sz="1000" dirty="0"/>
              <a:t> </a:t>
            </a:r>
            <a:r>
              <a:rPr lang="ru-RU" sz="1000" dirty="0" err="1"/>
              <a:t>намисто</a:t>
            </a:r>
            <a:r>
              <a:rPr lang="ru-RU" sz="1000" dirty="0"/>
              <a:t> </a:t>
            </a:r>
            <a:r>
              <a:rPr lang="ru-RU" sz="1000" dirty="0" err="1"/>
              <a:t>рясно</a:t>
            </a:r>
            <a:r>
              <a:rPr lang="ru-RU" sz="1000" dirty="0"/>
              <a:t> </a:t>
            </a:r>
            <a:r>
              <a:rPr lang="ru-RU" sz="1000" dirty="0" err="1"/>
              <a:t>вкриває</a:t>
            </a:r>
            <a:r>
              <a:rPr lang="ru-RU" sz="1000" dirty="0"/>
              <a:t> </a:t>
            </a:r>
            <a:r>
              <a:rPr lang="ru-RU" sz="1000" dirty="0" err="1"/>
              <a:t>погруддя</a:t>
            </a:r>
            <a:r>
              <a:rPr lang="ru-RU" sz="1000" dirty="0"/>
              <a:t> та </a:t>
            </a:r>
            <a:r>
              <a:rPr lang="ru-RU" sz="1000" dirty="0" err="1"/>
              <a:t>шию</a:t>
            </a:r>
            <a:r>
              <a:rPr lang="ru-RU" sz="1000" dirty="0"/>
              <a:t>. </a:t>
            </a:r>
            <a:r>
              <a:rPr lang="ru-RU" sz="1000" dirty="0" err="1"/>
              <a:t>Шкіряні</a:t>
            </a:r>
            <a:r>
              <a:rPr lang="ru-RU" sz="1000" dirty="0"/>
              <a:t> черевики </a:t>
            </a:r>
            <a:r>
              <a:rPr lang="ru-RU" sz="1000" dirty="0" err="1"/>
              <a:t>жовтого</a:t>
            </a:r>
            <a:r>
              <a:rPr lang="ru-RU" sz="1000" dirty="0"/>
              <a:t> </a:t>
            </a:r>
            <a:r>
              <a:rPr lang="ru-RU" sz="1000" dirty="0" err="1"/>
              <a:t>кольору</a:t>
            </a:r>
            <a:r>
              <a:rPr lang="ru-RU" sz="1000" dirty="0"/>
              <a:t>, на </a:t>
            </a:r>
            <a:r>
              <a:rPr lang="ru-RU" sz="1000" dirty="0" err="1"/>
              <a:t>ґудзиках</a:t>
            </a:r>
            <a:r>
              <a:rPr lang="ru-RU" sz="1000" dirty="0"/>
              <a:t>, красиво </a:t>
            </a:r>
            <a:r>
              <a:rPr lang="ru-RU" sz="1000" dirty="0" err="1"/>
              <a:t>орнаментовані</a:t>
            </a:r>
            <a:r>
              <a:rPr lang="ru-RU" sz="1000" dirty="0"/>
              <a:t>.</a:t>
            </a:r>
            <a:endParaRPr lang="uk-UA" sz="1000" dirty="0"/>
          </a:p>
          <a:p>
            <a:pPr algn="just"/>
            <a:r>
              <a:rPr lang="ru-RU" sz="1000" b="1" dirty="0" err="1"/>
              <a:t>Парубоцький</a:t>
            </a:r>
            <a:r>
              <a:rPr lang="ru-RU" sz="1000" b="1" dirty="0"/>
              <a:t> костюм.</a:t>
            </a:r>
            <a:r>
              <a:rPr lang="ru-RU" sz="1000" dirty="0"/>
              <a:t> </a:t>
            </a:r>
            <a:r>
              <a:rPr lang="ru-RU" sz="1000" dirty="0" err="1"/>
              <a:t>Довга</a:t>
            </a:r>
            <a:r>
              <a:rPr lang="ru-RU" sz="1000" dirty="0"/>
              <a:t> </a:t>
            </a:r>
            <a:r>
              <a:rPr lang="ru-RU" sz="1000" dirty="0" err="1"/>
              <a:t>тунікоподібна</a:t>
            </a:r>
            <a:r>
              <a:rPr lang="ru-RU" sz="1000" dirty="0"/>
              <a:t> сорочка з домотканого полотна, </a:t>
            </a:r>
            <a:r>
              <a:rPr lang="ru-RU" sz="1000" dirty="0" err="1"/>
              <a:t>що</a:t>
            </a:r>
            <a:r>
              <a:rPr lang="ru-RU" sz="1000" dirty="0"/>
              <a:t> </a:t>
            </a:r>
            <a:r>
              <a:rPr lang="ru-RU" sz="1000" dirty="0" err="1"/>
              <a:t>одягалася</a:t>
            </a:r>
            <a:r>
              <a:rPr lang="ru-RU" sz="1000" dirty="0"/>
              <a:t> поверх </a:t>
            </a:r>
            <a:r>
              <a:rPr lang="ru-RU" sz="1000" dirty="0" err="1"/>
              <a:t>штанів</a:t>
            </a:r>
            <a:r>
              <a:rPr lang="ru-RU" sz="1000" dirty="0"/>
              <a:t>, </a:t>
            </a:r>
            <a:r>
              <a:rPr lang="ru-RU" sz="1000" dirty="0" err="1"/>
              <a:t>підперезана</a:t>
            </a:r>
            <a:r>
              <a:rPr lang="ru-RU" sz="1000" dirty="0"/>
              <a:t> широким </a:t>
            </a:r>
            <a:r>
              <a:rPr lang="ru-RU" sz="1000" dirty="0" err="1"/>
              <a:t>шкіряним</a:t>
            </a:r>
            <a:r>
              <a:rPr lang="ru-RU" sz="1000" dirty="0"/>
              <a:t> поясом. </a:t>
            </a:r>
            <a:r>
              <a:rPr lang="ru-RU" sz="1000" dirty="0" err="1"/>
              <a:t>Кептар</a:t>
            </a:r>
            <a:r>
              <a:rPr lang="ru-RU" sz="1000" dirty="0"/>
              <a:t> та </a:t>
            </a:r>
            <a:r>
              <a:rPr lang="ru-RU" sz="1000" dirty="0" err="1"/>
              <a:t>сердак</a:t>
            </a:r>
            <a:r>
              <a:rPr lang="ru-RU" sz="1000" dirty="0"/>
              <a:t> </a:t>
            </a:r>
            <a:r>
              <a:rPr lang="ru-RU" sz="1000" dirty="0" err="1"/>
              <a:t>оздоблені</a:t>
            </a:r>
            <a:r>
              <a:rPr lang="ru-RU" sz="1000" dirty="0"/>
              <a:t> </a:t>
            </a:r>
            <a:r>
              <a:rPr lang="ru-RU" sz="1000" dirty="0" err="1"/>
              <a:t>аплікацією</a:t>
            </a:r>
            <a:r>
              <a:rPr lang="ru-RU" sz="1000" dirty="0"/>
              <a:t> </a:t>
            </a:r>
            <a:r>
              <a:rPr lang="ru-RU" sz="1000" dirty="0" err="1"/>
              <a:t>із</a:t>
            </a:r>
            <a:r>
              <a:rPr lang="ru-RU" sz="1000" dirty="0"/>
              <a:t> </a:t>
            </a:r>
            <a:r>
              <a:rPr lang="ru-RU" sz="1000" dirty="0" err="1"/>
              <a:t>шкіри</a:t>
            </a:r>
            <a:r>
              <a:rPr lang="ru-RU" sz="1000" dirty="0"/>
              <a:t>, сукна та </a:t>
            </a:r>
            <a:r>
              <a:rPr lang="ru-RU" sz="1000" dirty="0" err="1"/>
              <a:t>вишивкою</a:t>
            </a:r>
            <a:r>
              <a:rPr lang="ru-RU" sz="1000" dirty="0"/>
              <a:t>. </a:t>
            </a:r>
            <a:r>
              <a:rPr lang="ru-RU" sz="1000" dirty="0" err="1"/>
              <a:t>Вузькі</a:t>
            </a:r>
            <a:r>
              <a:rPr lang="ru-RU" sz="1000" dirty="0"/>
              <a:t> «</a:t>
            </a:r>
            <a:r>
              <a:rPr lang="ru-RU" sz="1000" dirty="0" err="1"/>
              <a:t>холоші</a:t>
            </a:r>
            <a:r>
              <a:rPr lang="ru-RU" sz="1000" dirty="0"/>
              <a:t>»-</a:t>
            </a:r>
            <a:r>
              <a:rPr lang="ru-RU" sz="1000" dirty="0" err="1"/>
              <a:t>штани</a:t>
            </a:r>
            <a:r>
              <a:rPr lang="ru-RU" sz="1000" dirty="0"/>
              <a:t> з </a:t>
            </a:r>
            <a:r>
              <a:rPr lang="ru-RU" sz="1000" dirty="0" err="1"/>
              <a:t>білого</a:t>
            </a:r>
            <a:r>
              <a:rPr lang="ru-RU" sz="1000" dirty="0"/>
              <a:t> полотна </a:t>
            </a:r>
            <a:r>
              <a:rPr lang="ru-RU" sz="1000" dirty="0" err="1"/>
              <a:t>вишиті</a:t>
            </a:r>
            <a:r>
              <a:rPr lang="ru-RU" sz="1000" dirty="0"/>
              <a:t> на </a:t>
            </a:r>
            <a:r>
              <a:rPr lang="ru-RU" sz="1000" dirty="0" err="1"/>
              <a:t>холошах</a:t>
            </a:r>
            <a:r>
              <a:rPr lang="ru-RU" sz="1000" dirty="0"/>
              <a:t>. </a:t>
            </a:r>
            <a:r>
              <a:rPr lang="ru-RU" sz="1000" dirty="0" err="1"/>
              <a:t>Одяг</a:t>
            </a:r>
            <a:r>
              <a:rPr lang="ru-RU" sz="1000" dirty="0"/>
              <a:t> </a:t>
            </a:r>
            <a:r>
              <a:rPr lang="ru-RU" sz="1000" dirty="0" err="1"/>
              <a:t>був</a:t>
            </a:r>
            <a:r>
              <a:rPr lang="ru-RU" sz="1000" dirty="0"/>
              <a:t> </a:t>
            </a:r>
            <a:r>
              <a:rPr lang="ru-RU" sz="1000" dirty="0" err="1"/>
              <a:t>надзвичайно</a:t>
            </a:r>
            <a:r>
              <a:rPr lang="ru-RU" sz="1000" dirty="0"/>
              <a:t> </a:t>
            </a:r>
            <a:r>
              <a:rPr lang="ru-RU" sz="1000" dirty="0" err="1"/>
              <a:t>колоритним</a:t>
            </a:r>
            <a:r>
              <a:rPr lang="ru-RU" sz="1000" dirty="0"/>
              <a:t>, </a:t>
            </a:r>
            <a:r>
              <a:rPr lang="ru-RU" sz="1000" dirty="0" err="1"/>
              <a:t>багато</a:t>
            </a:r>
            <a:r>
              <a:rPr lang="ru-RU" sz="1000" dirty="0"/>
              <a:t> </a:t>
            </a:r>
            <a:r>
              <a:rPr lang="ru-RU" sz="1000" dirty="0" err="1"/>
              <a:t>прикрашався</a:t>
            </a:r>
            <a:r>
              <a:rPr lang="ru-RU" sz="1000" dirty="0"/>
              <a:t> </a:t>
            </a:r>
            <a:r>
              <a:rPr lang="ru-RU" sz="1000" dirty="0" err="1"/>
              <a:t>різноколірною</a:t>
            </a:r>
            <a:r>
              <a:rPr lang="ru-RU" sz="1000" dirty="0"/>
              <a:t> </a:t>
            </a:r>
            <a:r>
              <a:rPr lang="ru-RU" sz="1000" dirty="0" err="1"/>
              <a:t>вишивкою</a:t>
            </a:r>
            <a:r>
              <a:rPr lang="ru-RU" sz="1000" dirty="0"/>
              <a:t>, </a:t>
            </a:r>
            <a:r>
              <a:rPr lang="ru-RU" sz="1000" dirty="0" err="1"/>
              <a:t>плетивом</a:t>
            </a:r>
            <a:r>
              <a:rPr lang="ru-RU" sz="1000" dirty="0"/>
              <a:t>, </a:t>
            </a:r>
            <a:r>
              <a:rPr lang="ru-RU" sz="1000" dirty="0" err="1"/>
              <a:t>аплікаціями</a:t>
            </a:r>
            <a:r>
              <a:rPr lang="ru-RU" sz="1000" dirty="0"/>
              <a:t> з </a:t>
            </a:r>
            <a:r>
              <a:rPr lang="ru-RU" sz="1000" dirty="0" err="1"/>
              <a:t>шкіри</a:t>
            </a:r>
            <a:r>
              <a:rPr lang="ru-RU" sz="1000" dirty="0"/>
              <a:t>, </a:t>
            </a:r>
            <a:r>
              <a:rPr lang="ru-RU" sz="1000" dirty="0" err="1"/>
              <a:t>металевими</a:t>
            </a:r>
            <a:r>
              <a:rPr lang="ru-RU" sz="1000" dirty="0"/>
              <a:t> </a:t>
            </a:r>
            <a:r>
              <a:rPr lang="ru-RU" sz="1000" dirty="0" err="1"/>
              <a:t>пістонами</a:t>
            </a:r>
            <a:r>
              <a:rPr lang="ru-RU" sz="1000" dirty="0"/>
              <a:t>. </a:t>
            </a:r>
            <a:r>
              <a:rPr lang="ru-RU" sz="1000" dirty="0" err="1"/>
              <a:t>Парубоцькі</a:t>
            </a:r>
            <a:r>
              <a:rPr lang="ru-RU" sz="1000" dirty="0"/>
              <a:t> </a:t>
            </a:r>
            <a:r>
              <a:rPr lang="ru-RU" sz="1000" dirty="0" err="1"/>
              <a:t>капелюхи</a:t>
            </a:r>
            <a:r>
              <a:rPr lang="ru-RU" sz="1000" dirty="0"/>
              <a:t> </a:t>
            </a:r>
            <a:r>
              <a:rPr lang="ru-RU" sz="1000" dirty="0" err="1"/>
              <a:t>були</a:t>
            </a:r>
            <a:r>
              <a:rPr lang="ru-RU" sz="1000" dirty="0"/>
              <a:t> </a:t>
            </a:r>
            <a:r>
              <a:rPr lang="ru-RU" sz="1000" dirty="0" err="1"/>
              <a:t>оздоблені</a:t>
            </a:r>
            <a:r>
              <a:rPr lang="ru-RU" sz="1000" dirty="0"/>
              <a:t> </a:t>
            </a:r>
            <a:r>
              <a:rPr lang="ru-RU" sz="1000" dirty="0" err="1"/>
              <a:t>квітами</a:t>
            </a:r>
            <a:r>
              <a:rPr lang="ru-RU" sz="1000" dirty="0"/>
              <a:t>, </a:t>
            </a:r>
            <a:r>
              <a:rPr lang="ru-RU" sz="1000" dirty="0" err="1"/>
              <a:t>різноколірними</a:t>
            </a:r>
            <a:r>
              <a:rPr lang="ru-RU" sz="1000" dirty="0"/>
              <a:t> </a:t>
            </a:r>
            <a:r>
              <a:rPr lang="ru-RU" sz="1000" dirty="0" err="1"/>
              <a:t>стрічками</a:t>
            </a:r>
            <a:r>
              <a:rPr lang="ru-RU" sz="1000" dirty="0"/>
              <a:t>, пером та </a:t>
            </a:r>
            <a:r>
              <a:rPr lang="ru-RU" sz="1000" dirty="0" err="1"/>
              <a:t>ін</a:t>
            </a:r>
            <a:r>
              <a:rPr lang="ru-RU" sz="1000" dirty="0"/>
              <a:t>. </a:t>
            </a:r>
            <a:r>
              <a:rPr lang="ru-RU" sz="1000" dirty="0" err="1"/>
              <a:t>Постоли</a:t>
            </a:r>
            <a:r>
              <a:rPr lang="ru-RU" sz="1000" dirty="0"/>
              <a:t> «</a:t>
            </a:r>
            <a:r>
              <a:rPr lang="ru-RU" sz="1000" dirty="0" err="1"/>
              <a:t>морщені</a:t>
            </a:r>
            <a:r>
              <a:rPr lang="ru-RU" sz="1000" dirty="0"/>
              <a:t>», «</a:t>
            </a:r>
            <a:r>
              <a:rPr lang="ru-RU" sz="1000" dirty="0" err="1"/>
              <a:t>заклебучені</a:t>
            </a:r>
            <a:r>
              <a:rPr lang="ru-RU" sz="1000" dirty="0"/>
              <a:t>», </a:t>
            </a:r>
            <a:r>
              <a:rPr lang="ru-RU" sz="1000" dirty="0" err="1"/>
              <a:t>прив'язані</a:t>
            </a:r>
            <a:r>
              <a:rPr lang="ru-RU" sz="1000" dirty="0"/>
              <a:t> до ноги «волоками».</a:t>
            </a:r>
            <a:endParaRPr lang="uk-UA" sz="1000" dirty="0"/>
          </a:p>
          <a:p>
            <a:endParaRPr lang="uk-UA"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3721"/>
            <a:ext cx="2428428" cy="364738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9805"/>
            <a:ext cx="2448272" cy="3615219"/>
          </a:xfrm>
          <a:prstGeom prst="rect">
            <a:avLst/>
          </a:prstGeom>
        </p:spPr>
      </p:pic>
      <p:sp>
        <p:nvSpPr>
          <p:cNvPr id="8" name="Прямоугольник 7"/>
          <p:cNvSpPr/>
          <p:nvPr/>
        </p:nvSpPr>
        <p:spPr>
          <a:xfrm>
            <a:off x="5220072" y="3677191"/>
            <a:ext cx="3923928" cy="3323987"/>
          </a:xfrm>
          <a:prstGeom prst="rect">
            <a:avLst/>
          </a:prstGeom>
        </p:spPr>
        <p:txBody>
          <a:bodyPr wrap="square">
            <a:spAutoFit/>
          </a:bodyPr>
          <a:lstStyle/>
          <a:p>
            <a:r>
              <a:rPr lang="ru-RU" sz="1000" b="1" dirty="0"/>
              <a:t>ЗАХІДНЕ ЗАКАРПАТТЯ. </a:t>
            </a:r>
            <a:endParaRPr lang="ru-RU" sz="1000" b="1" dirty="0" smtClean="0"/>
          </a:p>
          <a:p>
            <a:r>
              <a:rPr lang="ru-RU" sz="1000" b="1" dirty="0" err="1" smtClean="0"/>
              <a:t>Жіночий</a:t>
            </a:r>
            <a:r>
              <a:rPr lang="ru-RU" sz="1000" b="1" dirty="0" smtClean="0"/>
              <a:t> </a:t>
            </a:r>
            <a:r>
              <a:rPr lang="ru-RU" sz="1000" b="1" dirty="0"/>
              <a:t>костюм. </a:t>
            </a:r>
            <a:r>
              <a:rPr lang="ru-RU" sz="1000" dirty="0"/>
              <a:t>Сорочка-</a:t>
            </a:r>
            <a:r>
              <a:rPr lang="ru-RU" sz="1000" dirty="0" err="1"/>
              <a:t>довганя</a:t>
            </a:r>
            <a:r>
              <a:rPr lang="ru-RU" sz="1000" dirty="0"/>
              <a:t> з домотканого полотна. Станок сорочки </a:t>
            </a:r>
            <a:r>
              <a:rPr lang="ru-RU" sz="1000" dirty="0" err="1"/>
              <a:t>оздоблений</a:t>
            </a:r>
            <a:r>
              <a:rPr lang="ru-RU" sz="1000" dirty="0"/>
              <a:t> «пазухою» — </a:t>
            </a:r>
            <a:r>
              <a:rPr lang="ru-RU" sz="1000" dirty="0" err="1"/>
              <a:t>витканим</a:t>
            </a:r>
            <a:r>
              <a:rPr lang="ru-RU" sz="1000" dirty="0"/>
              <a:t> з </a:t>
            </a:r>
            <a:r>
              <a:rPr lang="ru-RU" sz="1000" dirty="0" err="1"/>
              <a:t>червоних</a:t>
            </a:r>
            <a:r>
              <a:rPr lang="ru-RU" sz="1000" dirty="0"/>
              <a:t> ниток квадратом </a:t>
            </a:r>
            <a:r>
              <a:rPr lang="ru-RU" sz="1000" dirty="0" err="1"/>
              <a:t>біля</a:t>
            </a:r>
            <a:r>
              <a:rPr lang="ru-RU" sz="1000" dirty="0"/>
              <a:t> </a:t>
            </a:r>
            <a:r>
              <a:rPr lang="ru-RU" sz="1000" dirty="0" err="1"/>
              <a:t>вирізу</a:t>
            </a:r>
            <a:r>
              <a:rPr lang="ru-RU" sz="1000" dirty="0"/>
              <a:t> </a:t>
            </a:r>
            <a:r>
              <a:rPr lang="ru-RU" sz="1000" dirty="0" err="1"/>
              <a:t>горловини</a:t>
            </a:r>
            <a:r>
              <a:rPr lang="ru-RU" sz="1000" dirty="0"/>
              <a:t>. Рукава </a:t>
            </a:r>
            <a:r>
              <a:rPr lang="ru-RU" sz="1000" dirty="0" err="1"/>
              <a:t>біля</a:t>
            </a:r>
            <a:r>
              <a:rPr lang="ru-RU" sz="1000" dirty="0"/>
              <a:t> плеча </a:t>
            </a:r>
            <a:r>
              <a:rPr lang="ru-RU" sz="1000" dirty="0" err="1"/>
              <a:t>вишиті</a:t>
            </a:r>
            <a:r>
              <a:rPr lang="ru-RU" sz="1000" dirty="0"/>
              <a:t> </a:t>
            </a:r>
            <a:r>
              <a:rPr lang="ru-RU" sz="1000" dirty="0" err="1"/>
              <a:t>багатоколірними</a:t>
            </a:r>
            <a:r>
              <a:rPr lang="ru-RU" sz="1000" dirty="0"/>
              <a:t> ромбами. </a:t>
            </a:r>
            <a:r>
              <a:rPr lang="ru-RU" sz="1000" dirty="0" err="1"/>
              <a:t>Вздовж</a:t>
            </a:r>
            <a:r>
              <a:rPr lang="ru-RU" sz="1000" dirty="0"/>
              <a:t> </a:t>
            </a:r>
            <a:r>
              <a:rPr lang="ru-RU" sz="1000" dirty="0" err="1"/>
              <a:t>рукавів</a:t>
            </a:r>
            <a:r>
              <a:rPr lang="ru-RU" sz="1000" dirty="0"/>
              <a:t> </a:t>
            </a:r>
            <a:r>
              <a:rPr lang="ru-RU" sz="1000" dirty="0" err="1"/>
              <a:t>вишитий</a:t>
            </a:r>
            <a:r>
              <a:rPr lang="ru-RU" sz="1000" dirty="0"/>
              <a:t> </a:t>
            </a:r>
            <a:r>
              <a:rPr lang="ru-RU" sz="1000" dirty="0" err="1"/>
              <a:t>ланцюг</a:t>
            </a:r>
            <a:r>
              <a:rPr lang="ru-RU" sz="1000" dirty="0"/>
              <a:t> з </a:t>
            </a:r>
            <a:r>
              <a:rPr lang="ru-RU" sz="1000" dirty="0" err="1"/>
              <a:t>різноколірних</a:t>
            </a:r>
            <a:r>
              <a:rPr lang="ru-RU" sz="1000" dirty="0"/>
              <a:t> </a:t>
            </a:r>
            <a:r>
              <a:rPr lang="ru-RU" sz="1000" dirty="0" err="1"/>
              <a:t>ромбів</a:t>
            </a:r>
            <a:r>
              <a:rPr lang="ru-RU" sz="1000" dirty="0"/>
              <a:t> — «</a:t>
            </a:r>
            <a:r>
              <a:rPr lang="ru-RU" sz="1000" dirty="0" err="1"/>
              <a:t>хвіст</a:t>
            </a:r>
            <a:r>
              <a:rPr lang="ru-RU" sz="1000" dirty="0"/>
              <a:t>». </a:t>
            </a:r>
            <a:r>
              <a:rPr lang="ru-RU" sz="1000" dirty="0" err="1"/>
              <a:t>Техніка</a:t>
            </a:r>
            <a:r>
              <a:rPr lang="ru-RU" sz="1000" dirty="0"/>
              <a:t> </a:t>
            </a:r>
            <a:r>
              <a:rPr lang="ru-RU" sz="1000" dirty="0" err="1"/>
              <a:t>вишивки</a:t>
            </a:r>
            <a:r>
              <a:rPr lang="ru-RU" sz="1000" dirty="0"/>
              <a:t> «вито» — </a:t>
            </a:r>
            <a:r>
              <a:rPr lang="ru-RU" sz="1000" dirty="0" err="1"/>
              <a:t>різновидність</a:t>
            </a:r>
            <a:r>
              <a:rPr lang="ru-RU" sz="1000" dirty="0"/>
              <a:t> </a:t>
            </a:r>
            <a:r>
              <a:rPr lang="ru-RU" sz="1000" dirty="0" err="1"/>
              <a:t>настилування</a:t>
            </a:r>
            <a:r>
              <a:rPr lang="ru-RU" sz="1000" dirty="0"/>
              <a:t>. Безрукавка-«</a:t>
            </a:r>
            <a:r>
              <a:rPr lang="ru-RU" sz="1000" dirty="0" err="1"/>
              <a:t>плічка</a:t>
            </a:r>
            <a:r>
              <a:rPr lang="ru-RU" sz="1000" dirty="0"/>
              <a:t>» з </a:t>
            </a:r>
            <a:r>
              <a:rPr lang="ru-RU" sz="1000" dirty="0" err="1"/>
              <a:t>зубцями</a:t>
            </a:r>
            <a:r>
              <a:rPr lang="ru-RU" sz="1000" dirty="0"/>
              <a:t> на полах </a:t>
            </a:r>
            <a:r>
              <a:rPr lang="ru-RU" sz="1000" dirty="0" err="1"/>
              <a:t>прикрашалась</a:t>
            </a:r>
            <a:r>
              <a:rPr lang="ru-RU" sz="1000" dirty="0"/>
              <a:t> </a:t>
            </a:r>
            <a:r>
              <a:rPr lang="ru-RU" sz="1000" dirty="0" err="1"/>
              <a:t>вишивкою</a:t>
            </a:r>
            <a:r>
              <a:rPr lang="ru-RU" sz="1000" dirty="0"/>
              <a:t> та </a:t>
            </a:r>
            <a:r>
              <a:rPr lang="ru-RU" sz="1000" dirty="0" err="1"/>
              <a:t>тасьмою</a:t>
            </a:r>
            <a:r>
              <a:rPr lang="ru-RU" sz="1000" dirty="0"/>
              <a:t>. </a:t>
            </a:r>
            <a:r>
              <a:rPr lang="ru-RU" sz="1000" dirty="0" err="1"/>
              <a:t>фартух</a:t>
            </a:r>
            <a:r>
              <a:rPr lang="ru-RU" sz="1000" dirty="0"/>
              <a:t>-«плат» оформлений </a:t>
            </a:r>
            <a:r>
              <a:rPr lang="ru-RU" sz="1000" dirty="0" err="1"/>
              <a:t>різноколірними</a:t>
            </a:r>
            <a:r>
              <a:rPr lang="ru-RU" sz="1000" dirty="0"/>
              <a:t> </a:t>
            </a:r>
            <a:r>
              <a:rPr lang="ru-RU" sz="1000" dirty="0" err="1"/>
              <a:t>стрічками</a:t>
            </a:r>
            <a:r>
              <a:rPr lang="ru-RU" sz="1000" dirty="0"/>
              <a:t> та мережкою. </a:t>
            </a:r>
            <a:r>
              <a:rPr lang="ru-RU" sz="1000" dirty="0" err="1"/>
              <a:t>Вінкопо-дібний</a:t>
            </a:r>
            <a:r>
              <a:rPr lang="ru-RU" sz="1000" dirty="0"/>
              <a:t> </a:t>
            </a:r>
            <a:r>
              <a:rPr lang="ru-RU" sz="1000" dirty="0" err="1"/>
              <a:t>головний</a:t>
            </a:r>
            <a:r>
              <a:rPr lang="ru-RU" sz="1000" dirty="0"/>
              <a:t> </a:t>
            </a:r>
            <a:r>
              <a:rPr lang="ru-RU" sz="1000" dirty="0" err="1"/>
              <a:t>убір</a:t>
            </a:r>
            <a:r>
              <a:rPr lang="ru-RU" sz="1000" dirty="0"/>
              <a:t> з «</a:t>
            </a:r>
            <a:r>
              <a:rPr lang="ru-RU" sz="1000" dirty="0" err="1"/>
              <a:t>уплітки</a:t>
            </a:r>
            <a:r>
              <a:rPr lang="ru-RU" sz="1000" dirty="0"/>
              <a:t>» </a:t>
            </a:r>
            <a:r>
              <a:rPr lang="ru-RU" sz="1000" dirty="0" err="1"/>
              <a:t>прикрашений</a:t>
            </a:r>
            <a:r>
              <a:rPr lang="ru-RU" sz="1000" dirty="0"/>
              <a:t> </a:t>
            </a:r>
            <a:r>
              <a:rPr lang="ru-RU" sz="1000" dirty="0" err="1"/>
              <a:t>квітами</a:t>
            </a:r>
            <a:r>
              <a:rPr lang="ru-RU" sz="1000" dirty="0"/>
              <a:t> та </a:t>
            </a:r>
            <a:r>
              <a:rPr lang="ru-RU" sz="1000" dirty="0" err="1"/>
              <a:t>бісером</a:t>
            </a:r>
            <a:r>
              <a:rPr lang="ru-RU" sz="1000" dirty="0"/>
              <a:t>. </a:t>
            </a:r>
            <a:r>
              <a:rPr lang="ru-RU" sz="1000" dirty="0" err="1"/>
              <a:t>Нашийна</a:t>
            </a:r>
            <a:r>
              <a:rPr lang="ru-RU" sz="1000" dirty="0"/>
              <a:t> прикраса — «</a:t>
            </a:r>
            <a:r>
              <a:rPr lang="ru-RU" sz="1000" dirty="0" err="1"/>
              <a:t>силянка</a:t>
            </a:r>
            <a:r>
              <a:rPr lang="ru-RU" sz="1000" dirty="0"/>
              <a:t>» у </a:t>
            </a:r>
            <a:r>
              <a:rPr lang="ru-RU" sz="1000" dirty="0" err="1"/>
              <a:t>вигляді</a:t>
            </a:r>
            <a:r>
              <a:rPr lang="ru-RU" sz="1000" dirty="0"/>
              <a:t> </a:t>
            </a:r>
            <a:r>
              <a:rPr lang="ru-RU" sz="1000" dirty="0" err="1"/>
              <a:t>широкої</a:t>
            </a:r>
            <a:r>
              <a:rPr lang="ru-RU" sz="1000" dirty="0"/>
              <a:t> </a:t>
            </a:r>
            <a:r>
              <a:rPr lang="ru-RU" sz="1000" dirty="0" err="1"/>
              <a:t>стрічки</a:t>
            </a:r>
            <a:r>
              <a:rPr lang="ru-RU" sz="1000" dirty="0"/>
              <a:t>, </a:t>
            </a:r>
            <a:r>
              <a:rPr lang="ru-RU" sz="1000" dirty="0" err="1"/>
              <a:t>розшитої</a:t>
            </a:r>
            <a:r>
              <a:rPr lang="ru-RU" sz="1000" dirty="0"/>
              <a:t> </a:t>
            </a:r>
            <a:r>
              <a:rPr lang="ru-RU" sz="1000" dirty="0" err="1"/>
              <a:t>бісером</a:t>
            </a:r>
            <a:r>
              <a:rPr lang="ru-RU" sz="1000" dirty="0"/>
              <a:t>.</a:t>
            </a:r>
            <a:endParaRPr lang="uk-UA" sz="1000" dirty="0"/>
          </a:p>
          <a:p>
            <a:r>
              <a:rPr lang="ru-RU" sz="1000" b="1" dirty="0" err="1"/>
              <a:t>Чоловічий</a:t>
            </a:r>
            <a:r>
              <a:rPr lang="ru-RU" sz="1000" b="1" dirty="0"/>
              <a:t> костюм. </a:t>
            </a:r>
            <a:r>
              <a:rPr lang="ru-RU" sz="1000" dirty="0"/>
              <a:t>Коротка сорочка домотканого полотна. </a:t>
            </a:r>
            <a:r>
              <a:rPr lang="ru-RU" sz="1000" dirty="0" err="1"/>
              <a:t>Полики</a:t>
            </a:r>
            <a:r>
              <a:rPr lang="ru-RU" sz="1000" dirty="0"/>
              <a:t> </a:t>
            </a:r>
            <a:r>
              <a:rPr lang="ru-RU" sz="1000" dirty="0" err="1"/>
              <a:t>її</a:t>
            </a:r>
            <a:r>
              <a:rPr lang="ru-RU" sz="1000" dirty="0"/>
              <a:t> </a:t>
            </a:r>
            <a:r>
              <a:rPr lang="ru-RU" sz="1000" dirty="0" err="1"/>
              <a:t>оформлені</a:t>
            </a:r>
            <a:r>
              <a:rPr lang="ru-RU" sz="1000" dirty="0"/>
              <a:t> </a:t>
            </a:r>
            <a:r>
              <a:rPr lang="ru-RU" sz="1000" dirty="0" err="1"/>
              <a:t>вишивкою</a:t>
            </a:r>
            <a:r>
              <a:rPr lang="ru-RU" sz="1000" dirty="0"/>
              <a:t> </a:t>
            </a:r>
            <a:r>
              <a:rPr lang="ru-RU" sz="1000" dirty="0" err="1"/>
              <a:t>білими</a:t>
            </a:r>
            <a:r>
              <a:rPr lang="ru-RU" sz="1000" dirty="0"/>
              <a:t> нитками </a:t>
            </a:r>
            <a:r>
              <a:rPr lang="ru-RU" sz="1000" dirty="0" err="1"/>
              <a:t>настилуванням</a:t>
            </a:r>
            <a:r>
              <a:rPr lang="ru-RU" sz="1000" dirty="0"/>
              <a:t> та </a:t>
            </a:r>
            <a:r>
              <a:rPr lang="ru-RU" sz="1000" dirty="0" err="1"/>
              <a:t>вирізуванням</a:t>
            </a:r>
            <a:r>
              <a:rPr lang="ru-RU" sz="1000" dirty="0"/>
              <a:t>. </a:t>
            </a:r>
            <a:r>
              <a:rPr lang="ru-RU" sz="1000" dirty="0" err="1"/>
              <a:t>Широкі</a:t>
            </a:r>
            <a:r>
              <a:rPr lang="ru-RU" sz="1000" dirty="0"/>
              <a:t> </a:t>
            </a:r>
            <a:r>
              <a:rPr lang="ru-RU" sz="1000" dirty="0" err="1"/>
              <a:t>штани</a:t>
            </a:r>
            <a:r>
              <a:rPr lang="ru-RU" sz="1000" dirty="0"/>
              <a:t> «</a:t>
            </a:r>
            <a:r>
              <a:rPr lang="ru-RU" sz="1000" dirty="0" err="1"/>
              <a:t>гачі</a:t>
            </a:r>
            <a:r>
              <a:rPr lang="ru-RU" sz="1000" dirty="0"/>
              <a:t>» з </a:t>
            </a:r>
            <a:r>
              <a:rPr lang="ru-RU" sz="1000" dirty="0" err="1"/>
              <a:t>білими</a:t>
            </a:r>
            <a:r>
              <a:rPr lang="ru-RU" sz="1000" dirty="0"/>
              <a:t> </a:t>
            </a:r>
            <a:r>
              <a:rPr lang="ru-RU" sz="1000" dirty="0" err="1"/>
              <a:t>китицями</a:t>
            </a:r>
            <a:r>
              <a:rPr lang="ru-RU" sz="1000" dirty="0"/>
              <a:t> — «</a:t>
            </a:r>
            <a:r>
              <a:rPr lang="ru-RU" sz="1000" dirty="0" err="1"/>
              <a:t>ройтами</a:t>
            </a:r>
            <a:r>
              <a:rPr lang="ru-RU" sz="1000" dirty="0"/>
              <a:t>» — на </a:t>
            </a:r>
            <a:r>
              <a:rPr lang="ru-RU" sz="1000" dirty="0" err="1"/>
              <a:t>холошах</a:t>
            </a:r>
            <a:r>
              <a:rPr lang="ru-RU" sz="1000" dirty="0"/>
              <a:t> та «</a:t>
            </a:r>
            <a:r>
              <a:rPr lang="ru-RU" sz="1000" dirty="0" err="1"/>
              <a:t>кривульками</a:t>
            </a:r>
            <a:r>
              <a:rPr lang="ru-RU" sz="1000" dirty="0"/>
              <a:t>» з </a:t>
            </a:r>
            <a:r>
              <a:rPr lang="ru-RU" sz="1000" dirty="0" err="1"/>
              <a:t>синьої</a:t>
            </a:r>
            <a:r>
              <a:rPr lang="ru-RU" sz="1000" dirty="0"/>
              <a:t> </a:t>
            </a:r>
            <a:r>
              <a:rPr lang="ru-RU" sz="1000" dirty="0" err="1"/>
              <a:t>тасьми</a:t>
            </a:r>
            <a:r>
              <a:rPr lang="ru-RU" sz="1000" dirty="0"/>
              <a:t> густо </a:t>
            </a:r>
            <a:r>
              <a:rPr lang="ru-RU" sz="1000" dirty="0" err="1"/>
              <a:t>зібрані</a:t>
            </a:r>
            <a:r>
              <a:rPr lang="ru-RU" sz="1000" dirty="0"/>
              <a:t> </a:t>
            </a:r>
            <a:r>
              <a:rPr lang="ru-RU" sz="1000" dirty="0" err="1"/>
              <a:t>біля</a:t>
            </a:r>
            <a:r>
              <a:rPr lang="ru-RU" sz="1000" dirty="0"/>
              <a:t> пояса на </a:t>
            </a:r>
            <a:r>
              <a:rPr lang="ru-RU" sz="1000" dirty="0" err="1"/>
              <a:t>вузький</a:t>
            </a:r>
            <a:r>
              <a:rPr lang="ru-RU" sz="1000" dirty="0"/>
              <a:t> «</a:t>
            </a:r>
            <a:r>
              <a:rPr lang="ru-RU" sz="1000" dirty="0" err="1"/>
              <a:t>ганчик</a:t>
            </a:r>
            <a:r>
              <a:rPr lang="ru-RU" sz="1000" dirty="0"/>
              <a:t>». Сорочка та </a:t>
            </a:r>
            <a:r>
              <a:rPr lang="ru-RU" sz="1000" dirty="0" err="1"/>
              <a:t>штани</a:t>
            </a:r>
            <a:r>
              <a:rPr lang="ru-RU" sz="1000" dirty="0"/>
              <a:t> </a:t>
            </a:r>
            <a:r>
              <a:rPr lang="ru-RU" sz="1000" dirty="0" err="1"/>
              <a:t>підперезані</a:t>
            </a:r>
            <a:r>
              <a:rPr lang="ru-RU" sz="1000" dirty="0"/>
              <a:t> широким </a:t>
            </a:r>
            <a:r>
              <a:rPr lang="ru-RU" sz="1000" dirty="0" err="1"/>
              <a:t>шкіряним</a:t>
            </a:r>
            <a:r>
              <a:rPr lang="ru-RU" sz="1000" dirty="0"/>
              <a:t> поясом — «</a:t>
            </a:r>
            <a:r>
              <a:rPr lang="ru-RU" sz="1000" dirty="0" err="1"/>
              <a:t>цифрованим</a:t>
            </a:r>
            <a:r>
              <a:rPr lang="ru-RU" sz="1000" dirty="0"/>
              <a:t> </a:t>
            </a:r>
            <a:r>
              <a:rPr lang="ru-RU" sz="1000" dirty="0" err="1"/>
              <a:t>чере</a:t>
            </a:r>
            <a:r>
              <a:rPr lang="ru-RU" sz="1000" dirty="0"/>
              <a:t>-сом», </a:t>
            </a:r>
            <a:r>
              <a:rPr lang="ru-RU" sz="1000" dirty="0" err="1"/>
              <a:t>орнаментованим</a:t>
            </a:r>
            <a:r>
              <a:rPr lang="ru-RU" sz="1000" dirty="0"/>
              <a:t> </a:t>
            </a:r>
            <a:r>
              <a:rPr lang="ru-RU" sz="1000" dirty="0" err="1"/>
              <a:t>тисненими</a:t>
            </a:r>
            <a:r>
              <a:rPr lang="ru-RU" sz="1000" dirty="0"/>
              <a:t> узорами, </a:t>
            </a:r>
            <a:r>
              <a:rPr lang="ru-RU" sz="1000" dirty="0" err="1"/>
              <a:t>мідними</a:t>
            </a:r>
            <a:r>
              <a:rPr lang="ru-RU" sz="1000" dirty="0"/>
              <a:t> </a:t>
            </a:r>
            <a:r>
              <a:rPr lang="ru-RU" sz="1000" dirty="0" err="1"/>
              <a:t>кільцями</a:t>
            </a:r>
            <a:r>
              <a:rPr lang="ru-RU" sz="1000" dirty="0"/>
              <a:t> та </a:t>
            </a:r>
            <a:r>
              <a:rPr lang="ru-RU" sz="1000" dirty="0" err="1"/>
              <a:t>ін</a:t>
            </a:r>
            <a:r>
              <a:rPr lang="ru-RU" sz="1000" dirty="0"/>
              <a:t>. </a:t>
            </a:r>
            <a:r>
              <a:rPr lang="ru-RU" sz="1000" dirty="0" err="1"/>
              <a:t>Постоли</a:t>
            </a:r>
            <a:r>
              <a:rPr lang="ru-RU" sz="1000" dirty="0"/>
              <a:t>, як </a:t>
            </a:r>
            <a:r>
              <a:rPr lang="ru-RU" sz="1000" dirty="0" err="1"/>
              <a:t>жіночі</a:t>
            </a:r>
            <a:r>
              <a:rPr lang="ru-RU" sz="1000" dirty="0"/>
              <a:t>, так і </a:t>
            </a:r>
            <a:r>
              <a:rPr lang="ru-RU" sz="1000" dirty="0" err="1"/>
              <a:t>чоловічі</a:t>
            </a:r>
            <a:r>
              <a:rPr lang="ru-RU" sz="1000" dirty="0"/>
              <a:t>, </a:t>
            </a:r>
            <a:r>
              <a:rPr lang="ru-RU" sz="1000" dirty="0" err="1"/>
              <a:t>орнаментовані</a:t>
            </a:r>
            <a:r>
              <a:rPr lang="ru-RU" sz="1000" dirty="0"/>
              <a:t> </a:t>
            </a:r>
            <a:r>
              <a:rPr lang="ru-RU" sz="1000" dirty="0" err="1"/>
              <a:t>тисненням</a:t>
            </a:r>
            <a:r>
              <a:rPr lang="ru-RU" sz="1000" dirty="0"/>
              <a:t> та </a:t>
            </a:r>
            <a:r>
              <a:rPr lang="ru-RU" sz="1000" dirty="0" err="1"/>
              <a:t>оздоблені</a:t>
            </a:r>
            <a:r>
              <a:rPr lang="ru-RU" sz="1000" dirty="0"/>
              <a:t> </a:t>
            </a:r>
            <a:r>
              <a:rPr lang="ru-RU" sz="1000" dirty="0" err="1"/>
              <a:t>металом</a:t>
            </a:r>
            <a:r>
              <a:rPr lang="ru-RU" sz="1000" dirty="0"/>
              <a:t>.</a:t>
            </a:r>
            <a:endParaRPr lang="uk-UA" sz="1000" dirty="0"/>
          </a:p>
        </p:txBody>
      </p:sp>
      <p:pic>
        <p:nvPicPr>
          <p:cNvPr id="10" name="Рисунок 9"/>
          <p:cNvPicPr/>
          <p:nvPr/>
        </p:nvPicPr>
        <p:blipFill rotWithShape="1">
          <a:blip r:embed="rId4">
            <a:extLst>
              <a:ext uri="{28A0092B-C50C-407E-A947-70E740481C1C}">
                <a14:useLocalDpi xmlns:a14="http://schemas.microsoft.com/office/drawing/2010/main" val="0"/>
              </a:ext>
            </a:extLst>
          </a:blip>
          <a:srcRect r="88823"/>
          <a:stretch/>
        </p:blipFill>
        <p:spPr bwMode="auto">
          <a:xfrm>
            <a:off x="0" y="-12809"/>
            <a:ext cx="1043608" cy="6870809"/>
          </a:xfrm>
          <a:prstGeom prst="rect">
            <a:avLst/>
          </a:prstGeom>
          <a:ln>
            <a:noFill/>
          </a:ln>
          <a:extLst>
            <a:ext uri="{53640926-AAD7-44D8-BBD7-CCE9431645EC}">
              <a14:shadowObscured xmlns:a14="http://schemas.microsoft.com/office/drawing/2010/main"/>
            </a:ext>
          </a:ex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28739" y="2928739"/>
            <a:ext cx="6858000" cy="1000522"/>
          </a:xfrm>
          <a:prstGeom prst="rect">
            <a:avLst/>
          </a:prstGeom>
        </p:spPr>
      </p:pic>
    </p:spTree>
    <p:extLst>
      <p:ext uri="{BB962C8B-B14F-4D97-AF65-F5344CB8AC3E}">
        <p14:creationId xmlns:p14="http://schemas.microsoft.com/office/powerpoint/2010/main" val="286316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4118280"/>
            <a:ext cx="4176464" cy="2739720"/>
          </a:xfrm>
          <a:prstGeom prst="rect">
            <a:avLst/>
          </a:prstGeom>
        </p:spPr>
        <p:txBody>
          <a:bodyPr wrap="square">
            <a:spAutoFit/>
          </a:bodyPr>
          <a:lstStyle/>
          <a:p>
            <a:r>
              <a:rPr lang="ru-RU" sz="1000" b="1" dirty="0"/>
              <a:t>СХІДНЕ ЗАКАРПАТТЯ. </a:t>
            </a:r>
            <a:endParaRPr lang="ru-RU" sz="1000" b="1" dirty="0" smtClean="0"/>
          </a:p>
          <a:p>
            <a:r>
              <a:rPr lang="ru-RU" sz="1000" b="1" dirty="0" err="1" smtClean="0"/>
              <a:t>Жіночий</a:t>
            </a:r>
            <a:r>
              <a:rPr lang="ru-RU" sz="1000" b="1" dirty="0" smtClean="0"/>
              <a:t> </a:t>
            </a:r>
            <a:r>
              <a:rPr lang="ru-RU" sz="1000" b="1" dirty="0"/>
              <a:t>костюм. </a:t>
            </a:r>
            <a:r>
              <a:rPr lang="ru-RU" sz="1000" dirty="0"/>
              <a:t>Сорочка-«</a:t>
            </a:r>
            <a:r>
              <a:rPr lang="ru-RU" sz="1000" dirty="0" err="1"/>
              <a:t>ромованка</a:t>
            </a:r>
            <a:r>
              <a:rPr lang="ru-RU" sz="1000" dirty="0"/>
              <a:t>» домотканого полотна з </a:t>
            </a:r>
            <a:r>
              <a:rPr lang="ru-RU" sz="1000" dirty="0" err="1"/>
              <a:t>уставками</a:t>
            </a:r>
            <a:r>
              <a:rPr lang="ru-RU" sz="1000" dirty="0"/>
              <a:t>, з </a:t>
            </a:r>
            <a:r>
              <a:rPr lang="ru-RU" sz="1000" dirty="0" err="1"/>
              <a:t>вишивкою</a:t>
            </a:r>
            <a:r>
              <a:rPr lang="ru-RU" sz="1000" dirty="0"/>
              <a:t> </a:t>
            </a:r>
            <a:r>
              <a:rPr lang="ru-RU" sz="1000" dirty="0" err="1"/>
              <a:t>гладдю</a:t>
            </a:r>
            <a:r>
              <a:rPr lang="ru-RU" sz="1000" dirty="0"/>
              <a:t>. </a:t>
            </a:r>
            <a:r>
              <a:rPr lang="ru-RU" sz="1000" dirty="0" err="1"/>
              <a:t>Вишиті</a:t>
            </a:r>
            <a:r>
              <a:rPr lang="ru-RU" sz="1000" dirty="0"/>
              <a:t> </a:t>
            </a:r>
            <a:r>
              <a:rPr lang="ru-RU" sz="1000" dirty="0" err="1"/>
              <a:t>верхня</a:t>
            </a:r>
            <a:r>
              <a:rPr lang="ru-RU" sz="1000" dirty="0"/>
              <a:t> </a:t>
            </a:r>
            <a:r>
              <a:rPr lang="ru-RU" sz="1000" dirty="0" err="1"/>
              <a:t>частина</a:t>
            </a:r>
            <a:r>
              <a:rPr lang="ru-RU" sz="1000" dirty="0"/>
              <a:t> </a:t>
            </a:r>
            <a:r>
              <a:rPr lang="ru-RU" sz="1000" dirty="0" err="1"/>
              <a:t>рукавів</a:t>
            </a:r>
            <a:r>
              <a:rPr lang="ru-RU" sz="1000" dirty="0"/>
              <a:t>, низки </a:t>
            </a:r>
            <a:r>
              <a:rPr lang="ru-RU" sz="1000" dirty="0" err="1"/>
              <a:t>рукавів</a:t>
            </a:r>
            <a:r>
              <a:rPr lang="ru-RU" sz="1000" dirty="0"/>
              <a:t>, </a:t>
            </a:r>
            <a:r>
              <a:rPr lang="ru-RU" sz="1000" dirty="0" err="1"/>
              <a:t>зап'ясники</a:t>
            </a:r>
            <a:r>
              <a:rPr lang="ru-RU" sz="1000" dirty="0"/>
              <a:t> та </a:t>
            </a:r>
            <a:r>
              <a:rPr lang="ru-RU" sz="1000" dirty="0" err="1"/>
              <a:t>чохли</a:t>
            </a:r>
            <a:r>
              <a:rPr lang="ru-RU" sz="1000" dirty="0"/>
              <a:t>. Запаски </a:t>
            </a:r>
            <a:r>
              <a:rPr lang="ru-RU" sz="1000" dirty="0" err="1"/>
              <a:t>ткані</a:t>
            </a:r>
            <a:r>
              <a:rPr lang="ru-RU" sz="1000" dirty="0"/>
              <a:t>, з </a:t>
            </a:r>
            <a:r>
              <a:rPr lang="ru-RU" sz="1000" dirty="0" err="1"/>
              <a:t>поперечними</a:t>
            </a:r>
            <a:r>
              <a:rPr lang="ru-RU" sz="1000" dirty="0"/>
              <a:t> </a:t>
            </a:r>
            <a:r>
              <a:rPr lang="ru-RU" sz="1000" dirty="0" err="1"/>
              <a:t>смугами</a:t>
            </a:r>
            <a:r>
              <a:rPr lang="ru-RU" sz="1000" dirty="0"/>
              <a:t>. </a:t>
            </a:r>
            <a:r>
              <a:rPr lang="ru-RU" sz="1000" dirty="0" err="1"/>
              <a:t>Трималися</a:t>
            </a:r>
            <a:r>
              <a:rPr lang="ru-RU" sz="1000" dirty="0"/>
              <a:t> запаски на </a:t>
            </a:r>
            <a:r>
              <a:rPr lang="ru-RU" sz="1000" dirty="0" err="1"/>
              <a:t>поясі</a:t>
            </a:r>
            <a:r>
              <a:rPr lang="ru-RU" sz="1000" dirty="0"/>
              <a:t>, так званому «</a:t>
            </a:r>
            <a:r>
              <a:rPr lang="ru-RU" sz="1000" dirty="0" err="1"/>
              <a:t>багорі</a:t>
            </a:r>
            <a:r>
              <a:rPr lang="ru-RU" sz="1000" dirty="0"/>
              <a:t>». </a:t>
            </a:r>
            <a:r>
              <a:rPr lang="ru-RU" sz="1000" dirty="0" err="1"/>
              <a:t>Кептар</a:t>
            </a:r>
            <a:r>
              <a:rPr lang="ru-RU" sz="1000" dirty="0"/>
              <a:t> </a:t>
            </a:r>
            <a:r>
              <a:rPr lang="ru-RU" sz="1000" dirty="0" err="1"/>
              <a:t>оздоблений</a:t>
            </a:r>
            <a:r>
              <a:rPr lang="ru-RU" sz="1000" dirty="0"/>
              <a:t> </a:t>
            </a:r>
            <a:r>
              <a:rPr lang="ru-RU" sz="1000" dirty="0" err="1"/>
              <a:t>кольоровою</a:t>
            </a:r>
            <a:r>
              <a:rPr lang="ru-RU" sz="1000" dirty="0"/>
              <a:t> </a:t>
            </a:r>
            <a:r>
              <a:rPr lang="ru-RU" sz="1000" dirty="0" err="1"/>
              <a:t>вишивкою</a:t>
            </a:r>
            <a:r>
              <a:rPr lang="ru-RU" sz="1000" dirty="0"/>
              <a:t>, </a:t>
            </a:r>
            <a:r>
              <a:rPr lang="ru-RU" sz="1000" dirty="0" err="1"/>
              <a:t>волічковими</a:t>
            </a:r>
            <a:r>
              <a:rPr lang="ru-RU" sz="1000" dirty="0"/>
              <a:t> </a:t>
            </a:r>
            <a:r>
              <a:rPr lang="ru-RU" sz="1000" dirty="0" err="1"/>
              <a:t>китицями</a:t>
            </a:r>
            <a:r>
              <a:rPr lang="ru-RU" sz="1000" dirty="0"/>
              <a:t>, </a:t>
            </a:r>
            <a:r>
              <a:rPr lang="ru-RU" sz="1000" dirty="0" err="1"/>
              <a:t>аплікацією</a:t>
            </a:r>
            <a:r>
              <a:rPr lang="ru-RU" sz="1000" dirty="0"/>
              <a:t> </a:t>
            </a:r>
            <a:r>
              <a:rPr lang="ru-RU" sz="1000" dirty="0" err="1"/>
              <a:t>із</a:t>
            </a:r>
            <a:r>
              <a:rPr lang="ru-RU" sz="1000" dirty="0"/>
              <a:t> </a:t>
            </a:r>
            <a:r>
              <a:rPr lang="ru-RU" sz="1000" dirty="0" err="1"/>
              <a:t>шкіри</a:t>
            </a:r>
            <a:r>
              <a:rPr lang="ru-RU" sz="1000" dirty="0"/>
              <a:t> та сукна, </a:t>
            </a:r>
            <a:r>
              <a:rPr lang="ru-RU" sz="1000" dirty="0" err="1"/>
              <a:t>бісером</a:t>
            </a:r>
            <a:r>
              <a:rPr lang="ru-RU" sz="1000" dirty="0"/>
              <a:t> і </a:t>
            </a:r>
            <a:r>
              <a:rPr lang="ru-RU" sz="1000" dirty="0" err="1"/>
              <a:t>металом</a:t>
            </a:r>
            <a:r>
              <a:rPr lang="ru-RU" sz="1000" dirty="0"/>
              <a:t>. </a:t>
            </a:r>
            <a:r>
              <a:rPr lang="ru-RU" sz="1000" dirty="0" err="1"/>
              <a:t>Барвиста</a:t>
            </a:r>
            <a:r>
              <a:rPr lang="ru-RU" sz="1000" dirty="0"/>
              <a:t> </a:t>
            </a:r>
            <a:r>
              <a:rPr lang="ru-RU" sz="1000" dirty="0" err="1"/>
              <a:t>хустка</a:t>
            </a:r>
            <a:r>
              <a:rPr lang="ru-RU" sz="1000" dirty="0"/>
              <a:t> з </a:t>
            </a:r>
            <a:r>
              <a:rPr lang="ru-RU" sz="1000" dirty="0" err="1"/>
              <a:t>квітами</a:t>
            </a:r>
            <a:r>
              <a:rPr lang="ru-RU" sz="1000" dirty="0"/>
              <a:t> на </a:t>
            </a:r>
            <a:r>
              <a:rPr lang="ru-RU" sz="1000" dirty="0" err="1"/>
              <a:t>чорному</a:t>
            </a:r>
            <a:r>
              <a:rPr lang="ru-RU" sz="1000" dirty="0"/>
              <a:t> </a:t>
            </a:r>
            <a:r>
              <a:rPr lang="ru-RU" sz="1000" dirty="0" err="1"/>
              <a:t>тлі</a:t>
            </a:r>
            <a:r>
              <a:rPr lang="ru-RU" sz="1000" dirty="0"/>
              <a:t>. </a:t>
            </a:r>
            <a:r>
              <a:rPr lang="ru-RU" sz="1000" dirty="0" err="1"/>
              <a:t>Шкіряні</a:t>
            </a:r>
            <a:r>
              <a:rPr lang="ru-RU" sz="1000" dirty="0"/>
              <a:t> </a:t>
            </a:r>
            <a:r>
              <a:rPr lang="ru-RU" sz="1000" dirty="0" err="1"/>
              <a:t>морщені</a:t>
            </a:r>
            <a:r>
              <a:rPr lang="ru-RU" sz="1000" dirty="0"/>
              <a:t> </a:t>
            </a:r>
            <a:r>
              <a:rPr lang="ru-RU" sz="1000" dirty="0" err="1"/>
              <a:t>постоли</a:t>
            </a:r>
            <a:r>
              <a:rPr lang="ru-RU" sz="1000" dirty="0"/>
              <a:t> </a:t>
            </a:r>
            <a:r>
              <a:rPr lang="ru-RU" sz="1000" dirty="0" err="1"/>
              <a:t>одягнуті</a:t>
            </a:r>
            <a:r>
              <a:rPr lang="ru-RU" sz="1000" dirty="0"/>
              <a:t> на </a:t>
            </a:r>
            <a:r>
              <a:rPr lang="ru-RU" sz="1000" dirty="0" err="1"/>
              <a:t>плетені</a:t>
            </a:r>
            <a:r>
              <a:rPr lang="ru-RU" sz="1000" dirty="0"/>
              <a:t> </a:t>
            </a:r>
            <a:r>
              <a:rPr lang="ru-RU" sz="1000" dirty="0" err="1"/>
              <a:t>вовняні</a:t>
            </a:r>
            <a:r>
              <a:rPr lang="ru-RU" sz="1000" dirty="0"/>
              <a:t> </a:t>
            </a:r>
            <a:r>
              <a:rPr lang="ru-RU" sz="1000" dirty="0" err="1"/>
              <a:t>орнаментовані</a:t>
            </a:r>
            <a:r>
              <a:rPr lang="ru-RU" sz="1000" dirty="0"/>
              <a:t> </a:t>
            </a:r>
            <a:r>
              <a:rPr lang="ru-RU" sz="1000" dirty="0" err="1"/>
              <a:t>білими</a:t>
            </a:r>
            <a:r>
              <a:rPr lang="ru-RU" sz="1000" dirty="0"/>
              <a:t> нитками «</a:t>
            </a:r>
            <a:r>
              <a:rPr lang="ru-RU" sz="1000" dirty="0" err="1"/>
              <a:t>капчури</a:t>
            </a:r>
            <a:r>
              <a:rPr lang="ru-RU" sz="1000" dirty="0"/>
              <a:t>».</a:t>
            </a:r>
            <a:endParaRPr lang="uk-UA" sz="1000" dirty="0"/>
          </a:p>
          <a:p>
            <a:r>
              <a:rPr lang="ru-RU" sz="1000" b="1" dirty="0" err="1"/>
              <a:t>Чоловічий</a:t>
            </a:r>
            <a:r>
              <a:rPr lang="ru-RU" sz="1000" b="1" dirty="0"/>
              <a:t> костюм. </a:t>
            </a:r>
            <a:r>
              <a:rPr lang="ru-RU" sz="1000" dirty="0" err="1"/>
              <a:t>Тунікоподібна</a:t>
            </a:r>
            <a:r>
              <a:rPr lang="ru-RU" sz="1000" dirty="0"/>
              <a:t> сорочка </a:t>
            </a:r>
            <a:r>
              <a:rPr lang="ru-RU" sz="1000" dirty="0" err="1"/>
              <a:t>носилася</a:t>
            </a:r>
            <a:r>
              <a:rPr lang="ru-RU" sz="1000" dirty="0"/>
              <a:t> поверх </a:t>
            </a:r>
            <a:r>
              <a:rPr lang="ru-RU" sz="1000" dirty="0" err="1"/>
              <a:t>штанів</a:t>
            </a:r>
            <a:r>
              <a:rPr lang="ru-RU" sz="1000" dirty="0"/>
              <a:t>. </a:t>
            </a:r>
            <a:r>
              <a:rPr lang="ru-RU" sz="1000" dirty="0" err="1"/>
              <a:t>Виріз</a:t>
            </a:r>
            <a:r>
              <a:rPr lang="ru-RU" sz="1000" dirty="0"/>
              <a:t> </a:t>
            </a:r>
            <a:r>
              <a:rPr lang="ru-RU" sz="1000" dirty="0" err="1"/>
              <a:t>горловини</a:t>
            </a:r>
            <a:r>
              <a:rPr lang="ru-RU" sz="1000" dirty="0"/>
              <a:t> </a:t>
            </a:r>
            <a:r>
              <a:rPr lang="ru-RU" sz="1000" dirty="0" err="1"/>
              <a:t>зібраний</a:t>
            </a:r>
            <a:r>
              <a:rPr lang="ru-RU" sz="1000" dirty="0"/>
              <a:t> «в </a:t>
            </a:r>
            <a:r>
              <a:rPr lang="ru-RU" sz="1000" dirty="0" err="1"/>
              <a:t>зморшки</a:t>
            </a:r>
            <a:r>
              <a:rPr lang="ru-RU" sz="1000" dirty="0"/>
              <a:t>» і </a:t>
            </a:r>
            <a:r>
              <a:rPr lang="ru-RU" sz="1000" dirty="0" err="1"/>
              <a:t>зав'язаний</a:t>
            </a:r>
            <a:r>
              <a:rPr lang="ru-RU" sz="1000" dirty="0"/>
              <a:t> на очкур. </a:t>
            </a:r>
            <a:r>
              <a:rPr lang="ru-RU" sz="1000" dirty="0" err="1"/>
              <a:t>Вишивка</a:t>
            </a:r>
            <a:r>
              <a:rPr lang="ru-RU" sz="1000" dirty="0"/>
              <a:t> </a:t>
            </a:r>
            <a:r>
              <a:rPr lang="ru-RU" sz="1000" dirty="0" err="1"/>
              <a:t>прикрашає</a:t>
            </a:r>
            <a:r>
              <a:rPr lang="ru-RU" sz="1000" dirty="0"/>
              <a:t> </a:t>
            </a:r>
            <a:r>
              <a:rPr lang="ru-RU" sz="1000" dirty="0" err="1"/>
              <a:t>комір</a:t>
            </a:r>
            <a:r>
              <a:rPr lang="ru-RU" sz="1000" dirty="0"/>
              <a:t>, пазуху та </a:t>
            </a:r>
            <a:r>
              <a:rPr lang="ru-RU" sz="1000" dirty="0" err="1"/>
              <a:t>поділ</a:t>
            </a:r>
            <a:r>
              <a:rPr lang="ru-RU" sz="1000" dirty="0"/>
              <a:t>. </a:t>
            </a:r>
            <a:r>
              <a:rPr lang="ru-RU" sz="1000" dirty="0" err="1"/>
              <a:t>Кептар</a:t>
            </a:r>
            <a:r>
              <a:rPr lang="ru-RU" sz="1000" dirty="0"/>
              <a:t> та </a:t>
            </a:r>
            <a:r>
              <a:rPr lang="ru-RU" sz="1000" dirty="0" err="1"/>
              <a:t>сердак</a:t>
            </a:r>
            <a:r>
              <a:rPr lang="ru-RU" sz="1000" dirty="0"/>
              <a:t> </a:t>
            </a:r>
            <a:r>
              <a:rPr lang="ru-RU" sz="1000" dirty="0" err="1"/>
              <a:t>оздоблені</a:t>
            </a:r>
            <a:r>
              <a:rPr lang="ru-RU" sz="1000" dirty="0"/>
              <a:t> </a:t>
            </a:r>
            <a:r>
              <a:rPr lang="ru-RU" sz="1000" dirty="0" err="1"/>
              <a:t>вишивкою</a:t>
            </a:r>
            <a:r>
              <a:rPr lang="ru-RU" sz="1000" dirty="0"/>
              <a:t>, </a:t>
            </a:r>
            <a:r>
              <a:rPr lang="ru-RU" sz="1000" dirty="0" err="1"/>
              <a:t>аплікацією</a:t>
            </a:r>
            <a:r>
              <a:rPr lang="ru-RU" sz="1000" dirty="0"/>
              <a:t> </a:t>
            </a:r>
            <a:r>
              <a:rPr lang="ru-RU" sz="1000" dirty="0" err="1"/>
              <a:t>із</a:t>
            </a:r>
            <a:r>
              <a:rPr lang="ru-RU" sz="1000" dirty="0"/>
              <a:t> </a:t>
            </a:r>
            <a:r>
              <a:rPr lang="ru-RU" sz="1000" dirty="0" err="1"/>
              <a:t>шкіри</a:t>
            </a:r>
            <a:r>
              <a:rPr lang="ru-RU" sz="1000" dirty="0"/>
              <a:t>, </a:t>
            </a:r>
            <a:r>
              <a:rPr lang="ru-RU" sz="1000" dirty="0" err="1"/>
              <a:t>волічковими</a:t>
            </a:r>
            <a:r>
              <a:rPr lang="ru-RU" sz="1000" dirty="0"/>
              <a:t> </a:t>
            </a:r>
            <a:r>
              <a:rPr lang="ru-RU" sz="1000" dirty="0" err="1"/>
              <a:t>китицями</a:t>
            </a:r>
            <a:r>
              <a:rPr lang="ru-RU" sz="1000" dirty="0"/>
              <a:t> та </a:t>
            </a:r>
            <a:r>
              <a:rPr lang="ru-RU" sz="1000" dirty="0" err="1"/>
              <a:t>смужками</a:t>
            </a:r>
            <a:r>
              <a:rPr lang="ru-RU" sz="1000" dirty="0"/>
              <a:t>. </a:t>
            </a:r>
            <a:r>
              <a:rPr lang="ru-RU" sz="1000" dirty="0" err="1"/>
              <a:t>Коричневий</a:t>
            </a:r>
            <a:r>
              <a:rPr lang="ru-RU" sz="1000" dirty="0"/>
              <a:t> </a:t>
            </a:r>
            <a:r>
              <a:rPr lang="ru-RU" sz="1000" dirty="0" err="1"/>
              <a:t>капелюх</a:t>
            </a:r>
            <a:r>
              <a:rPr lang="ru-RU" sz="1000" dirty="0"/>
              <a:t> «</a:t>
            </a:r>
            <a:r>
              <a:rPr lang="ru-RU" sz="1000" dirty="0" err="1"/>
              <a:t>клебанка</a:t>
            </a:r>
            <a:r>
              <a:rPr lang="ru-RU" sz="1000" dirty="0"/>
              <a:t>». </a:t>
            </a:r>
            <a:r>
              <a:rPr lang="ru-RU" sz="1000" dirty="0" err="1"/>
              <a:t>Червоні</a:t>
            </a:r>
            <a:r>
              <a:rPr lang="ru-RU" sz="1000" dirty="0"/>
              <a:t> </a:t>
            </a:r>
            <a:r>
              <a:rPr lang="ru-RU" sz="1000" dirty="0" err="1"/>
              <a:t>сукняні</a:t>
            </a:r>
            <a:r>
              <a:rPr lang="ru-RU" sz="1000" dirty="0"/>
              <a:t> </a:t>
            </a:r>
            <a:r>
              <a:rPr lang="ru-RU" sz="1000" dirty="0" err="1"/>
              <a:t>штани</a:t>
            </a:r>
            <a:r>
              <a:rPr lang="ru-RU" sz="1000" dirty="0"/>
              <a:t> «</a:t>
            </a:r>
            <a:r>
              <a:rPr lang="ru-RU" sz="1000" dirty="0" err="1"/>
              <a:t>гачі</a:t>
            </a:r>
            <a:r>
              <a:rPr lang="ru-RU" sz="1000" dirty="0"/>
              <a:t>». </a:t>
            </a:r>
            <a:r>
              <a:rPr lang="ru-RU" sz="1000" dirty="0" err="1"/>
              <a:t>Морщені</a:t>
            </a:r>
            <a:r>
              <a:rPr lang="ru-RU" sz="1000" dirty="0"/>
              <a:t> </a:t>
            </a:r>
            <a:r>
              <a:rPr lang="ru-RU" sz="1000" dirty="0" err="1"/>
              <a:t>постоли</a:t>
            </a:r>
            <a:r>
              <a:rPr lang="ru-RU" sz="1000" dirty="0"/>
              <a:t> </a:t>
            </a:r>
            <a:r>
              <a:rPr lang="ru-RU" sz="1000" dirty="0" err="1"/>
              <a:t>взуті</a:t>
            </a:r>
            <a:r>
              <a:rPr lang="ru-RU" sz="1000" dirty="0"/>
              <a:t> на </a:t>
            </a:r>
            <a:r>
              <a:rPr lang="ru-RU" sz="1000" dirty="0" err="1"/>
              <a:t>сукняні</a:t>
            </a:r>
            <a:r>
              <a:rPr lang="ru-RU" sz="1000" dirty="0"/>
              <a:t> «</a:t>
            </a:r>
            <a:r>
              <a:rPr lang="ru-RU" sz="1000" dirty="0" err="1"/>
              <a:t>капчури</a:t>
            </a:r>
            <a:r>
              <a:rPr lang="ru-RU" sz="1000" dirty="0"/>
              <a:t>». При </a:t>
            </a:r>
            <a:r>
              <a:rPr lang="ru-RU" sz="1000" dirty="0" err="1"/>
              <a:t>цьому</a:t>
            </a:r>
            <a:r>
              <a:rPr lang="ru-RU" sz="1000" dirty="0"/>
              <a:t> </a:t>
            </a:r>
            <a:r>
              <a:rPr lang="ru-RU" sz="1000" dirty="0" err="1"/>
              <a:t>враховувалось</a:t>
            </a:r>
            <a:r>
              <a:rPr lang="ru-RU" sz="1000" dirty="0"/>
              <a:t> </a:t>
            </a:r>
            <a:r>
              <a:rPr lang="ru-RU" sz="1000" dirty="0" err="1"/>
              <a:t>гармонійне</a:t>
            </a:r>
            <a:r>
              <a:rPr lang="ru-RU" sz="1000" dirty="0"/>
              <a:t> </a:t>
            </a:r>
            <a:r>
              <a:rPr lang="ru-RU" sz="1000" dirty="0" err="1"/>
              <a:t>поєднання</a:t>
            </a:r>
            <a:r>
              <a:rPr lang="ru-RU" sz="1000" dirty="0"/>
              <a:t> </a:t>
            </a:r>
            <a:r>
              <a:rPr lang="ru-RU" sz="1000" dirty="0" err="1"/>
              <a:t>кольорів</a:t>
            </a:r>
            <a:r>
              <a:rPr lang="ru-RU" sz="1000" dirty="0"/>
              <a:t> </a:t>
            </a:r>
            <a:r>
              <a:rPr lang="ru-RU" sz="1000" dirty="0" err="1"/>
              <a:t>штанів</a:t>
            </a:r>
            <a:r>
              <a:rPr lang="ru-RU" sz="1000" dirty="0"/>
              <a:t> та </a:t>
            </a:r>
            <a:r>
              <a:rPr lang="ru-RU" sz="1000" dirty="0" err="1"/>
              <a:t>капчурів</a:t>
            </a:r>
            <a:r>
              <a:rPr lang="ru-RU" sz="1000" dirty="0"/>
              <a:t>.</a:t>
            </a:r>
            <a:endParaRPr lang="uk-UA" sz="1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84832"/>
            <a:ext cx="2664296" cy="400164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95993"/>
            <a:ext cx="2664296" cy="3959233"/>
          </a:xfrm>
          <a:prstGeom prst="rect">
            <a:avLst/>
          </a:prstGeom>
        </p:spPr>
      </p:pic>
      <p:sp>
        <p:nvSpPr>
          <p:cNvPr id="6" name="Прямоугольник 5"/>
          <p:cNvSpPr/>
          <p:nvPr/>
        </p:nvSpPr>
        <p:spPr>
          <a:xfrm>
            <a:off x="5022304" y="4118280"/>
            <a:ext cx="4121696" cy="2862322"/>
          </a:xfrm>
          <a:prstGeom prst="rect">
            <a:avLst/>
          </a:prstGeom>
        </p:spPr>
        <p:txBody>
          <a:bodyPr wrap="square">
            <a:spAutoFit/>
          </a:bodyPr>
          <a:lstStyle/>
          <a:p>
            <a:r>
              <a:rPr lang="ru-RU" sz="1000" b="1" dirty="0"/>
              <a:t>ЛЬВІВЩИНА. </a:t>
            </a:r>
            <a:endParaRPr lang="ru-RU" sz="1000" b="1" dirty="0" smtClean="0"/>
          </a:p>
          <a:p>
            <a:r>
              <a:rPr lang="ru-RU" sz="1000" b="1" dirty="0" err="1" smtClean="0"/>
              <a:t>Жіночий</a:t>
            </a:r>
            <a:r>
              <a:rPr lang="ru-RU" sz="1000" b="1" dirty="0" smtClean="0"/>
              <a:t> </a:t>
            </a:r>
            <a:r>
              <a:rPr lang="ru-RU" sz="1000" b="1" dirty="0"/>
              <a:t>костюм. </a:t>
            </a:r>
            <a:r>
              <a:rPr lang="ru-RU" sz="1000" dirty="0"/>
              <a:t>Сорочка домотканого полотна з </a:t>
            </a:r>
            <a:r>
              <a:rPr lang="ru-RU" sz="1000" dirty="0" err="1"/>
              <a:t>уставками</a:t>
            </a:r>
            <a:r>
              <a:rPr lang="ru-RU" sz="1000" dirty="0"/>
              <a:t>. </a:t>
            </a:r>
            <a:r>
              <a:rPr lang="ru-RU" sz="1000" dirty="0" err="1"/>
              <a:t>Шерстяний</a:t>
            </a:r>
            <a:r>
              <a:rPr lang="ru-RU" sz="1000" dirty="0"/>
              <a:t> </a:t>
            </a:r>
            <a:r>
              <a:rPr lang="ru-RU" sz="1000" dirty="0" err="1"/>
              <a:t>безрукавний</a:t>
            </a:r>
            <a:r>
              <a:rPr lang="ru-RU" sz="1000" dirty="0"/>
              <a:t> </a:t>
            </a:r>
            <a:r>
              <a:rPr lang="ru-RU" sz="1000" dirty="0" err="1"/>
              <a:t>горсик</a:t>
            </a:r>
            <a:r>
              <a:rPr lang="ru-RU" sz="1000" dirty="0"/>
              <a:t> з «</a:t>
            </a:r>
            <a:r>
              <a:rPr lang="ru-RU" sz="1000" dirty="0" err="1"/>
              <a:t>лаптихами</a:t>
            </a:r>
            <a:r>
              <a:rPr lang="ru-RU" sz="1000" dirty="0"/>
              <a:t>», </a:t>
            </a:r>
            <a:r>
              <a:rPr lang="ru-RU" sz="1000" dirty="0" err="1"/>
              <a:t>прикрашений</a:t>
            </a:r>
            <a:r>
              <a:rPr lang="ru-RU" sz="1000" dirty="0"/>
              <a:t> </a:t>
            </a:r>
            <a:r>
              <a:rPr lang="ru-RU" sz="1000" dirty="0" err="1"/>
              <a:t>кольоровими</a:t>
            </a:r>
            <a:r>
              <a:rPr lang="ru-RU" sz="1000" dirty="0"/>
              <a:t> нитками, шнурами та </a:t>
            </a:r>
            <a:r>
              <a:rPr lang="ru-RU" sz="1000" dirty="0" err="1"/>
              <a:t>мереживом</a:t>
            </a:r>
            <a:r>
              <a:rPr lang="ru-RU" sz="1000" dirty="0"/>
              <a:t>. </a:t>
            </a:r>
            <a:r>
              <a:rPr lang="ru-RU" sz="1000" dirty="0" err="1"/>
              <a:t>Білий</a:t>
            </a:r>
            <a:r>
              <a:rPr lang="ru-RU" sz="1000" dirty="0"/>
              <a:t> </a:t>
            </a:r>
            <a:r>
              <a:rPr lang="ru-RU" sz="1000" dirty="0" err="1"/>
              <a:t>кабат</a:t>
            </a:r>
            <a:r>
              <a:rPr lang="ru-RU" sz="1000" dirty="0"/>
              <a:t> </a:t>
            </a:r>
            <a:r>
              <a:rPr lang="ru-RU" sz="1000" dirty="0" err="1"/>
              <a:t>розшитий</a:t>
            </a:r>
            <a:r>
              <a:rPr lang="ru-RU" sz="1000" dirty="0"/>
              <a:t> </a:t>
            </a:r>
            <a:r>
              <a:rPr lang="ru-RU" sz="1000" dirty="0" err="1"/>
              <a:t>чорним</a:t>
            </a:r>
            <a:r>
              <a:rPr lang="ru-RU" sz="1000" dirty="0"/>
              <a:t> шнуром. Сорочка і </a:t>
            </a:r>
            <a:r>
              <a:rPr lang="ru-RU" sz="1000" dirty="0" err="1"/>
              <a:t>полотняний</a:t>
            </a:r>
            <a:r>
              <a:rPr lang="ru-RU" sz="1000" dirty="0"/>
              <a:t> </a:t>
            </a:r>
            <a:r>
              <a:rPr lang="ru-RU" sz="1000" dirty="0" err="1"/>
              <a:t>фартух</a:t>
            </a:r>
            <a:r>
              <a:rPr lang="ru-RU" sz="1000" dirty="0"/>
              <a:t> </a:t>
            </a:r>
            <a:r>
              <a:rPr lang="ru-RU" sz="1000" dirty="0" err="1"/>
              <a:t>вишиті</a:t>
            </a:r>
            <a:r>
              <a:rPr lang="ru-RU" sz="1000" dirty="0"/>
              <a:t> </a:t>
            </a:r>
            <a:r>
              <a:rPr lang="ru-RU" sz="1000" dirty="0" err="1"/>
              <a:t>багатоколірною</a:t>
            </a:r>
            <a:r>
              <a:rPr lang="ru-RU" sz="1000" dirty="0"/>
              <a:t> </a:t>
            </a:r>
            <a:r>
              <a:rPr lang="ru-RU" sz="1000" dirty="0" err="1"/>
              <a:t>ниткою</a:t>
            </a:r>
            <a:r>
              <a:rPr lang="ru-RU" sz="1000" dirty="0"/>
              <a:t> </a:t>
            </a:r>
            <a:r>
              <a:rPr lang="ru-RU" sz="1000" dirty="0" err="1"/>
              <a:t>хрестиком</a:t>
            </a:r>
            <a:r>
              <a:rPr lang="ru-RU" sz="1000" dirty="0"/>
              <a:t>. Орнамент </a:t>
            </a:r>
            <a:r>
              <a:rPr lang="ru-RU" sz="1000" dirty="0" err="1"/>
              <a:t>переважно</a:t>
            </a:r>
            <a:r>
              <a:rPr lang="ru-RU" sz="1000" dirty="0"/>
              <a:t> </a:t>
            </a:r>
            <a:r>
              <a:rPr lang="ru-RU" sz="1000" dirty="0" err="1"/>
              <a:t>рослинний</a:t>
            </a:r>
            <a:r>
              <a:rPr lang="ru-RU" sz="1000" dirty="0"/>
              <a:t>. </a:t>
            </a:r>
            <a:r>
              <a:rPr lang="ru-RU" sz="1000" dirty="0" err="1"/>
              <a:t>Смугаста</a:t>
            </a:r>
            <a:r>
              <a:rPr lang="ru-RU" sz="1000" dirty="0"/>
              <a:t> </a:t>
            </a:r>
            <a:r>
              <a:rPr lang="ru-RU" sz="1000" dirty="0" err="1"/>
              <a:t>спідниця</a:t>
            </a:r>
            <a:r>
              <a:rPr lang="ru-RU" sz="1000" dirty="0"/>
              <a:t> «</a:t>
            </a:r>
            <a:r>
              <a:rPr lang="ru-RU" sz="1000" dirty="0" err="1"/>
              <a:t>щорц</a:t>
            </a:r>
            <a:r>
              <a:rPr lang="ru-RU" sz="1000" dirty="0"/>
              <a:t>» з </a:t>
            </a:r>
            <a:r>
              <a:rPr lang="ru-RU" sz="1000" dirty="0" err="1"/>
              <a:t>домотканої</a:t>
            </a:r>
            <a:r>
              <a:rPr lang="ru-RU" sz="1000" dirty="0"/>
              <a:t> </a:t>
            </a:r>
            <a:r>
              <a:rPr lang="ru-RU" sz="1000" dirty="0" err="1"/>
              <a:t>тканини</a:t>
            </a:r>
            <a:r>
              <a:rPr lang="ru-RU" sz="1000" dirty="0"/>
              <a:t> є </a:t>
            </a:r>
            <a:r>
              <a:rPr lang="ru-RU" sz="1000" dirty="0" err="1"/>
              <a:t>вдалим</a:t>
            </a:r>
            <a:r>
              <a:rPr lang="ru-RU" sz="1000" dirty="0"/>
              <a:t> </a:t>
            </a:r>
            <a:r>
              <a:rPr lang="ru-RU" sz="1000" dirty="0" err="1"/>
              <a:t>доповненням</a:t>
            </a:r>
            <a:r>
              <a:rPr lang="ru-RU" sz="1000" dirty="0"/>
              <a:t> ансамблю. </a:t>
            </a:r>
            <a:r>
              <a:rPr lang="ru-RU" sz="1000" dirty="0" err="1"/>
              <a:t>Вишита</a:t>
            </a:r>
            <a:r>
              <a:rPr lang="ru-RU" sz="1000" dirty="0"/>
              <a:t> </a:t>
            </a:r>
            <a:r>
              <a:rPr lang="ru-RU" sz="1000" dirty="0" err="1"/>
              <a:t>полотняна</a:t>
            </a:r>
            <a:r>
              <a:rPr lang="ru-RU" sz="1000" dirty="0"/>
              <a:t> </a:t>
            </a:r>
            <a:r>
              <a:rPr lang="ru-RU" sz="1000" dirty="0" err="1"/>
              <a:t>хустка</a:t>
            </a:r>
            <a:r>
              <a:rPr lang="ru-RU" sz="1000" dirty="0"/>
              <a:t> </a:t>
            </a:r>
            <a:r>
              <a:rPr lang="ru-RU" sz="1000" dirty="0" err="1"/>
              <a:t>пов'язана</a:t>
            </a:r>
            <a:r>
              <a:rPr lang="ru-RU" sz="1000" dirty="0"/>
              <a:t> на </a:t>
            </a:r>
            <a:r>
              <a:rPr lang="ru-RU" sz="1000" dirty="0" err="1"/>
              <a:t>червону</a:t>
            </a:r>
            <a:r>
              <a:rPr lang="ru-RU" sz="1000" dirty="0"/>
              <a:t> «</a:t>
            </a:r>
            <a:r>
              <a:rPr lang="ru-RU" sz="1000" dirty="0" err="1"/>
              <a:t>бавницю</a:t>
            </a:r>
            <a:r>
              <a:rPr lang="ru-RU" sz="1000" dirty="0"/>
              <a:t>» з </a:t>
            </a:r>
            <a:r>
              <a:rPr lang="ru-RU" sz="1000" dirty="0" err="1"/>
              <a:t>бахромою</a:t>
            </a:r>
            <a:r>
              <a:rPr lang="ru-RU" sz="1000" dirty="0"/>
              <a:t>. </a:t>
            </a:r>
            <a:r>
              <a:rPr lang="ru-RU" sz="1000" dirty="0" err="1"/>
              <a:t>Оригінальної</a:t>
            </a:r>
            <a:r>
              <a:rPr lang="ru-RU" sz="1000" dirty="0"/>
              <a:t> </a:t>
            </a:r>
            <a:r>
              <a:rPr lang="ru-RU" sz="1000" dirty="0" err="1"/>
              <a:t>форми</a:t>
            </a:r>
            <a:r>
              <a:rPr lang="ru-RU" sz="1000" dirty="0"/>
              <a:t> </a:t>
            </a:r>
            <a:r>
              <a:rPr lang="ru-RU" sz="1000" dirty="0" err="1"/>
              <a:t>постоли</a:t>
            </a:r>
            <a:r>
              <a:rPr lang="ru-RU" sz="1000" dirty="0"/>
              <a:t> з пряжками </a:t>
            </a:r>
            <a:r>
              <a:rPr lang="ru-RU" sz="1000" dirty="0" err="1"/>
              <a:t>надіті</a:t>
            </a:r>
            <a:r>
              <a:rPr lang="ru-RU" sz="1000" dirty="0"/>
              <a:t> на </a:t>
            </a:r>
            <a:r>
              <a:rPr lang="ru-RU" sz="1000" dirty="0" err="1"/>
              <a:t>білі</a:t>
            </a:r>
            <a:r>
              <a:rPr lang="ru-RU" sz="1000" dirty="0"/>
              <a:t> </a:t>
            </a:r>
            <a:r>
              <a:rPr lang="ru-RU" sz="1000" dirty="0" err="1"/>
              <a:t>онучі</a:t>
            </a:r>
            <a:r>
              <a:rPr lang="ru-RU" sz="1000" dirty="0"/>
              <a:t>. </a:t>
            </a:r>
            <a:r>
              <a:rPr lang="ru-RU" sz="1000" dirty="0" err="1"/>
              <a:t>Прикраси</a:t>
            </a:r>
            <a:r>
              <a:rPr lang="ru-RU" sz="1000" dirty="0"/>
              <a:t>: </a:t>
            </a:r>
            <a:r>
              <a:rPr lang="ru-RU" sz="1000" dirty="0" err="1"/>
              <a:t>гердани</a:t>
            </a:r>
            <a:r>
              <a:rPr lang="ru-RU" sz="1000" dirty="0"/>
              <a:t> та «</a:t>
            </a:r>
            <a:r>
              <a:rPr lang="ru-RU" sz="1000" dirty="0" err="1"/>
              <a:t>пістряне</a:t>
            </a:r>
            <a:r>
              <a:rPr lang="ru-RU" sz="1000" dirty="0"/>
              <a:t>» </a:t>
            </a:r>
            <a:r>
              <a:rPr lang="ru-RU" sz="1000" dirty="0" err="1"/>
              <a:t>намисто</a:t>
            </a:r>
            <a:r>
              <a:rPr lang="ru-RU" sz="1000" dirty="0"/>
              <a:t>.</a:t>
            </a:r>
            <a:endParaRPr lang="uk-UA" sz="1000" dirty="0"/>
          </a:p>
          <a:p>
            <a:r>
              <a:rPr lang="ru-RU" sz="1000" b="1" dirty="0" err="1"/>
              <a:t>Чоловічий</a:t>
            </a:r>
            <a:r>
              <a:rPr lang="ru-RU" sz="1000" b="1" dirty="0"/>
              <a:t> костюм. </a:t>
            </a:r>
            <a:r>
              <a:rPr lang="ru-RU" sz="1000" dirty="0"/>
              <a:t>Сорочка на </a:t>
            </a:r>
            <a:r>
              <a:rPr lang="ru-RU" sz="1000" dirty="0" err="1"/>
              <a:t>кокетці</a:t>
            </a:r>
            <a:r>
              <a:rPr lang="ru-RU" sz="1000" dirty="0"/>
              <a:t> з </a:t>
            </a:r>
            <a:r>
              <a:rPr lang="ru-RU" sz="1000" dirty="0" err="1"/>
              <a:t>виложистим</a:t>
            </a:r>
            <a:r>
              <a:rPr lang="ru-RU" sz="1000" dirty="0"/>
              <a:t> </a:t>
            </a:r>
            <a:r>
              <a:rPr lang="ru-RU" sz="1000" dirty="0" err="1"/>
              <a:t>коміром</a:t>
            </a:r>
            <a:r>
              <a:rPr lang="ru-RU" sz="1000" dirty="0"/>
              <a:t>. На </a:t>
            </a:r>
            <a:r>
              <a:rPr lang="ru-RU" sz="1000" dirty="0" err="1"/>
              <a:t>маніжці</a:t>
            </a:r>
            <a:r>
              <a:rPr lang="ru-RU" sz="1000" dirty="0"/>
              <a:t>, </a:t>
            </a:r>
            <a:r>
              <a:rPr lang="ru-RU" sz="1000" dirty="0" err="1"/>
              <a:t>комірі</a:t>
            </a:r>
            <a:r>
              <a:rPr lang="ru-RU" sz="1000" dirty="0"/>
              <a:t> та манжетах </a:t>
            </a:r>
            <a:r>
              <a:rPr lang="ru-RU" sz="1000" dirty="0" err="1"/>
              <a:t>вишивка</a:t>
            </a:r>
            <a:r>
              <a:rPr lang="ru-RU" sz="1000" dirty="0"/>
              <a:t>. </a:t>
            </a:r>
            <a:r>
              <a:rPr lang="ru-RU" sz="1000" dirty="0" err="1"/>
              <a:t>Штани</a:t>
            </a:r>
            <a:r>
              <a:rPr lang="ru-RU" sz="1000" dirty="0"/>
              <a:t> </a:t>
            </a:r>
            <a:r>
              <a:rPr lang="ru-RU" sz="1000" dirty="0" err="1"/>
              <a:t>вузькі</a:t>
            </a:r>
            <a:r>
              <a:rPr lang="ru-RU" sz="1000" dirty="0"/>
              <a:t>, темного </a:t>
            </a:r>
            <a:r>
              <a:rPr lang="ru-RU" sz="1000" dirty="0" err="1"/>
              <a:t>кольору</a:t>
            </a:r>
            <a:r>
              <a:rPr lang="ru-RU" sz="1000" dirty="0"/>
              <a:t>, </a:t>
            </a:r>
            <a:r>
              <a:rPr lang="ru-RU" sz="1000" dirty="0" err="1"/>
              <a:t>буденні</a:t>
            </a:r>
            <a:r>
              <a:rPr lang="ru-RU" sz="1000" dirty="0"/>
              <a:t> — з </a:t>
            </a:r>
            <a:r>
              <a:rPr lang="ru-RU" sz="1000" dirty="0" err="1"/>
              <a:t>домотканої</a:t>
            </a:r>
            <a:r>
              <a:rPr lang="ru-RU" sz="1000" dirty="0"/>
              <a:t> </a:t>
            </a:r>
            <a:r>
              <a:rPr lang="ru-RU" sz="1000" dirty="0" err="1"/>
              <a:t>тканини</a:t>
            </a:r>
            <a:r>
              <a:rPr lang="ru-RU" sz="1000" dirty="0"/>
              <a:t>, </a:t>
            </a:r>
            <a:r>
              <a:rPr lang="ru-RU" sz="1000" dirty="0" err="1"/>
              <a:t>святкові</a:t>
            </a:r>
            <a:r>
              <a:rPr lang="ru-RU" sz="1000" dirty="0"/>
              <a:t> — </a:t>
            </a:r>
            <a:r>
              <a:rPr lang="ru-RU" sz="1000" dirty="0" err="1"/>
              <a:t>переважно</a:t>
            </a:r>
            <a:r>
              <a:rPr lang="ru-RU" sz="1000" dirty="0"/>
              <a:t> </a:t>
            </a:r>
            <a:r>
              <a:rPr lang="ru-RU" sz="1000" dirty="0" err="1"/>
              <a:t>фабричні</a:t>
            </a:r>
            <a:r>
              <a:rPr lang="ru-RU" sz="1000" dirty="0"/>
              <a:t>. «</a:t>
            </a:r>
            <a:r>
              <a:rPr lang="ru-RU" sz="1000" dirty="0" err="1"/>
              <a:t>Каптан</a:t>
            </a:r>
            <a:r>
              <a:rPr lang="ru-RU" sz="1000" dirty="0"/>
              <a:t>» (кафтан) </a:t>
            </a:r>
            <a:r>
              <a:rPr lang="ru-RU" sz="1000" dirty="0" err="1"/>
              <a:t>білої</a:t>
            </a:r>
            <a:r>
              <a:rPr lang="ru-RU" sz="1000" dirty="0"/>
              <a:t> </a:t>
            </a:r>
            <a:r>
              <a:rPr lang="ru-RU" sz="1000" dirty="0" err="1"/>
              <a:t>домотканої</a:t>
            </a:r>
            <a:r>
              <a:rPr lang="ru-RU" sz="1000" dirty="0"/>
              <a:t> </a:t>
            </a:r>
            <a:r>
              <a:rPr lang="ru-RU" sz="1000" dirty="0" err="1"/>
              <a:t>вовни</a:t>
            </a:r>
            <a:r>
              <a:rPr lang="ru-RU" sz="1000" dirty="0"/>
              <a:t>, </a:t>
            </a:r>
            <a:r>
              <a:rPr lang="ru-RU" sz="1000" dirty="0" err="1"/>
              <a:t>прикрашений</a:t>
            </a:r>
            <a:r>
              <a:rPr lang="ru-RU" sz="1000" dirty="0"/>
              <a:t> </a:t>
            </a:r>
            <a:r>
              <a:rPr lang="ru-RU" sz="1000" dirty="0" err="1"/>
              <a:t>кольоровими</a:t>
            </a:r>
            <a:r>
              <a:rPr lang="ru-RU" sz="1000" dirty="0"/>
              <a:t> шнурами та </a:t>
            </a:r>
            <a:r>
              <a:rPr lang="ru-RU" sz="1000" dirty="0" err="1"/>
              <a:t>аплікацією</a:t>
            </a:r>
            <a:r>
              <a:rPr lang="ru-RU" sz="1000" dirty="0"/>
              <a:t> з сукна й </a:t>
            </a:r>
            <a:r>
              <a:rPr lang="ru-RU" sz="1000" dirty="0" err="1"/>
              <a:t>шкіри</a:t>
            </a:r>
            <a:r>
              <a:rPr lang="ru-RU" sz="1000" dirty="0"/>
              <a:t>. </a:t>
            </a:r>
            <a:r>
              <a:rPr lang="ru-RU" sz="1000" dirty="0" err="1"/>
              <a:t>Повстяний</a:t>
            </a:r>
            <a:r>
              <a:rPr lang="ru-RU" sz="1000" dirty="0"/>
              <a:t> </a:t>
            </a:r>
            <a:r>
              <a:rPr lang="ru-RU" sz="1000" dirty="0" err="1"/>
              <a:t>капелюх</a:t>
            </a:r>
            <a:r>
              <a:rPr lang="ru-RU" sz="1000" dirty="0"/>
              <a:t> </a:t>
            </a:r>
            <a:r>
              <a:rPr lang="ru-RU" sz="1000" dirty="0" err="1"/>
              <a:t>оздоблений</a:t>
            </a:r>
            <a:r>
              <a:rPr lang="ru-RU" sz="1000" dirty="0"/>
              <a:t> </a:t>
            </a:r>
            <a:r>
              <a:rPr lang="ru-RU" sz="1000" dirty="0" err="1"/>
              <a:t>стрічкою</a:t>
            </a:r>
            <a:r>
              <a:rPr lang="ru-RU" sz="1000" dirty="0"/>
              <a:t>, </a:t>
            </a:r>
            <a:r>
              <a:rPr lang="ru-RU" sz="1000" dirty="0" err="1"/>
              <a:t>квітами</a:t>
            </a:r>
            <a:r>
              <a:rPr lang="ru-RU" sz="1000" dirty="0"/>
              <a:t> та пером. </a:t>
            </a:r>
            <a:r>
              <a:rPr lang="ru-RU" sz="1000" dirty="0" err="1"/>
              <a:t>Шкіряні</a:t>
            </a:r>
            <a:r>
              <a:rPr lang="ru-RU" sz="1000" dirty="0"/>
              <a:t> </a:t>
            </a:r>
            <a:r>
              <a:rPr lang="ru-RU" sz="1000" dirty="0" err="1"/>
              <a:t>чоботи</a:t>
            </a:r>
            <a:r>
              <a:rPr lang="ru-RU" sz="1000" dirty="0"/>
              <a:t> </a:t>
            </a:r>
            <a:r>
              <a:rPr lang="ru-RU" sz="1000" dirty="0" err="1"/>
              <a:t>жовтого</a:t>
            </a:r>
            <a:r>
              <a:rPr lang="ru-RU" sz="1000" dirty="0"/>
              <a:t> </a:t>
            </a:r>
            <a:r>
              <a:rPr lang="ru-RU" sz="1000" dirty="0" err="1"/>
              <a:t>кольору</a:t>
            </a:r>
            <a:r>
              <a:rPr lang="ru-RU" sz="1000" dirty="0"/>
              <a:t> </a:t>
            </a:r>
            <a:r>
              <a:rPr lang="ru-RU" sz="1000" dirty="0" err="1"/>
              <a:t>багато</a:t>
            </a:r>
            <a:r>
              <a:rPr lang="ru-RU" sz="1000" dirty="0"/>
              <a:t> </a:t>
            </a:r>
            <a:r>
              <a:rPr lang="ru-RU" sz="1000" dirty="0" err="1"/>
              <a:t>орнаментовані</a:t>
            </a:r>
            <a:r>
              <a:rPr lang="ru-RU" sz="1000" dirty="0"/>
              <a:t>.</a:t>
            </a:r>
            <a:endParaRPr lang="uk-UA" sz="1000" dirty="0"/>
          </a:p>
        </p:txBody>
      </p:sp>
      <p:pic>
        <p:nvPicPr>
          <p:cNvPr id="7" name="Рисунок 6"/>
          <p:cNvPicPr/>
          <p:nvPr/>
        </p:nvPicPr>
        <p:blipFill rotWithShape="1">
          <a:blip r:embed="rId4">
            <a:extLst>
              <a:ext uri="{28A0092B-C50C-407E-A947-70E740481C1C}">
                <a14:useLocalDpi xmlns:a14="http://schemas.microsoft.com/office/drawing/2010/main" val="0"/>
              </a:ext>
            </a:extLst>
          </a:blip>
          <a:srcRect r="88823"/>
          <a:stretch/>
        </p:blipFill>
        <p:spPr bwMode="auto">
          <a:xfrm>
            <a:off x="0" y="-12809"/>
            <a:ext cx="1043608" cy="6870809"/>
          </a:xfrm>
          <a:prstGeom prst="rect">
            <a:avLst/>
          </a:prstGeom>
          <a:ln>
            <a:noFill/>
          </a:ln>
          <a:extLst>
            <a:ext uri="{53640926-AAD7-44D8-BBD7-CCE9431645EC}">
              <a14:shadowObscured xmlns:a14="http://schemas.microsoft.com/office/drawing/2010/main"/>
            </a:ext>
          </a:ex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43200" y="2943200"/>
            <a:ext cx="6858000" cy="971600"/>
          </a:xfrm>
          <a:prstGeom prst="rect">
            <a:avLst/>
          </a:prstGeom>
        </p:spPr>
      </p:pic>
    </p:spTree>
    <p:extLst>
      <p:ext uri="{BB962C8B-B14F-4D97-AF65-F5344CB8AC3E}">
        <p14:creationId xmlns:p14="http://schemas.microsoft.com/office/powerpoint/2010/main" val="354280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94868" y="3861048"/>
            <a:ext cx="3937172" cy="3000821"/>
          </a:xfrm>
          <a:prstGeom prst="rect">
            <a:avLst/>
          </a:prstGeom>
        </p:spPr>
        <p:txBody>
          <a:bodyPr wrap="square">
            <a:spAutoFit/>
          </a:bodyPr>
          <a:lstStyle/>
          <a:p>
            <a:r>
              <a:rPr lang="ru-RU" sz="1050" b="1" dirty="0"/>
              <a:t>ЧЕРНІГІВЩИНА. </a:t>
            </a:r>
            <a:endParaRPr lang="ru-RU" sz="1050" b="1" dirty="0" smtClean="0"/>
          </a:p>
          <a:p>
            <a:r>
              <a:rPr lang="ru-RU" sz="1050" b="1" dirty="0" err="1" smtClean="0"/>
              <a:t>Чоловічий</a:t>
            </a:r>
            <a:r>
              <a:rPr lang="ru-RU" sz="1050" b="1" dirty="0" smtClean="0"/>
              <a:t> </a:t>
            </a:r>
            <a:r>
              <a:rPr lang="ru-RU" sz="1050" b="1" dirty="0"/>
              <a:t>костюм. </a:t>
            </a:r>
            <a:r>
              <a:rPr lang="ru-RU" sz="1050" dirty="0" err="1"/>
              <a:t>Тунікоподібна</a:t>
            </a:r>
            <a:r>
              <a:rPr lang="ru-RU" sz="1050" dirty="0"/>
              <a:t> сорочка домотканого полотна. Широка </a:t>
            </a:r>
            <a:r>
              <a:rPr lang="ru-RU" sz="1050" dirty="0" err="1"/>
              <a:t>маніжка</a:t>
            </a:r>
            <a:r>
              <a:rPr lang="ru-RU" sz="1050" dirty="0"/>
              <a:t>, стоячий </a:t>
            </a:r>
            <a:r>
              <a:rPr lang="ru-RU" sz="1050" dirty="0" err="1"/>
              <a:t>комір</a:t>
            </a:r>
            <a:r>
              <a:rPr lang="ru-RU" sz="1050" dirty="0"/>
              <a:t>, </a:t>
            </a:r>
            <a:r>
              <a:rPr lang="ru-RU" sz="1050" dirty="0" err="1"/>
              <a:t>манжети</a:t>
            </a:r>
            <a:r>
              <a:rPr lang="ru-RU" sz="1050" dirty="0"/>
              <a:t> й </a:t>
            </a:r>
            <a:r>
              <a:rPr lang="ru-RU" sz="1050" dirty="0" err="1"/>
              <a:t>поділ</a:t>
            </a:r>
            <a:r>
              <a:rPr lang="ru-RU" sz="1050" dirty="0"/>
              <a:t> </a:t>
            </a:r>
            <a:r>
              <a:rPr lang="ru-RU" sz="1050" dirty="0" err="1"/>
              <a:t>прикрашені</a:t>
            </a:r>
            <a:r>
              <a:rPr lang="ru-RU" sz="1050" dirty="0"/>
              <a:t> </a:t>
            </a:r>
            <a:r>
              <a:rPr lang="ru-RU" sz="1050" dirty="0" err="1"/>
              <a:t>вишивкою</a:t>
            </a:r>
            <a:r>
              <a:rPr lang="ru-RU" sz="1050" dirty="0"/>
              <a:t>. </a:t>
            </a:r>
            <a:r>
              <a:rPr lang="ru-RU" sz="1050" dirty="0" err="1"/>
              <a:t>Одягалася</a:t>
            </a:r>
            <a:r>
              <a:rPr lang="ru-RU" sz="1050" dirty="0"/>
              <a:t> сорочка </a:t>
            </a:r>
            <a:r>
              <a:rPr lang="ru-RU" sz="1050" dirty="0" err="1"/>
              <a:t>переважно</a:t>
            </a:r>
            <a:r>
              <a:rPr lang="ru-RU" sz="1050" dirty="0"/>
              <a:t> </a:t>
            </a:r>
            <a:r>
              <a:rPr lang="ru-RU" sz="1050" dirty="0" err="1"/>
              <a:t>навипуск</a:t>
            </a:r>
            <a:r>
              <a:rPr lang="ru-RU" sz="1050" dirty="0"/>
              <a:t> </a:t>
            </a:r>
            <a:r>
              <a:rPr lang="ru-RU" sz="1050" dirty="0" err="1"/>
              <a:t>під</a:t>
            </a:r>
            <a:r>
              <a:rPr lang="ru-RU" sz="1050" dirty="0"/>
              <a:t> кручений пояс. </a:t>
            </a:r>
            <a:r>
              <a:rPr lang="ru-RU" sz="1050" dirty="0" err="1"/>
              <a:t>Штани</a:t>
            </a:r>
            <a:r>
              <a:rPr lang="ru-RU" sz="1050" dirty="0"/>
              <a:t> грубого </a:t>
            </a:r>
            <a:r>
              <a:rPr lang="ru-RU" sz="1050" dirty="0" err="1"/>
              <a:t>невідбіленого</a:t>
            </a:r>
            <a:r>
              <a:rPr lang="ru-RU" sz="1050" dirty="0"/>
              <a:t> полотна, </a:t>
            </a:r>
            <a:r>
              <a:rPr lang="ru-RU" sz="1050" dirty="0" err="1"/>
              <a:t>неширокі</a:t>
            </a:r>
            <a:r>
              <a:rPr lang="ru-RU" sz="1050" dirty="0"/>
              <a:t>.</a:t>
            </a:r>
            <a:endParaRPr lang="uk-UA" sz="1050" dirty="0"/>
          </a:p>
          <a:p>
            <a:r>
              <a:rPr lang="ru-RU" sz="1050" b="1" dirty="0" err="1"/>
              <a:t>Жіночий</a:t>
            </a:r>
            <a:r>
              <a:rPr lang="ru-RU" sz="1050" b="1" dirty="0"/>
              <a:t> костюм. </a:t>
            </a:r>
            <a:r>
              <a:rPr lang="ru-RU" sz="1050" dirty="0"/>
              <a:t>Сорочка домотканого полотна «до </a:t>
            </a:r>
            <a:r>
              <a:rPr lang="ru-RU" sz="1050" dirty="0" err="1"/>
              <a:t>поликів</a:t>
            </a:r>
            <a:r>
              <a:rPr lang="ru-RU" sz="1050" dirty="0"/>
              <a:t>» з широкими, у </a:t>
            </a:r>
            <a:r>
              <a:rPr lang="ru-RU" sz="1050" dirty="0" err="1"/>
              <a:t>півтори</a:t>
            </a:r>
            <a:r>
              <a:rPr lang="ru-RU" sz="1050" dirty="0"/>
              <a:t> </a:t>
            </a:r>
            <a:r>
              <a:rPr lang="ru-RU" sz="1050" dirty="0" err="1"/>
              <a:t>пілки</a:t>
            </a:r>
            <a:r>
              <a:rPr lang="ru-RU" sz="1050" dirty="0"/>
              <a:t>, рукавами. На рукавах та </a:t>
            </a:r>
            <a:r>
              <a:rPr lang="ru-RU" sz="1050" dirty="0" err="1"/>
              <a:t>поликах</a:t>
            </a:r>
            <a:r>
              <a:rPr lang="ru-RU" sz="1050" dirty="0"/>
              <a:t> </a:t>
            </a:r>
            <a:r>
              <a:rPr lang="ru-RU" sz="1050" dirty="0" err="1"/>
              <a:t>червоно-чорна</a:t>
            </a:r>
            <a:r>
              <a:rPr lang="ru-RU" sz="1050" dirty="0"/>
              <a:t> </a:t>
            </a:r>
            <a:r>
              <a:rPr lang="ru-RU" sz="1050" dirty="0" err="1"/>
              <a:t>вишивка</a:t>
            </a:r>
            <a:r>
              <a:rPr lang="ru-RU" sz="1050" dirty="0"/>
              <a:t> </a:t>
            </a:r>
            <a:r>
              <a:rPr lang="ru-RU" sz="1050" dirty="0" err="1"/>
              <a:t>гладдю</a:t>
            </a:r>
            <a:r>
              <a:rPr lang="ru-RU" sz="1050" dirty="0"/>
              <a:t>. Синя </a:t>
            </a:r>
            <a:r>
              <a:rPr lang="ru-RU" sz="1050" dirty="0" err="1"/>
              <a:t>керсетка</a:t>
            </a:r>
            <a:r>
              <a:rPr lang="ru-RU" sz="1050" dirty="0"/>
              <a:t> з </a:t>
            </a:r>
            <a:r>
              <a:rPr lang="ru-RU" sz="1050" dirty="0" err="1"/>
              <a:t>підрізною</a:t>
            </a:r>
            <a:r>
              <a:rPr lang="ru-RU" sz="1050" dirty="0"/>
              <a:t> </a:t>
            </a:r>
            <a:r>
              <a:rPr lang="ru-RU" sz="1050" dirty="0" err="1"/>
              <a:t>спинкою</a:t>
            </a:r>
            <a:r>
              <a:rPr lang="ru-RU" sz="1050" dirty="0"/>
              <a:t>, «до </a:t>
            </a:r>
            <a:r>
              <a:rPr lang="ru-RU" sz="1050" dirty="0" err="1"/>
              <a:t>фанд</a:t>
            </a:r>
            <a:r>
              <a:rPr lang="ru-RU" sz="1050" dirty="0"/>
              <a:t>» (з фалдами). </a:t>
            </a:r>
            <a:r>
              <a:rPr lang="ru-RU" sz="1050" dirty="0" err="1"/>
              <a:t>Червона</a:t>
            </a:r>
            <a:r>
              <a:rPr lang="ru-RU" sz="1050" dirty="0"/>
              <a:t> </a:t>
            </a:r>
            <a:r>
              <a:rPr lang="ru-RU" sz="1050" dirty="0" err="1"/>
              <a:t>спідниця</a:t>
            </a:r>
            <a:r>
              <a:rPr lang="ru-RU" sz="1050" dirty="0"/>
              <a:t> у складку типу </a:t>
            </a:r>
            <a:r>
              <a:rPr lang="ru-RU" sz="1050" dirty="0" err="1"/>
              <a:t>андарака</a:t>
            </a:r>
            <a:r>
              <a:rPr lang="ru-RU" sz="1050" dirty="0"/>
              <a:t> </a:t>
            </a:r>
            <a:r>
              <a:rPr lang="ru-RU" sz="1050" dirty="0" err="1"/>
              <a:t>домотканої</a:t>
            </a:r>
            <a:r>
              <a:rPr lang="ru-RU" sz="1050" dirty="0"/>
              <a:t> </a:t>
            </a:r>
            <a:r>
              <a:rPr lang="ru-RU" sz="1050" dirty="0" err="1"/>
              <a:t>вовни</a:t>
            </a:r>
            <a:r>
              <a:rPr lang="ru-RU" sz="1050" dirty="0"/>
              <a:t> з </a:t>
            </a:r>
            <a:r>
              <a:rPr lang="ru-RU" sz="1050" dirty="0" err="1"/>
              <a:t>тканим</a:t>
            </a:r>
            <a:r>
              <a:rPr lang="ru-RU" sz="1050" dirty="0"/>
              <a:t> </a:t>
            </a:r>
            <a:r>
              <a:rPr lang="ru-RU" sz="1050" dirty="0" err="1"/>
              <a:t>різноколірним</a:t>
            </a:r>
            <a:r>
              <a:rPr lang="ru-RU" sz="1050" dirty="0"/>
              <a:t> </a:t>
            </a:r>
            <a:r>
              <a:rPr lang="ru-RU" sz="1050" dirty="0" err="1"/>
              <a:t>геометри-зованим</a:t>
            </a:r>
            <a:r>
              <a:rPr lang="ru-RU" sz="1050" dirty="0"/>
              <a:t> орнаментом по подолу. </a:t>
            </a:r>
            <a:r>
              <a:rPr lang="ru-RU" sz="1050" dirty="0" err="1"/>
              <a:t>Білий</a:t>
            </a:r>
            <a:r>
              <a:rPr lang="ru-RU" sz="1050" dirty="0"/>
              <a:t> </a:t>
            </a:r>
            <a:r>
              <a:rPr lang="ru-RU" sz="1050" dirty="0" err="1"/>
              <a:t>полотняний</a:t>
            </a:r>
            <a:r>
              <a:rPr lang="ru-RU" sz="1050" dirty="0"/>
              <a:t> </a:t>
            </a:r>
            <a:r>
              <a:rPr lang="ru-RU" sz="1050" dirty="0" err="1"/>
              <a:t>фартух</a:t>
            </a:r>
            <a:r>
              <a:rPr lang="ru-RU" sz="1050" dirty="0"/>
              <a:t> </a:t>
            </a:r>
            <a:r>
              <a:rPr lang="ru-RU" sz="1050" dirty="0" err="1"/>
              <a:t>вишитий</a:t>
            </a:r>
            <a:r>
              <a:rPr lang="ru-RU" sz="1050" dirty="0"/>
              <a:t> по подолу, з «закладками» та </a:t>
            </a:r>
            <a:r>
              <a:rPr lang="ru-RU" sz="1050" dirty="0" err="1"/>
              <a:t>обшивкою</a:t>
            </a:r>
            <a:r>
              <a:rPr lang="ru-RU" sz="1050" dirty="0"/>
              <a:t> </a:t>
            </a:r>
            <a:r>
              <a:rPr lang="ru-RU" sz="1050" dirty="0" err="1"/>
              <a:t>мереживом</a:t>
            </a:r>
            <a:r>
              <a:rPr lang="ru-RU" sz="1050" dirty="0"/>
              <a:t>. </a:t>
            </a:r>
            <a:r>
              <a:rPr lang="ru-RU" sz="1050" dirty="0" err="1"/>
              <a:t>Дві</a:t>
            </a:r>
            <a:r>
              <a:rPr lang="ru-RU" sz="1050" dirty="0"/>
              <a:t> </a:t>
            </a:r>
            <a:r>
              <a:rPr lang="ru-RU" sz="1050" dirty="0" err="1"/>
              <a:t>різноколірні</a:t>
            </a:r>
            <a:r>
              <a:rPr lang="ru-RU" sz="1050" dirty="0"/>
              <a:t> </a:t>
            </a:r>
            <a:r>
              <a:rPr lang="ru-RU" sz="1050" dirty="0" err="1"/>
              <a:t>хустки</a:t>
            </a:r>
            <a:r>
              <a:rPr lang="ru-RU" sz="1050" dirty="0"/>
              <a:t> </a:t>
            </a:r>
            <a:r>
              <a:rPr lang="ru-RU" sz="1050" dirty="0" err="1"/>
              <a:t>пов'язані</a:t>
            </a:r>
            <a:r>
              <a:rPr lang="ru-RU" sz="1050" dirty="0"/>
              <a:t> на </a:t>
            </a:r>
            <a:r>
              <a:rPr lang="ru-RU" sz="1050" dirty="0" err="1"/>
              <a:t>білий</a:t>
            </a:r>
            <a:r>
              <a:rPr lang="ru-RU" sz="1050" dirty="0"/>
              <a:t> </a:t>
            </a:r>
            <a:r>
              <a:rPr lang="ru-RU" sz="1050" dirty="0" err="1"/>
              <a:t>очіпок</a:t>
            </a:r>
            <a:r>
              <a:rPr lang="ru-RU" sz="1050" dirty="0"/>
              <a:t>. Одна </a:t>
            </a:r>
            <a:r>
              <a:rPr lang="ru-RU" sz="1050" dirty="0" err="1"/>
              <a:t>хустка</a:t>
            </a:r>
            <a:r>
              <a:rPr lang="ru-RU" sz="1050" dirty="0"/>
              <a:t> </a:t>
            </a:r>
            <a:r>
              <a:rPr lang="ru-RU" sz="1050" dirty="0" err="1"/>
              <a:t>пов'язана</a:t>
            </a:r>
            <a:r>
              <a:rPr lang="ru-RU" sz="1050" dirty="0"/>
              <a:t> «просто», а друга </a:t>
            </a:r>
            <a:r>
              <a:rPr lang="ru-RU" sz="1050" dirty="0" err="1"/>
              <a:t>підведена</a:t>
            </a:r>
            <a:r>
              <a:rPr lang="ru-RU" sz="1050" dirty="0"/>
              <a:t> </a:t>
            </a:r>
            <a:r>
              <a:rPr lang="ru-RU" sz="1050" dirty="0" err="1"/>
              <a:t>під</a:t>
            </a:r>
            <a:r>
              <a:rPr lang="ru-RU" sz="1050" dirty="0"/>
              <a:t> </a:t>
            </a:r>
            <a:r>
              <a:rPr lang="ru-RU" sz="1050" dirty="0" err="1"/>
              <a:t>підборіддя</a:t>
            </a:r>
            <a:r>
              <a:rPr lang="ru-RU" sz="1050" dirty="0"/>
              <a:t> і </a:t>
            </a:r>
            <a:r>
              <a:rPr lang="ru-RU" sz="1050" dirty="0" err="1"/>
              <a:t>зав'язана</a:t>
            </a:r>
            <a:r>
              <a:rPr lang="ru-RU" sz="1050" dirty="0"/>
              <a:t> на </a:t>
            </a:r>
            <a:r>
              <a:rPr lang="ru-RU" sz="1050" dirty="0" err="1"/>
              <a:t>маківці</a:t>
            </a:r>
            <a:r>
              <a:rPr lang="ru-RU" sz="1050" dirty="0"/>
              <a:t>. </a:t>
            </a:r>
            <a:r>
              <a:rPr lang="ru-RU" sz="1050" dirty="0" err="1"/>
              <a:t>Личаки</a:t>
            </a:r>
            <a:r>
              <a:rPr lang="ru-RU" sz="1050" dirty="0"/>
              <a:t> прямого </a:t>
            </a:r>
            <a:r>
              <a:rPr lang="ru-RU" sz="1050" dirty="0" err="1"/>
              <a:t>плетіння</a:t>
            </a:r>
            <a:r>
              <a:rPr lang="ru-RU" sz="1050" dirty="0"/>
              <a:t> у </a:t>
            </a:r>
            <a:r>
              <a:rPr lang="ru-RU" sz="1050" dirty="0" err="1"/>
              <a:t>чоловіків</a:t>
            </a:r>
            <a:r>
              <a:rPr lang="ru-RU" sz="1050" dirty="0"/>
              <a:t> та </a:t>
            </a:r>
            <a:r>
              <a:rPr lang="ru-RU" sz="1000" dirty="0" err="1"/>
              <a:t>жінок</a:t>
            </a:r>
            <a:r>
              <a:rPr lang="ru-RU" sz="1050" dirty="0"/>
              <a:t> </a:t>
            </a:r>
            <a:r>
              <a:rPr lang="ru-RU" sz="1050" dirty="0" err="1"/>
              <a:t>одягалися</a:t>
            </a:r>
            <a:r>
              <a:rPr lang="ru-RU" sz="1050" dirty="0"/>
              <a:t> на </a:t>
            </a:r>
            <a:r>
              <a:rPr lang="ru-RU" sz="1050" dirty="0" err="1"/>
              <a:t>полотняні</a:t>
            </a:r>
            <a:r>
              <a:rPr lang="ru-RU" sz="1050" dirty="0"/>
              <a:t> </a:t>
            </a:r>
            <a:r>
              <a:rPr lang="ru-RU" sz="1050" dirty="0" err="1"/>
              <a:t>онучі</a:t>
            </a:r>
            <a:r>
              <a:rPr lang="ru-RU" sz="1050" dirty="0"/>
              <a:t>.</a:t>
            </a:r>
            <a:endParaRPr lang="uk-UA" sz="1050" dirty="0"/>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9408" t="2581" r="24592" b="8992"/>
          <a:stretch/>
        </p:blipFill>
        <p:spPr>
          <a:xfrm>
            <a:off x="4667046" y="238123"/>
            <a:ext cx="3788260" cy="3420915"/>
          </a:xfrm>
          <a:prstGeom prst="rect">
            <a:avLst/>
          </a:prstGeom>
        </p:spPr>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t="-1" r="50000" b="-5796"/>
          <a:stretch/>
        </p:blipFill>
        <p:spPr>
          <a:xfrm>
            <a:off x="1619672" y="238122"/>
            <a:ext cx="2088232" cy="3678443"/>
          </a:xfrm>
          <a:prstGeom prst="rect">
            <a:avLst/>
          </a:prstGeom>
        </p:spPr>
      </p:pic>
      <p:sp>
        <p:nvSpPr>
          <p:cNvPr id="9" name="Прямоугольник 8"/>
          <p:cNvSpPr/>
          <p:nvPr/>
        </p:nvSpPr>
        <p:spPr>
          <a:xfrm>
            <a:off x="4932040" y="3916566"/>
            <a:ext cx="4032448" cy="2708434"/>
          </a:xfrm>
          <a:prstGeom prst="rect">
            <a:avLst/>
          </a:prstGeom>
        </p:spPr>
        <p:txBody>
          <a:bodyPr wrap="square">
            <a:spAutoFit/>
          </a:bodyPr>
          <a:lstStyle/>
          <a:p>
            <a:r>
              <a:rPr lang="ru-RU" sz="1000" b="1" dirty="0"/>
              <a:t>ПОЛТАВЩИНА. </a:t>
            </a:r>
            <a:endParaRPr lang="ru-RU" sz="1000" b="1" dirty="0" smtClean="0"/>
          </a:p>
          <a:p>
            <a:r>
              <a:rPr lang="ru-RU" sz="1000" b="1" dirty="0" err="1" smtClean="0"/>
              <a:t>Парубоцький</a:t>
            </a:r>
            <a:r>
              <a:rPr lang="ru-RU" sz="1000" b="1" dirty="0" smtClean="0"/>
              <a:t> </a:t>
            </a:r>
            <a:r>
              <a:rPr lang="ru-RU" sz="1000" b="1" dirty="0"/>
              <a:t>костюм. </a:t>
            </a:r>
            <a:r>
              <a:rPr lang="ru-RU" sz="1000" dirty="0"/>
              <a:t>Полякова сорочка домотканого полотна з широкими рукавами. Станок сорочки разом з </a:t>
            </a:r>
            <a:r>
              <a:rPr lang="ru-RU" sz="1000" dirty="0" err="1"/>
              <a:t>поликами</a:t>
            </a:r>
            <a:r>
              <a:rPr lang="ru-RU" sz="1000" dirty="0"/>
              <a:t> «</a:t>
            </a:r>
            <a:r>
              <a:rPr lang="ru-RU" sz="1000" dirty="0" err="1"/>
              <a:t>ря</a:t>
            </a:r>
            <a:r>
              <a:rPr lang="ru-RU" sz="1000" dirty="0"/>
              <a:t>-сований» </a:t>
            </a:r>
            <a:r>
              <a:rPr lang="ru-RU" sz="1000" dirty="0" err="1"/>
              <a:t>біля</a:t>
            </a:r>
            <a:r>
              <a:rPr lang="ru-RU" sz="1000" dirty="0"/>
              <a:t> </a:t>
            </a:r>
            <a:r>
              <a:rPr lang="ru-RU" sz="1000" dirty="0" err="1"/>
              <a:t>коміра</a:t>
            </a:r>
            <a:r>
              <a:rPr lang="ru-RU" sz="1000" dirty="0"/>
              <a:t>. </a:t>
            </a:r>
            <a:r>
              <a:rPr lang="ru-RU" sz="1000" dirty="0" err="1"/>
              <a:t>Шви</a:t>
            </a:r>
            <a:r>
              <a:rPr lang="ru-RU" sz="1000" dirty="0"/>
              <a:t> </a:t>
            </a:r>
            <a:r>
              <a:rPr lang="ru-RU" sz="1000" dirty="0" err="1"/>
              <a:t>розшиті</a:t>
            </a:r>
            <a:r>
              <a:rPr lang="ru-RU" sz="1000" dirty="0"/>
              <a:t> </a:t>
            </a:r>
            <a:r>
              <a:rPr lang="ru-RU" sz="1000" dirty="0" err="1"/>
              <a:t>сірою</a:t>
            </a:r>
            <a:r>
              <a:rPr lang="ru-RU" sz="1000" dirty="0"/>
              <a:t> </a:t>
            </a:r>
            <a:r>
              <a:rPr lang="ru-RU" sz="1000" dirty="0" err="1"/>
              <a:t>лляною</a:t>
            </a:r>
            <a:r>
              <a:rPr lang="ru-RU" sz="1000" dirty="0"/>
              <a:t> </a:t>
            </a:r>
            <a:r>
              <a:rPr lang="ru-RU" sz="1000" dirty="0" err="1"/>
              <a:t>ниткою</a:t>
            </a:r>
            <a:r>
              <a:rPr lang="ru-RU" sz="1000" dirty="0"/>
              <a:t>. Такою ж </a:t>
            </a:r>
            <a:r>
              <a:rPr lang="ru-RU" sz="1000" dirty="0" err="1"/>
              <a:t>ниткою</a:t>
            </a:r>
            <a:r>
              <a:rPr lang="ru-RU" sz="1000" dirty="0"/>
              <a:t> </a:t>
            </a:r>
            <a:r>
              <a:rPr lang="ru-RU" sz="1000" dirty="0" err="1"/>
              <a:t>зроблена</a:t>
            </a:r>
            <a:r>
              <a:rPr lang="ru-RU" sz="1000" dirty="0"/>
              <a:t> мережка на </a:t>
            </a:r>
            <a:r>
              <a:rPr lang="ru-RU" sz="1000" dirty="0" err="1"/>
              <a:t>пазусі</a:t>
            </a:r>
            <a:r>
              <a:rPr lang="ru-RU" sz="1000" dirty="0"/>
              <a:t> та низках </a:t>
            </a:r>
            <a:r>
              <a:rPr lang="ru-RU" sz="1000" dirty="0" err="1"/>
              <a:t>рукавів</a:t>
            </a:r>
            <a:r>
              <a:rPr lang="ru-RU" sz="1000" dirty="0"/>
              <a:t>. </a:t>
            </a:r>
            <a:r>
              <a:rPr lang="ru-RU" sz="1000" dirty="0" err="1"/>
              <a:t>Штани</a:t>
            </a:r>
            <a:r>
              <a:rPr lang="ru-RU" sz="1000" dirty="0"/>
              <a:t> </a:t>
            </a:r>
            <a:r>
              <a:rPr lang="ru-RU" sz="1000" dirty="0" err="1"/>
              <a:t>вибійчані</a:t>
            </a:r>
            <a:r>
              <a:rPr lang="ru-RU" sz="1000" dirty="0"/>
              <a:t> «</a:t>
            </a:r>
            <a:r>
              <a:rPr lang="ru-RU" sz="1000" dirty="0" err="1"/>
              <a:t>наддніпрянського</a:t>
            </a:r>
            <a:r>
              <a:rPr lang="ru-RU" sz="1000" dirty="0"/>
              <a:t>» типу на </a:t>
            </a:r>
            <a:r>
              <a:rPr lang="ru-RU" sz="1000" dirty="0" err="1"/>
              <a:t>очкурі</a:t>
            </a:r>
            <a:r>
              <a:rPr lang="ru-RU" sz="1000" dirty="0"/>
              <a:t>. Пояс </a:t>
            </a:r>
            <a:r>
              <a:rPr lang="ru-RU" sz="1000" dirty="0" err="1"/>
              <a:t>тканий</a:t>
            </a:r>
            <a:r>
              <a:rPr lang="ru-RU" sz="1000" dirty="0"/>
              <a:t>, широкий, </a:t>
            </a:r>
            <a:r>
              <a:rPr lang="ru-RU" sz="1000" dirty="0" err="1"/>
              <a:t>червоно-зелений</a:t>
            </a:r>
            <a:r>
              <a:rPr lang="ru-RU" sz="1000" dirty="0"/>
              <a:t>. </a:t>
            </a:r>
            <a:r>
              <a:rPr lang="ru-RU" sz="1000" dirty="0" err="1"/>
              <a:t>Чоботи</a:t>
            </a:r>
            <a:r>
              <a:rPr lang="ru-RU" sz="1000" dirty="0"/>
              <a:t>-«</a:t>
            </a:r>
            <a:r>
              <a:rPr lang="ru-RU" sz="1000" dirty="0" err="1"/>
              <a:t>витяжки</a:t>
            </a:r>
            <a:r>
              <a:rPr lang="ru-RU" sz="1000" dirty="0"/>
              <a:t>» з </a:t>
            </a:r>
            <a:r>
              <a:rPr lang="ru-RU" sz="1000" dirty="0" err="1"/>
              <a:t>низько</a:t>
            </a:r>
            <a:r>
              <a:rPr lang="ru-RU" sz="1000" dirty="0"/>
              <a:t> </a:t>
            </a:r>
            <a:r>
              <a:rPr lang="ru-RU" sz="1000" dirty="0" err="1"/>
              <a:t>відрізаними</a:t>
            </a:r>
            <a:r>
              <a:rPr lang="ru-RU" sz="1000" dirty="0"/>
              <a:t> халявами («</a:t>
            </a:r>
            <a:r>
              <a:rPr lang="ru-RU" sz="1000" dirty="0" err="1"/>
              <a:t>чирики</a:t>
            </a:r>
            <a:r>
              <a:rPr lang="ru-RU" sz="1000" dirty="0" smtClean="0"/>
              <a:t>»).</a:t>
            </a:r>
            <a:r>
              <a:rPr lang="ru-RU" sz="1000" b="1" dirty="0"/>
              <a:t> </a:t>
            </a:r>
            <a:endParaRPr lang="ru-RU" sz="1000" b="1" dirty="0" smtClean="0"/>
          </a:p>
          <a:p>
            <a:r>
              <a:rPr lang="ru-RU" sz="1000" b="1" dirty="0" err="1" smtClean="0"/>
              <a:t>Дівочий</a:t>
            </a:r>
            <a:r>
              <a:rPr lang="ru-RU" sz="1000" b="1" dirty="0" smtClean="0"/>
              <a:t> </a:t>
            </a:r>
            <a:r>
              <a:rPr lang="ru-RU" sz="1000" b="1" dirty="0"/>
              <a:t>костюм. </a:t>
            </a:r>
            <a:r>
              <a:rPr lang="ru-RU" sz="1000" dirty="0"/>
              <a:t>Сорочка домотканого полотна з </a:t>
            </a:r>
            <a:r>
              <a:rPr lang="ru-RU" sz="1000" dirty="0" err="1"/>
              <a:t>поликами</a:t>
            </a:r>
            <a:r>
              <a:rPr lang="ru-RU" sz="1000" dirty="0"/>
              <a:t>, </a:t>
            </a:r>
            <a:r>
              <a:rPr lang="ru-RU" sz="1000" dirty="0" err="1"/>
              <a:t>вишита</a:t>
            </a:r>
            <a:r>
              <a:rPr lang="ru-RU" sz="1000" dirty="0"/>
              <a:t> </a:t>
            </a:r>
            <a:r>
              <a:rPr lang="ru-RU" sz="1000" dirty="0" err="1"/>
              <a:t>квітами</a:t>
            </a:r>
            <a:r>
              <a:rPr lang="ru-RU" sz="1000" dirty="0"/>
              <a:t> </a:t>
            </a:r>
            <a:r>
              <a:rPr lang="ru-RU" sz="1000" dirty="0" err="1"/>
              <a:t>червоно-чорного</a:t>
            </a:r>
            <a:r>
              <a:rPr lang="ru-RU" sz="1000" dirty="0"/>
              <a:t> </a:t>
            </a:r>
            <a:r>
              <a:rPr lang="ru-RU" sz="1000" dirty="0" err="1"/>
              <a:t>кольору</a:t>
            </a:r>
            <a:r>
              <a:rPr lang="ru-RU" sz="1000" dirty="0"/>
              <a:t>. </a:t>
            </a:r>
            <a:r>
              <a:rPr lang="ru-RU" sz="1000" dirty="0" err="1"/>
              <a:t>Керсетка</a:t>
            </a:r>
            <a:r>
              <a:rPr lang="ru-RU" sz="1000" dirty="0"/>
              <a:t> </a:t>
            </a:r>
            <a:r>
              <a:rPr lang="ru-RU" sz="1000" dirty="0" err="1"/>
              <a:t>довга</a:t>
            </a:r>
            <a:r>
              <a:rPr lang="ru-RU" sz="1000" dirty="0"/>
              <a:t>, «у складку», з </a:t>
            </a:r>
            <a:r>
              <a:rPr lang="ru-RU" sz="1000" dirty="0" err="1"/>
              <a:t>високою</a:t>
            </a:r>
            <a:r>
              <a:rPr lang="ru-RU" sz="1000" dirty="0"/>
              <a:t> </a:t>
            </a:r>
            <a:r>
              <a:rPr lang="ru-RU" sz="1000" dirty="0" err="1"/>
              <a:t>талією</a:t>
            </a:r>
            <a:r>
              <a:rPr lang="ru-RU" sz="1000" dirty="0"/>
              <a:t>, прикрашена </a:t>
            </a:r>
            <a:r>
              <a:rPr lang="ru-RU" sz="1000" dirty="0" err="1"/>
              <a:t>тасьмою</a:t>
            </a:r>
            <a:r>
              <a:rPr lang="ru-RU" sz="1000" dirty="0"/>
              <a:t> і плисом. Рясна </a:t>
            </a:r>
            <a:r>
              <a:rPr lang="ru-RU" sz="1000" dirty="0" err="1"/>
              <a:t>спідниця</a:t>
            </a:r>
            <a:r>
              <a:rPr lang="ru-RU" sz="1000" dirty="0"/>
              <a:t> з </a:t>
            </a:r>
            <a:r>
              <a:rPr lang="ru-RU" sz="1000" dirty="0" err="1"/>
              <a:t>напівшерстяної</a:t>
            </a:r>
            <a:r>
              <a:rPr lang="ru-RU" sz="1000" dirty="0"/>
              <a:t> </a:t>
            </a:r>
            <a:r>
              <a:rPr lang="ru-RU" sz="1000" dirty="0" err="1"/>
              <a:t>фабричної</a:t>
            </a:r>
            <a:r>
              <a:rPr lang="ru-RU" sz="1000" dirty="0"/>
              <a:t> </a:t>
            </a:r>
            <a:r>
              <a:rPr lang="ru-RU" sz="1000" dirty="0" err="1"/>
              <a:t>тканини</a:t>
            </a:r>
            <a:r>
              <a:rPr lang="ru-RU" sz="1000" dirty="0"/>
              <a:t> з </a:t>
            </a:r>
            <a:r>
              <a:rPr lang="ru-RU" sz="1000" dirty="0" err="1"/>
              <a:t>нашитими</a:t>
            </a:r>
            <a:r>
              <a:rPr lang="ru-RU" sz="1000" dirty="0"/>
              <a:t> по подолу </a:t>
            </a:r>
            <a:r>
              <a:rPr lang="ru-RU" sz="1000" dirty="0" err="1"/>
              <a:t>стрічками</a:t>
            </a:r>
            <a:r>
              <a:rPr lang="ru-RU" sz="1000" dirty="0"/>
              <a:t> з плису. </a:t>
            </a:r>
            <a:r>
              <a:rPr lang="ru-RU" sz="1000" dirty="0" err="1"/>
              <a:t>Вінок</a:t>
            </a:r>
            <a:r>
              <a:rPr lang="ru-RU" sz="1000" dirty="0"/>
              <a:t> </a:t>
            </a:r>
            <a:r>
              <a:rPr lang="ru-RU" sz="1000" dirty="0" err="1"/>
              <a:t>високий</a:t>
            </a:r>
            <a:r>
              <a:rPr lang="ru-RU" sz="1000" dirty="0"/>
              <a:t>, «</a:t>
            </a:r>
            <a:r>
              <a:rPr lang="ru-RU" sz="1000" dirty="0" err="1"/>
              <a:t>чубатий</a:t>
            </a:r>
            <a:r>
              <a:rPr lang="ru-RU" sz="1000" dirty="0"/>
              <a:t>», з </a:t>
            </a:r>
            <a:r>
              <a:rPr lang="ru-RU" sz="1000" dirty="0" err="1"/>
              <a:t>прив'язаними</a:t>
            </a:r>
            <a:r>
              <a:rPr lang="ru-RU" sz="1000" dirty="0"/>
              <a:t> до </a:t>
            </a:r>
            <a:r>
              <a:rPr lang="ru-RU" sz="1000" dirty="0" err="1"/>
              <a:t>нього</a:t>
            </a:r>
            <a:r>
              <a:rPr lang="ru-RU" sz="1000" dirty="0"/>
              <a:t> </a:t>
            </a:r>
            <a:r>
              <a:rPr lang="ru-RU" sz="1000" dirty="0" err="1"/>
              <a:t>кольоровими</a:t>
            </a:r>
            <a:r>
              <a:rPr lang="ru-RU" sz="1000" dirty="0"/>
              <a:t> </a:t>
            </a:r>
            <a:r>
              <a:rPr lang="ru-RU" sz="1000" dirty="0" err="1"/>
              <a:t>кісниками</a:t>
            </a:r>
            <a:r>
              <a:rPr lang="ru-RU" sz="1000" dirty="0"/>
              <a:t>. </a:t>
            </a:r>
            <a:r>
              <a:rPr lang="ru-RU" sz="1000" dirty="0" err="1"/>
              <a:t>Намисто</a:t>
            </a:r>
            <a:r>
              <a:rPr lang="ru-RU" sz="1000" dirty="0"/>
              <a:t> «добре», </a:t>
            </a:r>
            <a:r>
              <a:rPr lang="ru-RU" sz="1000" dirty="0" err="1"/>
              <a:t>червоне</a:t>
            </a:r>
            <a:r>
              <a:rPr lang="ru-RU" sz="1000" dirty="0"/>
              <a:t>, з </a:t>
            </a:r>
            <a:r>
              <a:rPr lang="ru-RU" sz="1000" dirty="0" err="1"/>
              <a:t>дукачами</a:t>
            </a:r>
            <a:r>
              <a:rPr lang="ru-RU" sz="1000" dirty="0"/>
              <a:t>. </a:t>
            </a:r>
            <a:r>
              <a:rPr lang="ru-RU" sz="1000" dirty="0" err="1"/>
              <a:t>Чорні</a:t>
            </a:r>
            <a:r>
              <a:rPr lang="ru-RU" sz="1000" dirty="0"/>
              <a:t> </a:t>
            </a:r>
            <a:r>
              <a:rPr lang="ru-RU" sz="1000" dirty="0" err="1"/>
              <a:t>шкіряні</a:t>
            </a:r>
            <a:r>
              <a:rPr lang="ru-RU" sz="1000" dirty="0"/>
              <a:t> черевики на </a:t>
            </a:r>
            <a:r>
              <a:rPr lang="ru-RU" sz="1000" dirty="0" err="1"/>
              <a:t>високих</a:t>
            </a:r>
            <a:r>
              <a:rPr lang="ru-RU" sz="1000" dirty="0"/>
              <a:t> </a:t>
            </a:r>
            <a:r>
              <a:rPr lang="ru-RU" sz="1000" dirty="0" err="1"/>
              <a:t>підборах</a:t>
            </a:r>
            <a:r>
              <a:rPr lang="ru-RU" sz="1000" dirty="0"/>
              <a:t>.</a:t>
            </a:r>
            <a:endParaRPr lang="uk-UA" sz="1000" dirty="0"/>
          </a:p>
          <a:p>
            <a:endParaRPr lang="uk-UA" sz="1000" dirty="0"/>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8823"/>
          <a:stretch/>
        </p:blipFill>
        <p:spPr bwMode="auto">
          <a:xfrm>
            <a:off x="0" y="-12809"/>
            <a:ext cx="1043608" cy="6870809"/>
          </a:xfrm>
          <a:prstGeom prst="rect">
            <a:avLst/>
          </a:prstGeom>
          <a:ln>
            <a:noFill/>
          </a:ln>
          <a:extLst>
            <a:ext uri="{53640926-AAD7-44D8-BBD7-CCE9431645EC}">
              <a14:shadowObscured xmlns:a14="http://schemas.microsoft.com/office/drawing/2010/main"/>
            </a:ext>
          </a:ex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28840" y="2938161"/>
            <a:ext cx="6861869" cy="985547"/>
          </a:xfrm>
          <a:prstGeom prst="rect">
            <a:avLst/>
          </a:prstGeom>
        </p:spPr>
      </p:pic>
    </p:spTree>
    <p:extLst>
      <p:ext uri="{BB962C8B-B14F-4D97-AF65-F5344CB8AC3E}">
        <p14:creationId xmlns:p14="http://schemas.microsoft.com/office/powerpoint/2010/main" val="272285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27693"/>
            <a:ext cx="2592288" cy="3892325"/>
          </a:xfrm>
          <a:prstGeom prst="rect">
            <a:avLst/>
          </a:prstGeom>
        </p:spPr>
      </p:pic>
      <p:sp>
        <p:nvSpPr>
          <p:cNvPr id="4" name="Прямоугольник 3"/>
          <p:cNvSpPr/>
          <p:nvPr/>
        </p:nvSpPr>
        <p:spPr>
          <a:xfrm>
            <a:off x="991457" y="4071421"/>
            <a:ext cx="4263330" cy="2862322"/>
          </a:xfrm>
          <a:prstGeom prst="rect">
            <a:avLst/>
          </a:prstGeom>
        </p:spPr>
        <p:txBody>
          <a:bodyPr wrap="square">
            <a:spAutoFit/>
          </a:bodyPr>
          <a:lstStyle/>
          <a:p>
            <a:r>
              <a:rPr lang="ru-RU" sz="1000" b="1" dirty="0"/>
              <a:t>ХАРКІВЩИНА. </a:t>
            </a:r>
            <a:endParaRPr lang="ru-RU" sz="1000" b="1" dirty="0" smtClean="0"/>
          </a:p>
          <a:p>
            <a:r>
              <a:rPr lang="ru-RU" sz="1000" b="1" dirty="0" err="1" smtClean="0"/>
              <a:t>Чоловічий</a:t>
            </a:r>
            <a:r>
              <a:rPr lang="ru-RU" sz="1000" b="1" dirty="0" smtClean="0"/>
              <a:t> </a:t>
            </a:r>
            <a:r>
              <a:rPr lang="ru-RU" sz="1000" b="1" dirty="0"/>
              <a:t>костюм. </a:t>
            </a:r>
            <a:r>
              <a:rPr lang="ru-RU" sz="1000" dirty="0"/>
              <a:t>Сорочка «до </a:t>
            </a:r>
            <a:r>
              <a:rPr lang="ru-RU" sz="1000" dirty="0" err="1"/>
              <a:t>гестки</a:t>
            </a:r>
            <a:r>
              <a:rPr lang="ru-RU" sz="1000" dirty="0"/>
              <a:t>» з бочками, </a:t>
            </a:r>
            <a:r>
              <a:rPr lang="ru-RU" sz="1000" dirty="0" err="1"/>
              <a:t>що</a:t>
            </a:r>
            <a:r>
              <a:rPr lang="ru-RU" sz="1000" dirty="0"/>
              <a:t> </a:t>
            </a:r>
            <a:r>
              <a:rPr lang="ru-RU" sz="1000" dirty="0" err="1"/>
              <a:t>вшивалися</a:t>
            </a:r>
            <a:r>
              <a:rPr lang="ru-RU" sz="1000" dirty="0"/>
              <a:t> </a:t>
            </a:r>
            <a:r>
              <a:rPr lang="ru-RU" sz="1000" dirty="0" err="1"/>
              <a:t>між</a:t>
            </a:r>
            <a:r>
              <a:rPr lang="ru-RU" sz="1000" dirty="0"/>
              <a:t> </a:t>
            </a:r>
            <a:r>
              <a:rPr lang="ru-RU" sz="1000" dirty="0" err="1"/>
              <a:t>основними</a:t>
            </a:r>
            <a:r>
              <a:rPr lang="ru-RU" sz="1000" dirty="0"/>
              <a:t> </a:t>
            </a:r>
            <a:r>
              <a:rPr lang="ru-RU" sz="1000" dirty="0" err="1"/>
              <a:t>пілками</a:t>
            </a:r>
            <a:r>
              <a:rPr lang="ru-RU" sz="1000" dirty="0"/>
              <a:t>. У </a:t>
            </a:r>
            <a:r>
              <a:rPr lang="ru-RU" sz="1000" dirty="0" err="1"/>
              <a:t>зв'язку</a:t>
            </a:r>
            <a:r>
              <a:rPr lang="ru-RU" sz="1000" dirty="0"/>
              <a:t> з </a:t>
            </a:r>
            <a:r>
              <a:rPr lang="ru-RU" sz="1000" dirty="0" err="1"/>
              <a:t>тим</a:t>
            </a:r>
            <a:r>
              <a:rPr lang="ru-RU" sz="1000" dirty="0"/>
              <a:t>, </a:t>
            </a:r>
            <a:r>
              <a:rPr lang="ru-RU" sz="1000" dirty="0" err="1"/>
              <a:t>що</a:t>
            </a:r>
            <a:r>
              <a:rPr lang="ru-RU" sz="1000" dirty="0"/>
              <a:t> станок, </a:t>
            </a:r>
            <a:r>
              <a:rPr lang="ru-RU" sz="1000" dirty="0" err="1"/>
              <a:t>завдяки</a:t>
            </a:r>
            <a:r>
              <a:rPr lang="ru-RU" sz="1000" dirty="0"/>
              <a:t> бочкам, </a:t>
            </a:r>
            <a:r>
              <a:rPr lang="ru-RU" sz="1000" dirty="0" err="1"/>
              <a:t>ширший</a:t>
            </a:r>
            <a:r>
              <a:rPr lang="ru-RU" sz="1000" dirty="0"/>
              <a:t>, </a:t>
            </a:r>
            <a:r>
              <a:rPr lang="ru-RU" sz="1000" dirty="0" err="1"/>
              <a:t>ніж</a:t>
            </a:r>
            <a:r>
              <a:rPr lang="ru-RU" sz="1000" dirty="0"/>
              <a:t> кокетка, </a:t>
            </a:r>
            <a:r>
              <a:rPr lang="ru-RU" sz="1000" dirty="0" err="1"/>
              <a:t>біля</a:t>
            </a:r>
            <a:r>
              <a:rPr lang="ru-RU" sz="1000" dirty="0"/>
              <a:t> шва, </a:t>
            </a:r>
            <a:r>
              <a:rPr lang="ru-RU" sz="1000" dirty="0" err="1"/>
              <a:t>що</a:t>
            </a:r>
            <a:r>
              <a:rPr lang="ru-RU" sz="1000" dirty="0"/>
              <a:t> </a:t>
            </a:r>
            <a:r>
              <a:rPr lang="ru-RU" sz="1000" dirty="0" err="1"/>
              <a:t>з'єднує</a:t>
            </a:r>
            <a:r>
              <a:rPr lang="ru-RU" sz="1000" dirty="0"/>
              <a:t> станок та кокетку, </a:t>
            </a:r>
            <a:r>
              <a:rPr lang="ru-RU" sz="1000" dirty="0" err="1"/>
              <a:t>утворювались</a:t>
            </a:r>
            <a:r>
              <a:rPr lang="ru-RU" sz="1000" dirty="0"/>
              <a:t> </a:t>
            </a:r>
            <a:r>
              <a:rPr lang="ru-RU" sz="1000" dirty="0" err="1"/>
              <a:t>численні</a:t>
            </a:r>
            <a:r>
              <a:rPr lang="ru-RU" sz="1000" dirty="0"/>
              <a:t> </a:t>
            </a:r>
            <a:r>
              <a:rPr lang="ru-RU" sz="1000" dirty="0" err="1"/>
              <a:t>зборки</a:t>
            </a:r>
            <a:r>
              <a:rPr lang="ru-RU" sz="1000" dirty="0"/>
              <a:t>. </a:t>
            </a:r>
            <a:r>
              <a:rPr lang="ru-RU" sz="1000" dirty="0" err="1"/>
              <a:t>Червоно-чорна</a:t>
            </a:r>
            <a:r>
              <a:rPr lang="ru-RU" sz="1000" dirty="0"/>
              <a:t> </a:t>
            </a:r>
            <a:r>
              <a:rPr lang="ru-RU" sz="1000" dirty="0" err="1"/>
              <a:t>вишивка</a:t>
            </a:r>
            <a:r>
              <a:rPr lang="ru-RU" sz="1000" dirty="0"/>
              <a:t> </a:t>
            </a:r>
            <a:r>
              <a:rPr lang="ru-RU" sz="1000" dirty="0" err="1"/>
              <a:t>хрестом</a:t>
            </a:r>
            <a:r>
              <a:rPr lang="ru-RU" sz="1000" dirty="0"/>
              <a:t> </a:t>
            </a:r>
            <a:endParaRPr lang="ru-RU" sz="1000" dirty="0" smtClean="0"/>
          </a:p>
          <a:p>
            <a:r>
              <a:rPr lang="ru-RU" sz="1000" dirty="0" smtClean="0"/>
              <a:t>на </a:t>
            </a:r>
            <a:r>
              <a:rPr lang="ru-RU" sz="1000" dirty="0" err="1"/>
              <a:t>комірі</a:t>
            </a:r>
            <a:r>
              <a:rPr lang="ru-RU" sz="1000" dirty="0"/>
              <a:t>, </a:t>
            </a:r>
            <a:r>
              <a:rPr lang="ru-RU" sz="1000" dirty="0" err="1"/>
              <a:t>маніжці</a:t>
            </a:r>
            <a:r>
              <a:rPr lang="ru-RU" sz="1000" dirty="0"/>
              <a:t> та манжетах. </a:t>
            </a:r>
            <a:r>
              <a:rPr lang="ru-RU" sz="1000" dirty="0" err="1"/>
              <a:t>Штани</a:t>
            </a:r>
            <a:r>
              <a:rPr lang="ru-RU" sz="1000" dirty="0"/>
              <a:t> </a:t>
            </a:r>
            <a:r>
              <a:rPr lang="ru-RU" sz="1000" dirty="0" err="1"/>
              <a:t>широкі</a:t>
            </a:r>
            <a:r>
              <a:rPr lang="ru-RU" sz="1000" dirty="0"/>
              <a:t>, </a:t>
            </a:r>
            <a:r>
              <a:rPr lang="ru-RU" sz="1000" dirty="0" err="1"/>
              <a:t>пістрякові</a:t>
            </a:r>
            <a:r>
              <a:rPr lang="ru-RU" sz="1000" dirty="0"/>
              <a:t> до очкура. </a:t>
            </a:r>
            <a:r>
              <a:rPr lang="ru-RU" sz="1000" dirty="0" err="1"/>
              <a:t>Капелюх</a:t>
            </a:r>
            <a:r>
              <a:rPr lang="ru-RU" sz="1000" dirty="0"/>
              <a:t> — </a:t>
            </a:r>
            <a:r>
              <a:rPr lang="ru-RU" sz="1000" dirty="0" err="1"/>
              <a:t>бриль</a:t>
            </a:r>
            <a:r>
              <a:rPr lang="ru-RU" sz="1000" dirty="0"/>
              <a:t> з </a:t>
            </a:r>
            <a:r>
              <a:rPr lang="ru-RU" sz="1000" dirty="0" err="1"/>
              <a:t>соломи</a:t>
            </a:r>
            <a:r>
              <a:rPr lang="ru-RU" sz="1000" dirty="0"/>
              <a:t>. </a:t>
            </a:r>
            <a:r>
              <a:rPr lang="ru-RU" sz="1000" dirty="0" err="1"/>
              <a:t>Чоботи</a:t>
            </a:r>
            <a:r>
              <a:rPr lang="ru-RU" sz="1000" dirty="0"/>
              <a:t>-«</a:t>
            </a:r>
            <a:r>
              <a:rPr lang="ru-RU" sz="1000" dirty="0" err="1"/>
              <a:t>пришви</a:t>
            </a:r>
            <a:r>
              <a:rPr lang="ru-RU" sz="1000" dirty="0"/>
              <a:t>» з </a:t>
            </a:r>
            <a:r>
              <a:rPr lang="ru-RU" sz="1000" dirty="0" err="1"/>
              <a:t>чорної</a:t>
            </a:r>
            <a:r>
              <a:rPr lang="ru-RU" sz="1000" dirty="0"/>
              <a:t> </a:t>
            </a:r>
            <a:r>
              <a:rPr lang="ru-RU" sz="1000" dirty="0" err="1"/>
              <a:t>шкіри</a:t>
            </a:r>
            <a:r>
              <a:rPr lang="ru-RU" sz="1000" dirty="0"/>
              <a:t>.</a:t>
            </a:r>
            <a:endParaRPr lang="uk-UA" sz="1000" dirty="0"/>
          </a:p>
          <a:p>
            <a:r>
              <a:rPr lang="ru-RU" sz="1000" b="1" dirty="0" err="1"/>
              <a:t>Жіночий</a:t>
            </a:r>
            <a:r>
              <a:rPr lang="ru-RU" sz="1000" b="1" dirty="0"/>
              <a:t> костюм. </a:t>
            </a:r>
            <a:r>
              <a:rPr lang="ru-RU" sz="1000" dirty="0"/>
              <a:t>Сорочка з </a:t>
            </a:r>
            <a:r>
              <a:rPr lang="ru-RU" sz="1000" dirty="0" err="1"/>
              <a:t>уставками</a:t>
            </a:r>
            <a:r>
              <a:rPr lang="ru-RU" sz="1000" dirty="0"/>
              <a:t> </a:t>
            </a:r>
            <a:r>
              <a:rPr lang="ru-RU" sz="1000" dirty="0" err="1"/>
              <a:t>прямокутної</a:t>
            </a:r>
            <a:r>
              <a:rPr lang="ru-RU" sz="1000" dirty="0"/>
              <a:t> </a:t>
            </a:r>
            <a:r>
              <a:rPr lang="ru-RU" sz="1000" dirty="0" err="1"/>
              <a:t>форми</a:t>
            </a:r>
            <a:r>
              <a:rPr lang="ru-RU" sz="1000" dirty="0"/>
              <a:t>. </a:t>
            </a:r>
            <a:r>
              <a:rPr lang="ru-RU" sz="1000" dirty="0" err="1"/>
              <a:t>Багатоколірна</a:t>
            </a:r>
            <a:r>
              <a:rPr lang="ru-RU" sz="1000" dirty="0"/>
              <a:t> </a:t>
            </a:r>
            <a:r>
              <a:rPr lang="ru-RU" sz="1000" dirty="0" err="1"/>
              <a:t>вишивка</a:t>
            </a:r>
            <a:r>
              <a:rPr lang="ru-RU" sz="1000" dirty="0"/>
              <a:t> у </a:t>
            </a:r>
            <a:r>
              <a:rPr lang="ru-RU" sz="1000" dirty="0" err="1"/>
              <a:t>вигляді</a:t>
            </a:r>
            <a:r>
              <a:rPr lang="ru-RU" sz="1000" dirty="0"/>
              <a:t> </a:t>
            </a:r>
            <a:r>
              <a:rPr lang="ru-RU" sz="1000" dirty="0" err="1"/>
              <a:t>квадратів</a:t>
            </a:r>
            <a:r>
              <a:rPr lang="ru-RU" sz="1000" dirty="0"/>
              <a:t> на </a:t>
            </a:r>
            <a:r>
              <a:rPr lang="ru-RU" sz="1000" dirty="0" err="1"/>
              <a:t>уставках</a:t>
            </a:r>
            <a:r>
              <a:rPr lang="ru-RU" sz="1000" dirty="0"/>
              <a:t>, </a:t>
            </a:r>
            <a:r>
              <a:rPr lang="ru-RU" sz="1000" dirty="0" err="1"/>
              <a:t>вздовж</a:t>
            </a:r>
            <a:r>
              <a:rPr lang="ru-RU" sz="1000" dirty="0"/>
              <a:t> </a:t>
            </a:r>
            <a:r>
              <a:rPr lang="ru-RU" sz="1000" dirty="0" err="1"/>
              <a:t>рукавів</a:t>
            </a:r>
            <a:r>
              <a:rPr lang="ru-RU" sz="1000" dirty="0"/>
              <a:t> та на </a:t>
            </a:r>
            <a:r>
              <a:rPr lang="ru-RU" sz="1000" dirty="0" err="1"/>
              <a:t>вузенькому</a:t>
            </a:r>
            <a:r>
              <a:rPr lang="ru-RU" sz="1000" dirty="0"/>
              <a:t> </a:t>
            </a:r>
            <a:r>
              <a:rPr lang="ru-RU" sz="1000" dirty="0" err="1"/>
              <a:t>стоячому</a:t>
            </a:r>
            <a:r>
              <a:rPr lang="ru-RU" sz="1000" dirty="0"/>
              <a:t> </a:t>
            </a:r>
            <a:r>
              <a:rPr lang="ru-RU" sz="1000" dirty="0" err="1"/>
              <a:t>комірі</a:t>
            </a:r>
            <a:r>
              <a:rPr lang="ru-RU" sz="1000" dirty="0"/>
              <a:t>. Низки </a:t>
            </a:r>
            <a:r>
              <a:rPr lang="ru-RU" sz="1000" dirty="0" err="1"/>
              <a:t>рукавів</a:t>
            </a:r>
            <a:r>
              <a:rPr lang="ru-RU" sz="1000" dirty="0"/>
              <a:t> </a:t>
            </a:r>
            <a:endParaRPr lang="ru-RU" sz="1000" dirty="0" smtClean="0"/>
          </a:p>
          <a:p>
            <a:r>
              <a:rPr lang="ru-RU" sz="1000" dirty="0" smtClean="0"/>
              <a:t>«</a:t>
            </a:r>
            <a:r>
              <a:rPr lang="ru-RU" sz="1000" dirty="0" err="1" smtClean="0"/>
              <a:t>отлажки</a:t>
            </a:r>
            <a:r>
              <a:rPr lang="ru-RU" sz="1000" dirty="0"/>
              <a:t>» </a:t>
            </a:r>
            <a:r>
              <a:rPr lang="ru-RU" sz="1000" dirty="0" err="1"/>
              <a:t>зібрані</a:t>
            </a:r>
            <a:r>
              <a:rPr lang="ru-RU" sz="1000" dirty="0"/>
              <a:t> «на нитку». </a:t>
            </a:r>
            <a:r>
              <a:rPr lang="ru-RU" sz="1000" dirty="0" err="1"/>
              <a:t>Поділ</a:t>
            </a:r>
            <a:r>
              <a:rPr lang="ru-RU" sz="1000" dirty="0"/>
              <a:t> </a:t>
            </a:r>
            <a:r>
              <a:rPr lang="ru-RU" sz="1000" dirty="0" err="1"/>
              <a:t>прикрашений</a:t>
            </a:r>
            <a:r>
              <a:rPr lang="ru-RU" sz="1000" dirty="0"/>
              <a:t> мережкою та прутиком. </a:t>
            </a:r>
            <a:r>
              <a:rPr lang="ru-RU" sz="1000" dirty="0" err="1"/>
              <a:t>Парчева</a:t>
            </a:r>
            <a:r>
              <a:rPr lang="ru-RU" sz="1000" dirty="0"/>
              <a:t>, </a:t>
            </a:r>
            <a:r>
              <a:rPr lang="ru-RU" sz="1000" dirty="0" err="1"/>
              <a:t>керсетка</a:t>
            </a:r>
            <a:r>
              <a:rPr lang="ru-RU" sz="1000" dirty="0"/>
              <a:t> «до </a:t>
            </a:r>
            <a:r>
              <a:rPr lang="ru-RU" sz="1000" dirty="0" err="1"/>
              <a:t>дев'яти</a:t>
            </a:r>
            <a:r>
              <a:rPr lang="ru-RU" sz="1000" dirty="0"/>
              <a:t> </a:t>
            </a:r>
            <a:r>
              <a:rPr lang="ru-RU" sz="1000" dirty="0" err="1"/>
              <a:t>вусів</a:t>
            </a:r>
            <a:r>
              <a:rPr lang="ru-RU" sz="1000" dirty="0"/>
              <a:t>», з </a:t>
            </a:r>
            <a:r>
              <a:rPr lang="ru-RU" sz="1000" dirty="0" err="1"/>
              <a:t>зубцями</a:t>
            </a:r>
            <a:r>
              <a:rPr lang="ru-RU" sz="1000" dirty="0"/>
              <a:t> на </a:t>
            </a:r>
            <a:r>
              <a:rPr lang="ru-RU" sz="1000" dirty="0" err="1"/>
              <a:t>погрудді</a:t>
            </a:r>
            <a:r>
              <a:rPr lang="ru-RU" sz="1000" dirty="0"/>
              <a:t>, </a:t>
            </a:r>
            <a:r>
              <a:rPr lang="ru-RU" sz="1000" dirty="0" err="1"/>
              <a:t>обшитими</a:t>
            </a:r>
            <a:r>
              <a:rPr lang="ru-RU" sz="1000" dirty="0"/>
              <a:t>, як і поли </a:t>
            </a:r>
            <a:r>
              <a:rPr lang="ru-RU" sz="1000" dirty="0" err="1"/>
              <a:t>керсетки</a:t>
            </a:r>
            <a:r>
              <a:rPr lang="ru-RU" sz="1000" dirty="0"/>
              <a:t>, </a:t>
            </a:r>
            <a:r>
              <a:rPr lang="ru-RU" sz="1000" dirty="0" err="1"/>
              <a:t>кольоровою</a:t>
            </a:r>
            <a:r>
              <a:rPr lang="ru-RU" sz="1000" dirty="0"/>
              <a:t> </a:t>
            </a:r>
            <a:r>
              <a:rPr lang="ru-RU" sz="1000" dirty="0" err="1"/>
              <a:t>тасьмою</a:t>
            </a:r>
            <a:r>
              <a:rPr lang="ru-RU" sz="1000" dirty="0"/>
              <a:t> «</a:t>
            </a:r>
            <a:r>
              <a:rPr lang="ru-RU" sz="1000" dirty="0" err="1"/>
              <a:t>висічкою</a:t>
            </a:r>
            <a:r>
              <a:rPr lang="ru-RU" sz="1000" dirty="0"/>
              <a:t>». Плахта </a:t>
            </a:r>
            <a:r>
              <a:rPr lang="ru-RU" sz="1000" dirty="0" err="1"/>
              <a:t>виткана</a:t>
            </a:r>
            <a:r>
              <a:rPr lang="ru-RU" sz="1000" dirty="0"/>
              <a:t> квадратами </a:t>
            </a:r>
            <a:r>
              <a:rPr lang="ru-RU" sz="1000" dirty="0" err="1"/>
              <a:t>переважно</a:t>
            </a:r>
            <a:r>
              <a:rPr lang="ru-RU" sz="1000" dirty="0"/>
              <a:t> </a:t>
            </a:r>
            <a:r>
              <a:rPr lang="ru-RU" sz="1000" dirty="0" err="1"/>
              <a:t>жовтогарячого</a:t>
            </a:r>
            <a:r>
              <a:rPr lang="ru-RU" sz="1000" dirty="0"/>
              <a:t> </a:t>
            </a:r>
            <a:r>
              <a:rPr lang="ru-RU" sz="1000" dirty="0" err="1"/>
              <a:t>кольору</a:t>
            </a:r>
            <a:r>
              <a:rPr lang="ru-RU" sz="1000" dirty="0"/>
              <a:t>. </a:t>
            </a:r>
            <a:r>
              <a:rPr lang="ru-RU" sz="1000" dirty="0" err="1"/>
              <a:t>фартух</a:t>
            </a:r>
            <a:r>
              <a:rPr lang="ru-RU" sz="1000" dirty="0"/>
              <a:t>-«</a:t>
            </a:r>
            <a:r>
              <a:rPr lang="ru-RU" sz="1000" dirty="0" err="1"/>
              <a:t>завіса</a:t>
            </a:r>
            <a:r>
              <a:rPr lang="ru-RU" sz="1000" dirty="0"/>
              <a:t>» </a:t>
            </a:r>
            <a:r>
              <a:rPr lang="ru-RU" sz="1000" dirty="0" err="1"/>
              <a:t>парчевий</a:t>
            </a:r>
            <a:r>
              <a:rPr lang="ru-RU" sz="1000" dirty="0"/>
              <a:t>, з подолом, </a:t>
            </a:r>
            <a:r>
              <a:rPr lang="ru-RU" sz="1000" dirty="0" err="1"/>
              <a:t>обшитим</a:t>
            </a:r>
            <a:r>
              <a:rPr lang="ru-RU" sz="1000" dirty="0"/>
              <a:t> </a:t>
            </a:r>
            <a:r>
              <a:rPr lang="ru-RU" sz="1000" dirty="0" err="1"/>
              <a:t>червоним</a:t>
            </a:r>
            <a:r>
              <a:rPr lang="ru-RU" sz="1000" dirty="0"/>
              <a:t> сукном. </a:t>
            </a:r>
            <a:r>
              <a:rPr lang="ru-RU" sz="1000" dirty="0" err="1"/>
              <a:t>Парчевий</a:t>
            </a:r>
            <a:r>
              <a:rPr lang="ru-RU" sz="1000" dirty="0"/>
              <a:t> </a:t>
            </a:r>
            <a:r>
              <a:rPr lang="ru-RU" sz="1000" dirty="0" err="1"/>
              <a:t>очіпок</a:t>
            </a:r>
            <a:r>
              <a:rPr lang="ru-RU" sz="1000" dirty="0"/>
              <a:t> </a:t>
            </a:r>
            <a:r>
              <a:rPr lang="ru-RU" sz="1000" dirty="0" err="1"/>
              <a:t>циліндричної</a:t>
            </a:r>
            <a:r>
              <a:rPr lang="ru-RU" sz="1000" dirty="0"/>
              <a:t> </a:t>
            </a:r>
            <a:r>
              <a:rPr lang="ru-RU" sz="1000" dirty="0" err="1"/>
              <a:t>форми</a:t>
            </a:r>
            <a:r>
              <a:rPr lang="ru-RU" sz="1000" dirty="0"/>
              <a:t> з «</a:t>
            </a:r>
            <a:r>
              <a:rPr lang="ru-RU" sz="1000" dirty="0" err="1"/>
              <a:t>вушками</a:t>
            </a:r>
            <a:r>
              <a:rPr lang="ru-RU" sz="1000" dirty="0"/>
              <a:t>». На </a:t>
            </a:r>
            <a:r>
              <a:rPr lang="ru-RU" sz="1000" dirty="0" err="1"/>
              <a:t>очіпок</a:t>
            </a:r>
            <a:r>
              <a:rPr lang="ru-RU" sz="1000" dirty="0"/>
              <a:t> </a:t>
            </a:r>
            <a:r>
              <a:rPr lang="ru-RU" sz="1000" dirty="0" err="1"/>
              <a:t>пов'язували</a:t>
            </a:r>
            <a:r>
              <a:rPr lang="ru-RU" sz="1000" dirty="0"/>
              <a:t> </a:t>
            </a:r>
            <a:r>
              <a:rPr lang="ru-RU" sz="1000" dirty="0" err="1"/>
              <a:t>квітчасту</a:t>
            </a:r>
            <a:r>
              <a:rPr lang="ru-RU" sz="1000" dirty="0"/>
              <a:t> </a:t>
            </a:r>
            <a:r>
              <a:rPr lang="ru-RU" sz="1000" dirty="0" err="1"/>
              <a:t>хустку</a:t>
            </a:r>
            <a:r>
              <a:rPr lang="ru-RU" sz="1000" dirty="0"/>
              <a:t>. </a:t>
            </a:r>
            <a:r>
              <a:rPr lang="ru-RU" sz="1000" dirty="0" err="1"/>
              <a:t>Чоботи</a:t>
            </a:r>
            <a:r>
              <a:rPr lang="ru-RU" sz="1000" dirty="0"/>
              <a:t>-«</a:t>
            </a:r>
            <a:r>
              <a:rPr lang="ru-RU" sz="1000" dirty="0" err="1"/>
              <a:t>чорно-бривці</a:t>
            </a:r>
            <a:r>
              <a:rPr lang="ru-RU" sz="1000" dirty="0"/>
              <a:t>» </a:t>
            </a:r>
            <a:endParaRPr lang="ru-RU" sz="1000" dirty="0" smtClean="0"/>
          </a:p>
          <a:p>
            <a:r>
              <a:rPr lang="ru-RU" sz="1000" dirty="0" err="1" smtClean="0"/>
              <a:t>чорно-жовті</a:t>
            </a:r>
            <a:r>
              <a:rPr lang="ru-RU" sz="1000" dirty="0"/>
              <a:t>, </a:t>
            </a:r>
            <a:r>
              <a:rPr lang="ru-RU" sz="1000" dirty="0" smtClean="0"/>
              <a:t>з </a:t>
            </a:r>
            <a:r>
              <a:rPr lang="ru-RU" sz="1000" dirty="0" err="1"/>
              <a:t>орнаментованими</a:t>
            </a:r>
            <a:r>
              <a:rPr lang="ru-RU" sz="1000" dirty="0"/>
              <a:t> </a:t>
            </a:r>
            <a:r>
              <a:rPr lang="ru-RU" sz="1000" dirty="0" err="1"/>
              <a:t>закаблуками</a:t>
            </a:r>
            <a:r>
              <a:rPr lang="ru-RU" sz="1000" dirty="0"/>
              <a:t>.</a:t>
            </a:r>
            <a:endParaRPr lang="uk-UA" sz="10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7" y="127693"/>
            <a:ext cx="2609039" cy="3917477"/>
          </a:xfrm>
          <a:prstGeom prst="rect">
            <a:avLst/>
          </a:prstGeom>
        </p:spPr>
      </p:pic>
      <p:sp>
        <p:nvSpPr>
          <p:cNvPr id="9" name="Прямоугольник 8"/>
          <p:cNvSpPr/>
          <p:nvPr/>
        </p:nvSpPr>
        <p:spPr>
          <a:xfrm>
            <a:off x="5076056" y="4085936"/>
            <a:ext cx="4320480" cy="2708434"/>
          </a:xfrm>
          <a:prstGeom prst="rect">
            <a:avLst/>
          </a:prstGeom>
        </p:spPr>
        <p:txBody>
          <a:bodyPr wrap="square">
            <a:spAutoFit/>
          </a:bodyPr>
          <a:lstStyle/>
          <a:p>
            <a:r>
              <a:rPr lang="ru-RU" sz="1000" b="1" dirty="0"/>
              <a:t>ДОНЕЧЧИНА. </a:t>
            </a:r>
            <a:r>
              <a:rPr lang="ru-RU" sz="1000" b="1" dirty="0" err="1"/>
              <a:t>Кінець</a:t>
            </a:r>
            <a:r>
              <a:rPr lang="ru-RU" sz="1000" b="1" dirty="0"/>
              <a:t> XIX - початок XX ст.</a:t>
            </a:r>
            <a:endParaRPr lang="uk-UA" sz="1000" dirty="0"/>
          </a:p>
          <a:p>
            <a:r>
              <a:rPr lang="ru-RU" sz="1000" b="1" dirty="0" err="1"/>
              <a:t>Жіночий</a:t>
            </a:r>
            <a:r>
              <a:rPr lang="ru-RU" sz="1000" b="1" dirty="0"/>
              <a:t> костюм. </a:t>
            </a:r>
            <a:r>
              <a:rPr lang="ru-RU" sz="1000" dirty="0"/>
              <a:t>Сорочка «до </a:t>
            </a:r>
            <a:r>
              <a:rPr lang="ru-RU" sz="1000" dirty="0" err="1"/>
              <a:t>гестки</a:t>
            </a:r>
            <a:r>
              <a:rPr lang="ru-RU" sz="1000" dirty="0"/>
              <a:t>» з нашитою </a:t>
            </a:r>
            <a:r>
              <a:rPr lang="ru-RU" sz="1000" dirty="0" err="1"/>
              <a:t>вздовж</a:t>
            </a:r>
            <a:r>
              <a:rPr lang="ru-RU" sz="1000" dirty="0"/>
              <a:t> </a:t>
            </a:r>
            <a:r>
              <a:rPr lang="ru-RU" sz="1000" dirty="0" err="1"/>
              <a:t>вирізу</a:t>
            </a:r>
            <a:r>
              <a:rPr lang="ru-RU" sz="1000" dirty="0"/>
              <a:t> </a:t>
            </a:r>
            <a:r>
              <a:rPr lang="ru-RU" sz="1000" dirty="0" err="1"/>
              <a:t>горловини</a:t>
            </a:r>
            <a:r>
              <a:rPr lang="ru-RU" sz="1000" dirty="0"/>
              <a:t> </a:t>
            </a:r>
            <a:r>
              <a:rPr lang="ru-RU" sz="1000" dirty="0" err="1"/>
              <a:t>пілкою</a:t>
            </a:r>
            <a:r>
              <a:rPr lang="ru-RU" sz="1000" dirty="0"/>
              <a:t>. </a:t>
            </a:r>
            <a:r>
              <a:rPr lang="ru-RU" sz="1000" dirty="0" err="1"/>
              <a:t>Вишивка</a:t>
            </a:r>
            <a:r>
              <a:rPr lang="ru-RU" sz="1000" dirty="0"/>
              <a:t> </a:t>
            </a:r>
            <a:r>
              <a:rPr lang="ru-RU" sz="1000" dirty="0" err="1"/>
              <a:t>червоно-чорного</a:t>
            </a:r>
            <a:r>
              <a:rPr lang="ru-RU" sz="1000" dirty="0"/>
              <a:t> </a:t>
            </a:r>
            <a:r>
              <a:rPr lang="ru-RU" sz="1000" dirty="0" err="1"/>
              <a:t>кольору</a:t>
            </a:r>
            <a:r>
              <a:rPr lang="ru-RU" sz="1000" dirty="0"/>
              <a:t> Прикрашена сорочка </a:t>
            </a:r>
            <a:r>
              <a:rPr lang="ru-RU" sz="1000" dirty="0" err="1"/>
              <a:t>ще</a:t>
            </a:r>
            <a:r>
              <a:rPr lang="ru-RU" sz="1000" dirty="0"/>
              <a:t> мережкою та </a:t>
            </a:r>
            <a:r>
              <a:rPr lang="ru-RU" sz="1000" dirty="0" err="1"/>
              <a:t>вирізуванням</a:t>
            </a:r>
            <a:r>
              <a:rPr lang="ru-RU" sz="1000" dirty="0"/>
              <a:t>. «</a:t>
            </a:r>
            <a:r>
              <a:rPr lang="ru-RU" sz="1000" dirty="0" err="1"/>
              <a:t>Кохта</a:t>
            </a:r>
            <a:r>
              <a:rPr lang="ru-RU" sz="1000" dirty="0"/>
              <a:t> </a:t>
            </a:r>
            <a:r>
              <a:rPr lang="ru-RU" sz="1000" dirty="0" err="1"/>
              <a:t>черкасинова</a:t>
            </a:r>
            <a:r>
              <a:rPr lang="ru-RU" sz="1000" dirty="0"/>
              <a:t>», «</a:t>
            </a:r>
            <a:r>
              <a:rPr lang="ru-RU" sz="1000" dirty="0" err="1"/>
              <a:t>під</a:t>
            </a:r>
            <a:r>
              <a:rPr lang="ru-RU" sz="1000" dirty="0"/>
              <a:t> усики», </a:t>
            </a:r>
            <a:r>
              <a:rPr lang="ru-RU" sz="1000" dirty="0" err="1"/>
              <a:t>розшита</a:t>
            </a:r>
            <a:r>
              <a:rPr lang="ru-RU" sz="1000" dirty="0"/>
              <a:t> </a:t>
            </a:r>
            <a:r>
              <a:rPr lang="ru-RU" sz="1000" dirty="0" err="1"/>
              <a:t>кольоровою</a:t>
            </a:r>
            <a:r>
              <a:rPr lang="ru-RU" sz="1000" dirty="0"/>
              <a:t> </a:t>
            </a:r>
            <a:r>
              <a:rPr lang="ru-RU" sz="1000" dirty="0" err="1"/>
              <a:t>тасьмою</a:t>
            </a:r>
            <a:r>
              <a:rPr lang="ru-RU" sz="1000" dirty="0"/>
              <a:t>. Поли </a:t>
            </a:r>
            <a:r>
              <a:rPr lang="ru-RU" sz="1000" dirty="0" err="1"/>
              <a:t>обшиті</a:t>
            </a:r>
            <a:r>
              <a:rPr lang="ru-RU" sz="1000" dirty="0"/>
              <a:t> </a:t>
            </a:r>
            <a:r>
              <a:rPr lang="ru-RU" sz="1000" dirty="0" err="1"/>
              <a:t>мереживом</a:t>
            </a:r>
            <a:r>
              <a:rPr lang="ru-RU" sz="1000" dirty="0"/>
              <a:t>. Рясна </a:t>
            </a:r>
            <a:r>
              <a:rPr lang="ru-RU" sz="1000" dirty="0" err="1"/>
              <a:t>спідниця</a:t>
            </a:r>
            <a:r>
              <a:rPr lang="ru-RU" sz="1000" dirty="0"/>
              <a:t> з </a:t>
            </a:r>
            <a:r>
              <a:rPr lang="ru-RU" sz="1000" dirty="0" err="1"/>
              <a:t>яскравої</a:t>
            </a:r>
            <a:r>
              <a:rPr lang="ru-RU" sz="1000" dirty="0"/>
              <a:t> </a:t>
            </a:r>
            <a:r>
              <a:rPr lang="ru-RU" sz="1000" dirty="0" err="1"/>
              <a:t>фабричної</a:t>
            </a:r>
            <a:r>
              <a:rPr lang="ru-RU" sz="1000" dirty="0"/>
              <a:t> </a:t>
            </a:r>
            <a:r>
              <a:rPr lang="ru-RU" sz="1000" dirty="0" err="1"/>
              <a:t>тканини</a:t>
            </a:r>
            <a:r>
              <a:rPr lang="ru-RU" sz="1000" dirty="0"/>
              <a:t> по подолу обшита плисом та </a:t>
            </a:r>
            <a:r>
              <a:rPr lang="ru-RU" sz="1000" dirty="0" err="1"/>
              <a:t>підшита</a:t>
            </a:r>
            <a:r>
              <a:rPr lang="ru-RU" sz="1000" dirty="0"/>
              <a:t> «</a:t>
            </a:r>
            <a:r>
              <a:rPr lang="ru-RU" sz="1000" dirty="0" err="1"/>
              <a:t>щіточкою</a:t>
            </a:r>
            <a:r>
              <a:rPr lang="ru-RU" sz="1000" dirty="0"/>
              <a:t>», </a:t>
            </a:r>
            <a:r>
              <a:rPr lang="ru-RU" sz="1000" dirty="0" err="1"/>
              <a:t>щоб</a:t>
            </a:r>
            <a:r>
              <a:rPr lang="ru-RU" sz="1000" dirty="0"/>
              <a:t> не </a:t>
            </a:r>
            <a:r>
              <a:rPr lang="ru-RU" sz="1000" dirty="0" err="1"/>
              <a:t>протиралася</a:t>
            </a:r>
            <a:r>
              <a:rPr lang="ru-RU" sz="1000" dirty="0"/>
              <a:t> на </a:t>
            </a:r>
            <a:r>
              <a:rPr lang="ru-RU" sz="1000" dirty="0" err="1"/>
              <a:t>перегині</a:t>
            </a:r>
            <a:r>
              <a:rPr lang="ru-RU" sz="1000" dirty="0"/>
              <a:t>, </a:t>
            </a:r>
            <a:r>
              <a:rPr lang="ru-RU" sz="1000" dirty="0" err="1"/>
              <a:t>фартух-попередниця</a:t>
            </a:r>
            <a:r>
              <a:rPr lang="ru-RU" sz="1000" dirty="0"/>
              <a:t>, «</a:t>
            </a:r>
            <a:r>
              <a:rPr lang="ru-RU" sz="1000" dirty="0" err="1"/>
              <a:t>запон</a:t>
            </a:r>
            <a:r>
              <a:rPr lang="ru-RU" sz="1000" dirty="0"/>
              <a:t>» з </a:t>
            </a:r>
            <a:r>
              <a:rPr lang="ru-RU" sz="1000" dirty="0" err="1"/>
              <a:t>фабричної</a:t>
            </a:r>
            <a:r>
              <a:rPr lang="ru-RU" sz="1000" dirty="0"/>
              <a:t> </a:t>
            </a:r>
            <a:r>
              <a:rPr lang="ru-RU" sz="1000" dirty="0" err="1"/>
              <a:t>тканини</a:t>
            </a:r>
            <a:r>
              <a:rPr lang="ru-RU" sz="1000" dirty="0"/>
              <a:t>, </a:t>
            </a:r>
            <a:r>
              <a:rPr lang="ru-RU" sz="1000" dirty="0" err="1"/>
              <a:t>оздоблений</a:t>
            </a:r>
            <a:r>
              <a:rPr lang="ru-RU" sz="1000" dirty="0"/>
              <a:t> мережкою та </a:t>
            </a:r>
            <a:r>
              <a:rPr lang="ru-RU" sz="1000" dirty="0" err="1"/>
              <a:t>підшитою</a:t>
            </a:r>
            <a:r>
              <a:rPr lang="ru-RU" sz="1000" dirty="0"/>
              <a:t> по подолу «</a:t>
            </a:r>
            <a:r>
              <a:rPr lang="ru-RU" sz="1000" dirty="0" err="1"/>
              <a:t>шляркою</a:t>
            </a:r>
            <a:r>
              <a:rPr lang="ru-RU" sz="1000" dirty="0"/>
              <a:t>». </a:t>
            </a:r>
            <a:r>
              <a:rPr lang="ru-RU" sz="1000" dirty="0" err="1"/>
              <a:t>Кашемірова</a:t>
            </a:r>
            <a:r>
              <a:rPr lang="ru-RU" sz="1000" dirty="0"/>
              <a:t> </a:t>
            </a:r>
            <a:r>
              <a:rPr lang="ru-RU" sz="1000" dirty="0" err="1"/>
              <a:t>хустка</a:t>
            </a:r>
            <a:r>
              <a:rPr lang="ru-RU" sz="1000" dirty="0"/>
              <a:t> </a:t>
            </a:r>
            <a:r>
              <a:rPr lang="ru-RU" sz="1000" dirty="0" err="1"/>
              <a:t>надіта</a:t>
            </a:r>
            <a:r>
              <a:rPr lang="ru-RU" sz="1000" dirty="0"/>
              <a:t> на «</a:t>
            </a:r>
            <a:r>
              <a:rPr lang="ru-RU" sz="1000" dirty="0" err="1"/>
              <a:t>сіточку</a:t>
            </a:r>
            <a:r>
              <a:rPr lang="ru-RU" sz="1000" dirty="0"/>
              <a:t>», </a:t>
            </a:r>
            <a:r>
              <a:rPr lang="ru-RU" sz="1000" dirty="0" err="1"/>
              <a:t>що</a:t>
            </a:r>
            <a:r>
              <a:rPr lang="ru-RU" sz="1000" dirty="0"/>
              <a:t> </a:t>
            </a:r>
            <a:r>
              <a:rPr lang="ru-RU" sz="1000" dirty="0" err="1"/>
              <a:t>пов'язувалась</a:t>
            </a:r>
            <a:r>
              <a:rPr lang="ru-RU" sz="1000" dirty="0"/>
              <a:t> на «</a:t>
            </a:r>
            <a:r>
              <a:rPr lang="ru-RU" sz="1000" dirty="0" err="1"/>
              <a:t>гуг-лю</a:t>
            </a:r>
            <a:r>
              <a:rPr lang="ru-RU" sz="1000" dirty="0"/>
              <a:t>» — туго </a:t>
            </a:r>
            <a:r>
              <a:rPr lang="ru-RU" sz="1000" dirty="0" err="1"/>
              <a:t>скручене</a:t>
            </a:r>
            <a:r>
              <a:rPr lang="ru-RU" sz="1000" dirty="0"/>
              <a:t> </a:t>
            </a:r>
            <a:r>
              <a:rPr lang="ru-RU" sz="1000" dirty="0" err="1"/>
              <a:t>волосся</a:t>
            </a:r>
            <a:r>
              <a:rPr lang="ru-RU" sz="1000" dirty="0"/>
              <a:t>. </a:t>
            </a:r>
            <a:r>
              <a:rPr lang="ru-RU" sz="1000" dirty="0" err="1"/>
              <a:t>Високі</a:t>
            </a:r>
            <a:r>
              <a:rPr lang="ru-RU" sz="1000" dirty="0"/>
              <a:t> </a:t>
            </a:r>
            <a:r>
              <a:rPr lang="ru-RU" sz="1000" dirty="0" err="1"/>
              <a:t>шкіряні</a:t>
            </a:r>
            <a:r>
              <a:rPr lang="ru-RU" sz="1000" dirty="0"/>
              <a:t> черевики з </a:t>
            </a:r>
            <a:r>
              <a:rPr lang="ru-RU" sz="1000" dirty="0" err="1"/>
              <a:t>червоними</a:t>
            </a:r>
            <a:r>
              <a:rPr lang="ru-RU" sz="1000" dirty="0"/>
              <a:t> шнурками.</a:t>
            </a:r>
            <a:endParaRPr lang="uk-UA" sz="1000" dirty="0"/>
          </a:p>
          <a:p>
            <a:r>
              <a:rPr lang="ru-RU" sz="1000" b="1" dirty="0" err="1"/>
              <a:t>Чоловічий</a:t>
            </a:r>
            <a:r>
              <a:rPr lang="ru-RU" sz="1000" b="1" dirty="0"/>
              <a:t> костюм. </a:t>
            </a:r>
            <a:r>
              <a:rPr lang="ru-RU" sz="1000" dirty="0" err="1"/>
              <a:t>Тунікоподібна</a:t>
            </a:r>
            <a:r>
              <a:rPr lang="ru-RU" sz="1000" dirty="0"/>
              <a:t> сорочка з широким стоячим </a:t>
            </a:r>
            <a:r>
              <a:rPr lang="ru-RU" sz="1000" dirty="0" err="1"/>
              <a:t>коміром</a:t>
            </a:r>
            <a:r>
              <a:rPr lang="ru-RU" sz="1000" dirty="0"/>
              <a:t> і широкою </a:t>
            </a:r>
            <a:r>
              <a:rPr lang="ru-RU" sz="1000" dirty="0" err="1"/>
              <a:t>маніжкою</a:t>
            </a:r>
            <a:r>
              <a:rPr lang="ru-RU" sz="1000" dirty="0"/>
              <a:t>. </a:t>
            </a:r>
            <a:r>
              <a:rPr lang="ru-RU" sz="1000" dirty="0" err="1"/>
              <a:t>Комір</a:t>
            </a:r>
            <a:r>
              <a:rPr lang="ru-RU" sz="1000" dirty="0"/>
              <a:t>, </a:t>
            </a:r>
            <a:r>
              <a:rPr lang="ru-RU" sz="1000" dirty="0" err="1"/>
              <a:t>маніжка</a:t>
            </a:r>
            <a:r>
              <a:rPr lang="ru-RU" sz="1000" dirty="0"/>
              <a:t> і низки </a:t>
            </a:r>
            <a:r>
              <a:rPr lang="ru-RU" sz="1000" dirty="0" err="1"/>
              <a:t>рукавів</a:t>
            </a:r>
            <a:r>
              <a:rPr lang="ru-RU" sz="1000" dirty="0"/>
              <a:t> </a:t>
            </a:r>
            <a:endParaRPr lang="ru-RU" sz="1000" dirty="0" smtClean="0"/>
          </a:p>
          <a:p>
            <a:r>
              <a:rPr lang="ru-RU" sz="1000" dirty="0" err="1" smtClean="0"/>
              <a:t>вишиті</a:t>
            </a:r>
            <a:r>
              <a:rPr lang="ru-RU" sz="1000" dirty="0"/>
              <a:t>. </a:t>
            </a:r>
            <a:r>
              <a:rPr lang="ru-RU" sz="1000" dirty="0" err="1"/>
              <a:t>Обов'язковим</a:t>
            </a:r>
            <a:r>
              <a:rPr lang="ru-RU" sz="1000" dirty="0"/>
              <a:t> атрибутом </a:t>
            </a:r>
            <a:r>
              <a:rPr lang="ru-RU" sz="1000" dirty="0" err="1"/>
              <a:t>чоловічого</a:t>
            </a:r>
            <a:r>
              <a:rPr lang="ru-RU" sz="1000" dirty="0"/>
              <a:t> костюма </a:t>
            </a:r>
            <a:r>
              <a:rPr lang="ru-RU" sz="1000" dirty="0" err="1"/>
              <a:t>була</a:t>
            </a:r>
            <a:r>
              <a:rPr lang="ru-RU" sz="1000" dirty="0"/>
              <a:t> коротка «</a:t>
            </a:r>
            <a:r>
              <a:rPr lang="ru-RU" sz="1000" dirty="0" err="1"/>
              <a:t>жильотка</a:t>
            </a:r>
            <a:r>
              <a:rPr lang="ru-RU" sz="1000" dirty="0"/>
              <a:t>» темного </a:t>
            </a:r>
            <a:r>
              <a:rPr lang="ru-RU" sz="1000" dirty="0" err="1"/>
              <a:t>кольору</a:t>
            </a:r>
            <a:r>
              <a:rPr lang="ru-RU" sz="1000" dirty="0"/>
              <a:t>. </a:t>
            </a:r>
            <a:r>
              <a:rPr lang="ru-RU" sz="1000" dirty="0" err="1"/>
              <a:t>Штани</a:t>
            </a:r>
            <a:r>
              <a:rPr lang="ru-RU" sz="1000" dirty="0"/>
              <a:t> з </a:t>
            </a:r>
            <a:r>
              <a:rPr lang="ru-RU" sz="1000" dirty="0" err="1"/>
              <a:t>напівсукна</a:t>
            </a:r>
            <a:r>
              <a:rPr lang="ru-RU" sz="1000" dirty="0"/>
              <a:t>, </a:t>
            </a:r>
            <a:r>
              <a:rPr lang="ru-RU" sz="1000" dirty="0" err="1"/>
              <a:t>вузькі</a:t>
            </a:r>
            <a:r>
              <a:rPr lang="ru-RU" sz="1000" dirty="0"/>
              <a:t>, </a:t>
            </a:r>
            <a:r>
              <a:rPr lang="ru-RU" sz="1000" dirty="0" err="1"/>
              <a:t>міського</a:t>
            </a:r>
            <a:r>
              <a:rPr lang="ru-RU" sz="1000" dirty="0"/>
              <a:t> крою. </a:t>
            </a:r>
            <a:r>
              <a:rPr lang="ru-RU" sz="1000" dirty="0" err="1"/>
              <a:t>Чоботи</a:t>
            </a:r>
            <a:r>
              <a:rPr lang="ru-RU" sz="1000" dirty="0"/>
              <a:t>-«</a:t>
            </a:r>
            <a:r>
              <a:rPr lang="ru-RU" sz="1000" dirty="0" err="1"/>
              <a:t>бутилки</a:t>
            </a:r>
            <a:r>
              <a:rPr lang="ru-RU" sz="1000" dirty="0"/>
              <a:t>» з </a:t>
            </a:r>
            <a:r>
              <a:rPr lang="ru-RU" sz="1000" dirty="0" err="1"/>
              <a:t>твердими</a:t>
            </a:r>
            <a:r>
              <a:rPr lang="ru-RU" sz="1000" dirty="0"/>
              <a:t> </a:t>
            </a:r>
            <a:r>
              <a:rPr lang="ru-RU" sz="1000" dirty="0" err="1"/>
              <a:t>блискучими</a:t>
            </a:r>
            <a:r>
              <a:rPr lang="ru-RU" sz="1000" dirty="0"/>
              <a:t> халявами. </a:t>
            </a:r>
            <a:endParaRPr lang="ru-RU" sz="1000" dirty="0" smtClean="0"/>
          </a:p>
          <a:p>
            <a:r>
              <a:rPr lang="ru-RU" sz="1000" dirty="0" err="1" smtClean="0"/>
              <a:t>Головний</a:t>
            </a:r>
            <a:r>
              <a:rPr lang="ru-RU" sz="1000" dirty="0" smtClean="0"/>
              <a:t> </a:t>
            </a:r>
            <a:r>
              <a:rPr lang="ru-RU" sz="1000" dirty="0" err="1"/>
              <a:t>убір</a:t>
            </a:r>
            <a:r>
              <a:rPr lang="ru-RU" sz="1000" dirty="0"/>
              <a:t> — картуз.</a:t>
            </a:r>
            <a:endParaRPr lang="uk-UA" sz="1000" dirty="0"/>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8823"/>
          <a:stretch/>
        </p:blipFill>
        <p:spPr bwMode="auto">
          <a:xfrm>
            <a:off x="0" y="-14010"/>
            <a:ext cx="991457" cy="6870809"/>
          </a:xfrm>
          <a:prstGeom prst="rect">
            <a:avLst/>
          </a:prstGeom>
          <a:ln>
            <a:noFill/>
          </a:ln>
          <a:extLst>
            <a:ext uri="{53640926-AAD7-44D8-BBD7-CCE9431645EC}">
              <a14:shadowObscured xmlns:a14="http://schemas.microsoft.com/office/drawing/2010/main"/>
            </a:ext>
          </a:extLst>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t="8932" b="20987"/>
          <a:stretch/>
        </p:blipFill>
        <p:spPr>
          <a:xfrm rot="5400000">
            <a:off x="-2926035" y="2940510"/>
            <a:ext cx="6843527" cy="991457"/>
          </a:xfrm>
          <a:prstGeom prst="rect">
            <a:avLst/>
          </a:prstGeom>
        </p:spPr>
      </p:pic>
    </p:spTree>
    <p:extLst>
      <p:ext uri="{BB962C8B-B14F-4D97-AF65-F5344CB8AC3E}">
        <p14:creationId xmlns:p14="http://schemas.microsoft.com/office/powerpoint/2010/main" val="748829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01215"/>
            <a:ext cx="4187680" cy="3794038"/>
          </a:xfrm>
          <a:prstGeom prst="rect">
            <a:avLst/>
          </a:prstGeom>
        </p:spPr>
      </p:pic>
      <p:sp>
        <p:nvSpPr>
          <p:cNvPr id="14" name="Прямоугольник 13"/>
          <p:cNvSpPr/>
          <p:nvPr/>
        </p:nvSpPr>
        <p:spPr>
          <a:xfrm>
            <a:off x="1055030" y="4279777"/>
            <a:ext cx="3949018" cy="2354491"/>
          </a:xfrm>
          <a:prstGeom prst="rect">
            <a:avLst/>
          </a:prstGeom>
        </p:spPr>
        <p:txBody>
          <a:bodyPr wrap="square">
            <a:spAutoFit/>
          </a:bodyPr>
          <a:lstStyle/>
          <a:p>
            <a:r>
              <a:rPr lang="ru-RU" sz="1050" b="1" dirty="0" smtClean="0"/>
              <a:t>ЖИТОМИРЩИНА. </a:t>
            </a:r>
          </a:p>
          <a:p>
            <a:r>
              <a:rPr lang="ru-RU" sz="1050" b="1" dirty="0" err="1" smtClean="0"/>
              <a:t>Жіночий</a:t>
            </a:r>
            <a:r>
              <a:rPr lang="ru-RU" sz="1050" b="1" dirty="0" smtClean="0"/>
              <a:t> </a:t>
            </a:r>
            <a:r>
              <a:rPr lang="ru-RU" sz="1050" b="1" dirty="0"/>
              <a:t>костюм. </a:t>
            </a:r>
            <a:r>
              <a:rPr lang="ru-RU" sz="1050" dirty="0" err="1"/>
              <a:t>Бавовняна</a:t>
            </a:r>
            <a:r>
              <a:rPr lang="ru-RU" sz="1050" dirty="0"/>
              <a:t> сорочка, пошита за </a:t>
            </a:r>
            <a:r>
              <a:rPr lang="ru-RU" sz="1050" dirty="0" err="1"/>
              <a:t>традицією</a:t>
            </a:r>
            <a:r>
              <a:rPr lang="ru-RU" sz="1050" dirty="0"/>
              <a:t> з </a:t>
            </a:r>
            <a:r>
              <a:rPr lang="ru-RU" sz="1050" dirty="0" err="1"/>
              <a:t>уставками</a:t>
            </a:r>
            <a:r>
              <a:rPr lang="ru-RU" sz="1050" dirty="0"/>
              <a:t>, </a:t>
            </a:r>
            <a:r>
              <a:rPr lang="ru-RU" sz="1050" dirty="0" err="1"/>
              <a:t>пришитими</a:t>
            </a:r>
            <a:r>
              <a:rPr lang="ru-RU" sz="1050" dirty="0"/>
              <a:t> до стану широким «</a:t>
            </a:r>
            <a:r>
              <a:rPr lang="ru-RU" sz="1050" dirty="0" err="1"/>
              <a:t>змережуванням</a:t>
            </a:r>
            <a:r>
              <a:rPr lang="ru-RU" sz="1050" dirty="0"/>
              <a:t>», з </a:t>
            </a:r>
            <a:r>
              <a:rPr lang="ru-RU" sz="1050" dirty="0" err="1"/>
              <a:t>вишитими</a:t>
            </a:r>
            <a:r>
              <a:rPr lang="ru-RU" sz="1050" dirty="0"/>
              <a:t> рукавами. Нагрудник, схожий на </a:t>
            </a:r>
            <a:r>
              <a:rPr lang="ru-RU" sz="1050" dirty="0" err="1"/>
              <a:t>білоруський</a:t>
            </a:r>
            <a:r>
              <a:rPr lang="ru-RU" sz="1050" dirty="0"/>
              <a:t> «</a:t>
            </a:r>
            <a:r>
              <a:rPr lang="ru-RU" sz="1050" dirty="0" err="1"/>
              <a:t>саян</a:t>
            </a:r>
            <a:r>
              <a:rPr lang="ru-RU" sz="1050" dirty="0"/>
              <a:t>», з </a:t>
            </a:r>
            <a:r>
              <a:rPr lang="ru-RU" sz="1050" dirty="0" err="1"/>
              <a:t>шерстяної</a:t>
            </a:r>
            <a:r>
              <a:rPr lang="ru-RU" sz="1050" dirty="0"/>
              <a:t> </a:t>
            </a:r>
            <a:r>
              <a:rPr lang="ru-RU" sz="1050" dirty="0" err="1"/>
              <a:t>тканини</a:t>
            </a:r>
            <a:r>
              <a:rPr lang="ru-RU" sz="1050" dirty="0"/>
              <a:t> </a:t>
            </a:r>
            <a:r>
              <a:rPr lang="ru-RU" sz="1050" dirty="0" err="1"/>
              <a:t>синього</a:t>
            </a:r>
            <a:r>
              <a:rPr lang="ru-RU" sz="1050" dirty="0"/>
              <a:t> </a:t>
            </a:r>
            <a:r>
              <a:rPr lang="ru-RU" sz="1050" dirty="0" err="1"/>
              <a:t>кольору</a:t>
            </a:r>
            <a:r>
              <a:rPr lang="ru-RU" sz="1050" dirty="0"/>
              <a:t> є комплексом </a:t>
            </a:r>
            <a:r>
              <a:rPr lang="ru-RU" sz="1050" dirty="0" err="1"/>
              <a:t>ліфа</a:t>
            </a:r>
            <a:r>
              <a:rPr lang="ru-RU" sz="1050" dirty="0"/>
              <a:t> з </a:t>
            </a:r>
            <a:r>
              <a:rPr lang="ru-RU" sz="1050" dirty="0" err="1"/>
              <a:t>спідницею</a:t>
            </a:r>
            <a:r>
              <a:rPr lang="ru-RU" sz="1050" dirty="0"/>
              <a:t>, </a:t>
            </a:r>
            <a:r>
              <a:rPr lang="ru-RU" sz="1050" dirty="0" err="1"/>
              <a:t>фартух</a:t>
            </a:r>
            <a:r>
              <a:rPr lang="ru-RU" sz="1050" dirty="0"/>
              <a:t> з </a:t>
            </a:r>
            <a:r>
              <a:rPr lang="ru-RU" sz="1050" dirty="0" err="1"/>
              <a:t>такої</a:t>
            </a:r>
            <a:r>
              <a:rPr lang="ru-RU" sz="1050" dirty="0"/>
              <a:t> ж </a:t>
            </a:r>
            <a:r>
              <a:rPr lang="ru-RU" sz="1050" dirty="0" err="1"/>
              <a:t>тканини</a:t>
            </a:r>
            <a:r>
              <a:rPr lang="ru-RU" sz="1050" dirty="0"/>
              <a:t>, </a:t>
            </a:r>
            <a:r>
              <a:rPr lang="ru-RU" sz="1050" dirty="0" err="1"/>
              <a:t>оздоблений</a:t>
            </a:r>
            <a:r>
              <a:rPr lang="ru-RU" sz="1050" dirty="0"/>
              <a:t> </a:t>
            </a:r>
            <a:r>
              <a:rPr lang="ru-RU" sz="1050" dirty="0" err="1"/>
              <a:t>вишивкою</a:t>
            </a:r>
            <a:r>
              <a:rPr lang="ru-RU" sz="1050" dirty="0"/>
              <a:t> </a:t>
            </a:r>
            <a:r>
              <a:rPr lang="ru-RU" sz="1050" dirty="0" err="1"/>
              <a:t>гладдю</a:t>
            </a:r>
            <a:r>
              <a:rPr lang="ru-RU" sz="1050" dirty="0"/>
              <a:t> та мережкою. </a:t>
            </a:r>
            <a:r>
              <a:rPr lang="ru-RU" sz="1050" dirty="0" err="1"/>
              <a:t>Хустка</a:t>
            </a:r>
            <a:r>
              <a:rPr lang="ru-RU" sz="1050" dirty="0"/>
              <a:t> </a:t>
            </a:r>
            <a:r>
              <a:rPr lang="ru-RU" sz="1050" dirty="0" err="1"/>
              <a:t>квітчаста</a:t>
            </a:r>
            <a:r>
              <a:rPr lang="ru-RU" sz="1050" dirty="0"/>
              <a:t> </a:t>
            </a:r>
            <a:r>
              <a:rPr lang="ru-RU" sz="1050" dirty="0" err="1"/>
              <a:t>шерстяна</a:t>
            </a:r>
            <a:r>
              <a:rPr lang="ru-RU" sz="1050" dirty="0"/>
              <a:t>. </a:t>
            </a:r>
            <a:r>
              <a:rPr lang="ru-RU" sz="1050" dirty="0" err="1"/>
              <a:t>Прикраси</a:t>
            </a:r>
            <a:r>
              <a:rPr lang="ru-RU" sz="1050" dirty="0"/>
              <a:t>: «</a:t>
            </a:r>
            <a:r>
              <a:rPr lang="ru-RU" sz="1050" dirty="0" err="1"/>
              <a:t>плетьонка</a:t>
            </a:r>
            <a:r>
              <a:rPr lang="ru-RU" sz="1050" dirty="0"/>
              <a:t>» з </a:t>
            </a:r>
            <a:r>
              <a:rPr lang="ru-RU" sz="1050" dirty="0" err="1"/>
              <a:t>бісеру</a:t>
            </a:r>
            <a:r>
              <a:rPr lang="ru-RU" sz="1050" dirty="0"/>
              <a:t>, «</a:t>
            </a:r>
            <a:r>
              <a:rPr lang="ru-RU" sz="1050" dirty="0" err="1"/>
              <a:t>коралі</a:t>
            </a:r>
            <a:r>
              <a:rPr lang="ru-RU" sz="1050" dirty="0"/>
              <a:t>».</a:t>
            </a:r>
            <a:endParaRPr lang="uk-UA" sz="1050" dirty="0"/>
          </a:p>
          <a:p>
            <a:r>
              <a:rPr lang="ru-RU" sz="1050" b="1" dirty="0" err="1"/>
              <a:t>Дівочий</a:t>
            </a:r>
            <a:r>
              <a:rPr lang="ru-RU" sz="1050" b="1" dirty="0"/>
              <a:t> костюм. </a:t>
            </a:r>
            <a:r>
              <a:rPr lang="ru-RU" sz="1050" dirty="0" err="1"/>
              <a:t>Біла</a:t>
            </a:r>
            <a:r>
              <a:rPr lang="ru-RU" sz="1050" dirty="0"/>
              <a:t> </a:t>
            </a:r>
            <a:r>
              <a:rPr lang="ru-RU" sz="1050" dirty="0" err="1"/>
              <a:t>шовкова</a:t>
            </a:r>
            <a:r>
              <a:rPr lang="ru-RU" sz="1050" dirty="0"/>
              <a:t> блузка </a:t>
            </a:r>
            <a:r>
              <a:rPr lang="ru-RU" sz="1050" dirty="0" err="1"/>
              <a:t>вже</a:t>
            </a:r>
            <a:r>
              <a:rPr lang="ru-RU" sz="1050" dirty="0"/>
              <a:t> з коротким рукавом, але з </a:t>
            </a:r>
            <a:r>
              <a:rPr lang="ru-RU" sz="1050" dirty="0" err="1"/>
              <a:t>традиційним</a:t>
            </a:r>
            <a:r>
              <a:rPr lang="ru-RU" sz="1050" dirty="0"/>
              <a:t> орнаментом, </a:t>
            </a:r>
            <a:r>
              <a:rPr lang="ru-RU" sz="1050" dirty="0" err="1"/>
              <a:t>вишитим</a:t>
            </a:r>
            <a:r>
              <a:rPr lang="ru-RU" sz="1050" dirty="0"/>
              <a:t> </a:t>
            </a:r>
            <a:r>
              <a:rPr lang="ru-RU" sz="1050" dirty="0" err="1"/>
              <a:t>вздовж</a:t>
            </a:r>
            <a:r>
              <a:rPr lang="ru-RU" sz="1050" dirty="0"/>
              <a:t> пазухи та на рукавах. Сарафан з </a:t>
            </a:r>
            <a:r>
              <a:rPr lang="ru-RU" sz="1050" dirty="0" err="1"/>
              <a:t>квітчастої</a:t>
            </a:r>
            <a:r>
              <a:rPr lang="ru-RU" sz="1050" dirty="0"/>
              <a:t> </a:t>
            </a:r>
            <a:r>
              <a:rPr lang="ru-RU" sz="1050" dirty="0" err="1"/>
              <a:t>тканини</a:t>
            </a:r>
            <a:r>
              <a:rPr lang="ru-RU" sz="1050" dirty="0"/>
              <a:t> </a:t>
            </a:r>
            <a:r>
              <a:rPr lang="ru-RU" sz="1050" dirty="0" err="1"/>
              <a:t>відрізний</a:t>
            </a:r>
            <a:r>
              <a:rPr lang="ru-RU" sz="1050" dirty="0"/>
              <a:t>, в </a:t>
            </a:r>
            <a:r>
              <a:rPr lang="ru-RU" sz="1050" dirty="0" err="1"/>
              <a:t>талію</a:t>
            </a:r>
            <a:r>
              <a:rPr lang="ru-RU" sz="1050" dirty="0"/>
              <a:t>. </a:t>
            </a:r>
            <a:r>
              <a:rPr lang="ru-RU" sz="1050" dirty="0" err="1"/>
              <a:t>Прикраси</a:t>
            </a:r>
            <a:r>
              <a:rPr lang="ru-RU" sz="1050" dirty="0"/>
              <a:t>: </a:t>
            </a:r>
            <a:r>
              <a:rPr lang="ru-RU" sz="1050" dirty="0" err="1"/>
              <a:t>традиційна</a:t>
            </a:r>
            <a:r>
              <a:rPr lang="ru-RU" sz="1050" dirty="0"/>
              <a:t> «</a:t>
            </a:r>
            <a:r>
              <a:rPr lang="ru-RU" sz="1050" dirty="0" err="1"/>
              <a:t>плетьонка</a:t>
            </a:r>
            <a:r>
              <a:rPr lang="ru-RU" sz="1050" dirty="0"/>
              <a:t>» з </a:t>
            </a:r>
            <a:r>
              <a:rPr lang="ru-RU" sz="1050" dirty="0" err="1"/>
              <a:t>бісеру</a:t>
            </a:r>
            <a:r>
              <a:rPr lang="ru-RU" sz="1050" dirty="0"/>
              <a:t> </a:t>
            </a:r>
            <a:r>
              <a:rPr lang="ru-RU" sz="1050" dirty="0" err="1"/>
              <a:t>світлих</a:t>
            </a:r>
            <a:r>
              <a:rPr lang="ru-RU" sz="1050" dirty="0"/>
              <a:t> </a:t>
            </a:r>
            <a:r>
              <a:rPr lang="ru-RU" sz="1050" dirty="0" err="1"/>
              <a:t>кольорів</a:t>
            </a:r>
            <a:r>
              <a:rPr lang="ru-RU" sz="1050" dirty="0"/>
              <a:t>.</a:t>
            </a:r>
            <a:endParaRPr lang="uk-UA" sz="1050" dirty="0"/>
          </a:p>
        </p:txBody>
      </p:sp>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207" y="188639"/>
            <a:ext cx="2845529" cy="3771565"/>
          </a:xfrm>
          <a:prstGeom prst="rect">
            <a:avLst/>
          </a:prstGeom>
        </p:spPr>
      </p:pic>
      <p:sp>
        <p:nvSpPr>
          <p:cNvPr id="23" name="Прямоугольник 22"/>
          <p:cNvSpPr/>
          <p:nvPr/>
        </p:nvSpPr>
        <p:spPr>
          <a:xfrm>
            <a:off x="5242710" y="4474815"/>
            <a:ext cx="3230397" cy="1631216"/>
          </a:xfrm>
          <a:prstGeom prst="rect">
            <a:avLst/>
          </a:prstGeom>
        </p:spPr>
        <p:txBody>
          <a:bodyPr wrap="square">
            <a:spAutoFit/>
          </a:bodyPr>
          <a:lstStyle/>
          <a:p>
            <a:r>
              <a:rPr lang="ru-RU" sz="1000" b="1" dirty="0"/>
              <a:t>ВІННИЦЬКА ОБЛАСТЬ. </a:t>
            </a:r>
            <a:endParaRPr lang="ru-RU" sz="1000" b="1" dirty="0" smtClean="0"/>
          </a:p>
          <a:p>
            <a:r>
              <a:rPr lang="ru-RU" sz="1000" b="1" dirty="0" err="1" smtClean="0"/>
              <a:t>Жіночий</a:t>
            </a:r>
            <a:r>
              <a:rPr lang="ru-RU" sz="1000" b="1" dirty="0" smtClean="0"/>
              <a:t> </a:t>
            </a:r>
            <a:r>
              <a:rPr lang="ru-RU" sz="1000" b="1" dirty="0"/>
              <a:t>костюм. </a:t>
            </a:r>
            <a:r>
              <a:rPr lang="ru-RU" sz="1000" dirty="0"/>
              <a:t>На </a:t>
            </a:r>
            <a:r>
              <a:rPr lang="ru-RU" sz="1000" dirty="0" err="1"/>
              <a:t>Вінниччині</a:t>
            </a:r>
            <a:r>
              <a:rPr lang="ru-RU" sz="1000" dirty="0"/>
              <a:t> </a:t>
            </a:r>
            <a:r>
              <a:rPr lang="ru-RU" sz="1000" dirty="0" err="1"/>
              <a:t>замість</a:t>
            </a:r>
            <a:r>
              <a:rPr lang="ru-RU" sz="1000" dirty="0"/>
              <a:t> </a:t>
            </a:r>
            <a:r>
              <a:rPr lang="ru-RU" sz="1000" dirty="0" err="1"/>
              <a:t>традиційної</a:t>
            </a:r>
            <a:r>
              <a:rPr lang="ru-RU" sz="1000" dirty="0"/>
              <a:t> </a:t>
            </a:r>
            <a:r>
              <a:rPr lang="ru-RU" sz="1000" dirty="0" err="1"/>
              <a:t>жіночої</a:t>
            </a:r>
            <a:r>
              <a:rPr lang="ru-RU" sz="1000" dirty="0"/>
              <a:t> сорочки в наш час </a:t>
            </a:r>
            <a:r>
              <a:rPr lang="ru-RU" sz="1000" dirty="0" err="1"/>
              <a:t>увійшла</a:t>
            </a:r>
            <a:r>
              <a:rPr lang="ru-RU" sz="1000" dirty="0"/>
              <a:t> в </a:t>
            </a:r>
            <a:r>
              <a:rPr lang="ru-RU" sz="1000" dirty="0" err="1"/>
              <a:t>побут</a:t>
            </a:r>
            <a:r>
              <a:rPr lang="ru-RU" sz="1000" dirty="0"/>
              <a:t> сорочка «до </a:t>
            </a:r>
            <a:r>
              <a:rPr lang="ru-RU" sz="1000" dirty="0" err="1"/>
              <a:t>талійки</a:t>
            </a:r>
            <a:r>
              <a:rPr lang="ru-RU" sz="1000" dirty="0"/>
              <a:t>» з </a:t>
            </a:r>
            <a:r>
              <a:rPr lang="ru-RU" sz="1000" dirty="0" err="1"/>
              <a:t>поліхромною</a:t>
            </a:r>
            <a:r>
              <a:rPr lang="ru-RU" sz="1000" dirty="0"/>
              <a:t> </a:t>
            </a:r>
            <a:r>
              <a:rPr lang="ru-RU" sz="1000" dirty="0" err="1"/>
              <a:t>вишивкою</a:t>
            </a:r>
            <a:r>
              <a:rPr lang="ru-RU" sz="1000" dirty="0"/>
              <a:t> </a:t>
            </a:r>
            <a:r>
              <a:rPr lang="ru-RU" sz="1000" dirty="0" err="1"/>
              <a:t>квіточками</a:t>
            </a:r>
            <a:r>
              <a:rPr lang="ru-RU" sz="1000" dirty="0"/>
              <a:t> на </a:t>
            </a:r>
            <a:r>
              <a:rPr lang="ru-RU" sz="1000" dirty="0" err="1"/>
              <a:t>кокетці</a:t>
            </a:r>
            <a:r>
              <a:rPr lang="ru-RU" sz="1000" dirty="0"/>
              <a:t> і рукавах, з </a:t>
            </a:r>
            <a:r>
              <a:rPr lang="ru-RU" sz="1000" dirty="0" err="1"/>
              <a:t>обов'язковою</a:t>
            </a:r>
            <a:r>
              <a:rPr lang="ru-RU" sz="1000" dirty="0"/>
              <a:t> </a:t>
            </a:r>
            <a:r>
              <a:rPr lang="ru-RU" sz="1000" dirty="0" err="1"/>
              <a:t>квіткою</a:t>
            </a:r>
            <a:r>
              <a:rPr lang="ru-RU" sz="1000" dirty="0"/>
              <a:t>, </a:t>
            </a:r>
            <a:r>
              <a:rPr lang="ru-RU" sz="1000" dirty="0" err="1"/>
              <a:t>вишитою</a:t>
            </a:r>
            <a:r>
              <a:rPr lang="ru-RU" sz="1000" dirty="0"/>
              <a:t> на </a:t>
            </a:r>
            <a:r>
              <a:rPr lang="ru-RU" sz="1000" dirty="0" err="1"/>
              <a:t>вирізі</a:t>
            </a:r>
            <a:r>
              <a:rPr lang="ru-RU" sz="1000" dirty="0"/>
              <a:t> </a:t>
            </a:r>
            <a:r>
              <a:rPr lang="ru-RU" sz="1000" dirty="0" err="1"/>
              <a:t>горловини</a:t>
            </a:r>
            <a:r>
              <a:rPr lang="ru-RU" sz="1000" dirty="0"/>
              <a:t>. Рясна </a:t>
            </a:r>
            <a:r>
              <a:rPr lang="ru-RU" sz="1000" dirty="0" err="1"/>
              <a:t>спідниця</a:t>
            </a:r>
            <a:r>
              <a:rPr lang="ru-RU" sz="1000" dirty="0"/>
              <a:t> з </a:t>
            </a:r>
            <a:r>
              <a:rPr lang="ru-RU" sz="1000" dirty="0" err="1"/>
              <a:t>барвистої</a:t>
            </a:r>
            <a:r>
              <a:rPr lang="ru-RU" sz="1000" dirty="0"/>
              <a:t> </a:t>
            </a:r>
            <a:r>
              <a:rPr lang="ru-RU" sz="1000" dirty="0" err="1"/>
              <a:t>тканини</a:t>
            </a:r>
            <a:r>
              <a:rPr lang="ru-RU" sz="1000" dirty="0"/>
              <a:t> обшита по подолу зеленим плисом, </a:t>
            </a:r>
            <a:r>
              <a:rPr lang="ru-RU" sz="1000" dirty="0" err="1"/>
              <a:t>фартух</a:t>
            </a:r>
            <a:r>
              <a:rPr lang="ru-RU" sz="1000" dirty="0"/>
              <a:t> </a:t>
            </a:r>
            <a:r>
              <a:rPr lang="ru-RU" sz="1000" dirty="0" err="1"/>
              <a:t>із</a:t>
            </a:r>
            <a:r>
              <a:rPr lang="ru-RU" sz="1000" dirty="0"/>
              <a:t> </a:t>
            </a:r>
            <a:r>
              <a:rPr lang="ru-RU" sz="1000" dirty="0" err="1"/>
              <a:t>ситцю</a:t>
            </a:r>
            <a:r>
              <a:rPr lang="ru-RU" sz="1000" dirty="0"/>
              <a:t> </a:t>
            </a:r>
            <a:r>
              <a:rPr lang="ru-RU" sz="1000" dirty="0" err="1"/>
              <a:t>із</a:t>
            </a:r>
            <a:r>
              <a:rPr lang="ru-RU" sz="1000" dirty="0"/>
              <a:t> «</a:t>
            </a:r>
            <a:r>
              <a:rPr lang="ru-RU" sz="1000" dirty="0" err="1"/>
              <a:t>шляркою</a:t>
            </a:r>
            <a:r>
              <a:rPr lang="ru-RU" sz="1000" dirty="0"/>
              <a:t>» (</a:t>
            </a:r>
            <a:r>
              <a:rPr lang="ru-RU" sz="1000" dirty="0" err="1"/>
              <a:t>оборкою</a:t>
            </a:r>
            <a:r>
              <a:rPr lang="ru-RU" sz="1000" dirty="0"/>
              <a:t>) </a:t>
            </a:r>
            <a:r>
              <a:rPr lang="ru-RU" sz="1000" dirty="0" err="1"/>
              <a:t>прикрашений</a:t>
            </a:r>
            <a:r>
              <a:rPr lang="ru-RU" sz="1000" dirty="0"/>
              <a:t> </a:t>
            </a:r>
            <a:r>
              <a:rPr lang="ru-RU" sz="1000" dirty="0" err="1"/>
              <a:t>кольоровими</a:t>
            </a:r>
            <a:r>
              <a:rPr lang="ru-RU" sz="1000" dirty="0"/>
              <a:t> </a:t>
            </a:r>
            <a:r>
              <a:rPr lang="ru-RU" sz="1000" dirty="0" err="1"/>
              <a:t>стрічками</a:t>
            </a:r>
            <a:r>
              <a:rPr lang="ru-RU" sz="1000" dirty="0"/>
              <a:t>.</a:t>
            </a:r>
            <a:endParaRPr lang="uk-UA" sz="1000" dirty="0"/>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8823"/>
          <a:stretch/>
        </p:blipFill>
        <p:spPr bwMode="auto">
          <a:xfrm>
            <a:off x="11422" y="0"/>
            <a:ext cx="1043608" cy="6870809"/>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t="26667" b="25827"/>
          <a:stretch/>
        </p:blipFill>
        <p:spPr>
          <a:xfrm rot="5400000">
            <a:off x="-1409843" y="4468066"/>
            <a:ext cx="3855234" cy="950252"/>
          </a:xfrm>
          <a:prstGeom prst="rect">
            <a:avLst/>
          </a:prstGeom>
        </p:spPr>
      </p:pic>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t="26667" r="20851" b="25826"/>
          <a:stretch/>
        </p:blipFill>
        <p:spPr>
          <a:xfrm rot="5400000">
            <a:off x="-990014" y="1032661"/>
            <a:ext cx="3015573" cy="950254"/>
          </a:xfrm>
          <a:prstGeom prst="rect">
            <a:avLst/>
          </a:prstGeom>
        </p:spPr>
      </p:pic>
    </p:spTree>
    <p:extLst>
      <p:ext uri="{BB962C8B-B14F-4D97-AF65-F5344CB8AC3E}">
        <p14:creationId xmlns:p14="http://schemas.microsoft.com/office/powerpoint/2010/main" val="2903742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500</TotalTime>
  <Words>2535</Words>
  <Application>Microsoft Office PowerPoint</Application>
  <PresentationFormat>Экран (4:3)</PresentationFormat>
  <Paragraphs>113</Paragraphs>
  <Slides>14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Calibri</vt:lpstr>
      <vt:lpstr>Constantia</vt:lpstr>
      <vt:lpstr>Garamond</vt:lpstr>
      <vt:lpstr>Times New Roman</vt:lpstr>
      <vt:lpstr>Verdana</vt:lpstr>
      <vt:lpstr>Wingdings 2</vt:lpstr>
      <vt:lpstr>Солнцестояние</vt:lpstr>
      <vt:lpstr>Презентация PowerPoint</vt:lpstr>
      <vt:lpstr>Історія української вишивки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Петрович</dc:creator>
  <cp:lastModifiedBy>Oleg</cp:lastModifiedBy>
  <cp:revision>45</cp:revision>
  <dcterms:created xsi:type="dcterms:W3CDTF">2012-02-09T10:38:46Z</dcterms:created>
  <dcterms:modified xsi:type="dcterms:W3CDTF">2014-06-09T10:39:50Z</dcterms:modified>
</cp:coreProperties>
</file>