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268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-30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84336-D0B1-4B0E-BA5C-55B2CED1D394}" type="doc">
      <dgm:prSet loTypeId="urn:microsoft.com/office/officeart/2005/8/layout/radial3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1F87E0E-FF3E-47D3-BFF3-1936BDC1B9A7}">
      <dgm:prSet phldrT="[Text]"/>
      <dgm:spPr/>
      <dgm:t>
        <a:bodyPr/>
        <a:lstStyle/>
        <a:p>
          <a:pPr algn="ctr" defTabSz="914400">
            <a:buNone/>
          </a:pPr>
          <a:r>
            <a:rPr lang="uk-UA" sz="1800" b="0" i="0" noProof="0" dirty="0" smtClean="0">
              <a:latin typeface="Cambria"/>
              <a:ea typeface="+mn-ea"/>
              <a:cs typeface="+mn-cs"/>
            </a:rPr>
            <a:t>Жанри</a:t>
          </a:r>
          <a:endParaRPr lang="ru-RU" sz="1800" b="0" i="0" noProof="0" dirty="0">
            <a:latin typeface="Cambria"/>
            <a:ea typeface="+mn-ea"/>
            <a:cs typeface="+mn-cs"/>
          </a:endParaRPr>
        </a:p>
      </dgm:t>
    </dgm:pt>
    <dgm:pt modelId="{169E7CD4-95A5-4EA3-A305-1668AA4A744D}" type="parTrans" cxnId="{98FD00BD-2599-433A-AC2F-14A7D52BA766}">
      <dgm:prSet/>
      <dgm:spPr/>
      <dgm:t>
        <a:bodyPr/>
        <a:lstStyle/>
        <a:p>
          <a:endParaRPr lang="en-US"/>
        </a:p>
      </dgm:t>
    </dgm:pt>
    <dgm:pt modelId="{9C10DDF3-A40F-4978-A049-EE2D16408C99}" type="sibTrans" cxnId="{98FD00BD-2599-433A-AC2F-14A7D52BA766}">
      <dgm:prSet/>
      <dgm:spPr/>
      <dgm:t>
        <a:bodyPr/>
        <a:lstStyle/>
        <a:p>
          <a:endParaRPr lang="en-US"/>
        </a:p>
      </dgm:t>
    </dgm:pt>
    <dgm:pt modelId="{A1034A86-A087-448A-99D0-C6C16D4134EC}">
      <dgm:prSet/>
      <dgm:spPr/>
      <dgm:t>
        <a:bodyPr/>
        <a:lstStyle/>
        <a:p>
          <a:r>
            <a:rPr lang="uk-UA" dirty="0" smtClean="0"/>
            <a:t>пейзаж</a:t>
          </a:r>
          <a:endParaRPr lang="ru-RU" dirty="0"/>
        </a:p>
      </dgm:t>
    </dgm:pt>
    <dgm:pt modelId="{A572E420-9953-4AF6-A9E2-2652024AF279}" type="parTrans" cxnId="{009462F3-81D6-4B69-8A12-B7C152DAF71A}">
      <dgm:prSet/>
      <dgm:spPr/>
      <dgm:t>
        <a:bodyPr/>
        <a:lstStyle/>
        <a:p>
          <a:endParaRPr lang="ru-RU"/>
        </a:p>
      </dgm:t>
    </dgm:pt>
    <dgm:pt modelId="{94AC22C1-1A0D-4273-B42B-EE59A7842813}" type="sibTrans" cxnId="{009462F3-81D6-4B69-8A12-B7C152DAF71A}">
      <dgm:prSet/>
      <dgm:spPr/>
      <dgm:t>
        <a:bodyPr/>
        <a:lstStyle/>
        <a:p>
          <a:endParaRPr lang="ru-RU"/>
        </a:p>
      </dgm:t>
    </dgm:pt>
    <dgm:pt modelId="{C631F336-51D8-4A24-8BC5-603FEC0A07F0}">
      <dgm:prSet/>
      <dgm:spPr/>
      <dgm:t>
        <a:bodyPr/>
        <a:lstStyle/>
        <a:p>
          <a:r>
            <a:rPr lang="uk-UA" dirty="0" smtClean="0"/>
            <a:t>Каліграфічне письмо</a:t>
          </a:r>
          <a:endParaRPr lang="ru-RU" dirty="0"/>
        </a:p>
      </dgm:t>
    </dgm:pt>
    <dgm:pt modelId="{6601579F-F1F5-4F46-8890-45ED5EEAA206}" type="parTrans" cxnId="{5CBC5903-A511-45E5-A135-147E0029256C}">
      <dgm:prSet/>
      <dgm:spPr/>
      <dgm:t>
        <a:bodyPr/>
        <a:lstStyle/>
        <a:p>
          <a:endParaRPr lang="ru-RU"/>
        </a:p>
      </dgm:t>
    </dgm:pt>
    <dgm:pt modelId="{2D7D0E1C-C8F0-4D00-AB2A-CA4CD779CC2F}" type="sibTrans" cxnId="{5CBC5903-A511-45E5-A135-147E0029256C}">
      <dgm:prSet/>
      <dgm:spPr/>
      <dgm:t>
        <a:bodyPr/>
        <a:lstStyle/>
        <a:p>
          <a:endParaRPr lang="ru-RU"/>
        </a:p>
      </dgm:t>
    </dgm:pt>
    <dgm:pt modelId="{004B2F6E-7B59-405C-BCE8-FD50C566968D}">
      <dgm:prSet/>
      <dgm:spPr/>
      <dgm:t>
        <a:bodyPr/>
        <a:lstStyle/>
        <a:p>
          <a:r>
            <a:rPr lang="ru-RU" dirty="0" smtClean="0"/>
            <a:t>портрет</a:t>
          </a:r>
          <a:endParaRPr lang="ru-RU" dirty="0"/>
        </a:p>
      </dgm:t>
    </dgm:pt>
    <dgm:pt modelId="{DEB66B40-20A4-4924-8110-5C6AB55BF4C2}" type="parTrans" cxnId="{A340C064-2B67-4E31-9F8E-26CEC8C09536}">
      <dgm:prSet/>
      <dgm:spPr/>
      <dgm:t>
        <a:bodyPr/>
        <a:lstStyle/>
        <a:p>
          <a:endParaRPr lang="ru-RU"/>
        </a:p>
      </dgm:t>
    </dgm:pt>
    <dgm:pt modelId="{D95F4BF7-5773-4B09-A957-F0AD23523334}" type="sibTrans" cxnId="{A340C064-2B67-4E31-9F8E-26CEC8C09536}">
      <dgm:prSet/>
      <dgm:spPr/>
      <dgm:t>
        <a:bodyPr/>
        <a:lstStyle/>
        <a:p>
          <a:endParaRPr lang="ru-RU"/>
        </a:p>
      </dgm:t>
    </dgm:pt>
    <dgm:pt modelId="{175F1DAC-7B7E-4D09-8DB8-99368C0C72D4}" type="pres">
      <dgm:prSet presAssocID="{62584336-D0B1-4B0E-BA5C-55B2CED1D39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01A5B2-67EA-4686-B86C-CBFC598D5477}" type="pres">
      <dgm:prSet presAssocID="{62584336-D0B1-4B0E-BA5C-55B2CED1D394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D4E6F5B5-CA2C-475F-A4B6-5AB59CD1A7CA}" type="pres">
      <dgm:prSet presAssocID="{E1F87E0E-FF3E-47D3-BFF3-1936BDC1B9A7}" presName="centerShape" presStyleLbl="vennNode1" presStyleIdx="0" presStyleCnt="4" custScaleX="104897" custScaleY="94118" custLinFactNeighborX="-5712" custLinFactNeighborY="-11436"/>
      <dgm:spPr/>
      <dgm:t>
        <a:bodyPr/>
        <a:lstStyle/>
        <a:p>
          <a:endParaRPr lang="en-US"/>
        </a:p>
      </dgm:t>
    </dgm:pt>
    <dgm:pt modelId="{E1A72898-B767-4FD6-858D-C3514D10950D}" type="pres">
      <dgm:prSet presAssocID="{004B2F6E-7B59-405C-BCE8-FD50C566968D}" presName="node" presStyleLbl="vennNode1" presStyleIdx="1" presStyleCnt="4" custScaleX="160523" custScaleY="146516" custRadScaleRad="103229" custRadScaleInc="-6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9EFE3-81A9-42A1-8134-154F1AF16E1B}" type="pres">
      <dgm:prSet presAssocID="{A1034A86-A087-448A-99D0-C6C16D4134EC}" presName="node" presStyleLbl="vennNode1" presStyleIdx="2" presStyleCnt="4" custScaleX="156371" custScaleY="145632" custRadScaleRad="129686" custRadScaleInc="-15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E4A79-F621-4F90-BA56-91EFA4ECB1C7}" type="pres">
      <dgm:prSet presAssocID="{C631F336-51D8-4A24-8BC5-603FEC0A07F0}" presName="node" presStyleLbl="vennNode1" presStyleIdx="3" presStyleCnt="4" custScaleX="163419" custScaleY="148979" custRadScaleRad="140190" custRadScaleInc="9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1E1343-0A92-4550-93F8-FE63BB0CBAE7}" type="presOf" srcId="{A1034A86-A087-448A-99D0-C6C16D4134EC}" destId="{81E9EFE3-81A9-42A1-8134-154F1AF16E1B}" srcOrd="0" destOrd="0" presId="urn:microsoft.com/office/officeart/2005/8/layout/radial3"/>
    <dgm:cxn modelId="{054CEBB6-2D7E-4192-AFED-9A088042164A}" type="presOf" srcId="{004B2F6E-7B59-405C-BCE8-FD50C566968D}" destId="{E1A72898-B767-4FD6-858D-C3514D10950D}" srcOrd="0" destOrd="0" presId="urn:microsoft.com/office/officeart/2005/8/layout/radial3"/>
    <dgm:cxn modelId="{A340C064-2B67-4E31-9F8E-26CEC8C09536}" srcId="{E1F87E0E-FF3E-47D3-BFF3-1936BDC1B9A7}" destId="{004B2F6E-7B59-405C-BCE8-FD50C566968D}" srcOrd="0" destOrd="0" parTransId="{DEB66B40-20A4-4924-8110-5C6AB55BF4C2}" sibTransId="{D95F4BF7-5773-4B09-A957-F0AD23523334}"/>
    <dgm:cxn modelId="{A1085363-045E-4F47-B723-8682EAC9231F}" type="presOf" srcId="{E1F87E0E-FF3E-47D3-BFF3-1936BDC1B9A7}" destId="{D4E6F5B5-CA2C-475F-A4B6-5AB59CD1A7CA}" srcOrd="0" destOrd="0" presId="urn:microsoft.com/office/officeart/2005/8/layout/radial3"/>
    <dgm:cxn modelId="{BCCB268F-9E3C-454E-9D3C-DB5E0A82A4D1}" type="presOf" srcId="{C631F336-51D8-4A24-8BC5-603FEC0A07F0}" destId="{1C9E4A79-F621-4F90-BA56-91EFA4ECB1C7}" srcOrd="0" destOrd="0" presId="urn:microsoft.com/office/officeart/2005/8/layout/radial3"/>
    <dgm:cxn modelId="{009462F3-81D6-4B69-8A12-B7C152DAF71A}" srcId="{E1F87E0E-FF3E-47D3-BFF3-1936BDC1B9A7}" destId="{A1034A86-A087-448A-99D0-C6C16D4134EC}" srcOrd="1" destOrd="0" parTransId="{A572E420-9953-4AF6-A9E2-2652024AF279}" sibTransId="{94AC22C1-1A0D-4273-B42B-EE59A7842813}"/>
    <dgm:cxn modelId="{BAFD616A-48D4-4CE2-BE90-B473CBD27401}" type="presOf" srcId="{62584336-D0B1-4B0E-BA5C-55B2CED1D394}" destId="{175F1DAC-7B7E-4D09-8DB8-99368C0C72D4}" srcOrd="0" destOrd="0" presId="urn:microsoft.com/office/officeart/2005/8/layout/radial3"/>
    <dgm:cxn modelId="{5CBC5903-A511-45E5-A135-147E0029256C}" srcId="{E1F87E0E-FF3E-47D3-BFF3-1936BDC1B9A7}" destId="{C631F336-51D8-4A24-8BC5-603FEC0A07F0}" srcOrd="2" destOrd="0" parTransId="{6601579F-F1F5-4F46-8890-45ED5EEAA206}" sibTransId="{2D7D0E1C-C8F0-4D00-AB2A-CA4CD779CC2F}"/>
    <dgm:cxn modelId="{98FD00BD-2599-433A-AC2F-14A7D52BA766}" srcId="{62584336-D0B1-4B0E-BA5C-55B2CED1D394}" destId="{E1F87E0E-FF3E-47D3-BFF3-1936BDC1B9A7}" srcOrd="0" destOrd="0" parTransId="{169E7CD4-95A5-4EA3-A305-1668AA4A744D}" sibTransId="{9C10DDF3-A40F-4978-A049-EE2D16408C99}"/>
    <dgm:cxn modelId="{322F8310-51C0-41AC-BA86-878469AEE493}" type="presParOf" srcId="{175F1DAC-7B7E-4D09-8DB8-99368C0C72D4}" destId="{1C01A5B2-67EA-4686-B86C-CBFC598D5477}" srcOrd="0" destOrd="0" presId="urn:microsoft.com/office/officeart/2005/8/layout/radial3"/>
    <dgm:cxn modelId="{FB900D26-307F-470A-A5A9-AF75A570F909}" type="presParOf" srcId="{1C01A5B2-67EA-4686-B86C-CBFC598D5477}" destId="{D4E6F5B5-CA2C-475F-A4B6-5AB59CD1A7CA}" srcOrd="0" destOrd="0" presId="urn:microsoft.com/office/officeart/2005/8/layout/radial3"/>
    <dgm:cxn modelId="{70A362C1-1521-458B-9EC4-F7C704BAD627}" type="presParOf" srcId="{1C01A5B2-67EA-4686-B86C-CBFC598D5477}" destId="{E1A72898-B767-4FD6-858D-C3514D10950D}" srcOrd="1" destOrd="0" presId="urn:microsoft.com/office/officeart/2005/8/layout/radial3"/>
    <dgm:cxn modelId="{3D25C0A8-E0C8-4AB5-978A-3FD90AE09065}" type="presParOf" srcId="{1C01A5B2-67EA-4686-B86C-CBFC598D5477}" destId="{81E9EFE3-81A9-42A1-8134-154F1AF16E1B}" srcOrd="2" destOrd="0" presId="urn:microsoft.com/office/officeart/2005/8/layout/radial3"/>
    <dgm:cxn modelId="{11718783-E964-414F-97EC-69A4FA26AE33}" type="presParOf" srcId="{1C01A5B2-67EA-4686-B86C-CBFC598D5477}" destId="{1C9E4A79-F621-4F90-BA56-91EFA4ECB1C7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6F5B5-CA2C-475F-A4B6-5AB59CD1A7CA}">
      <dsp:nvSpPr>
        <dsp:cNvPr id="0" name=""/>
        <dsp:cNvSpPr/>
      </dsp:nvSpPr>
      <dsp:spPr>
        <a:xfrm>
          <a:off x="2550436" y="1426112"/>
          <a:ext cx="4223859" cy="378982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6500" b="0" i="0" kern="1200" noProof="0" dirty="0" smtClean="0">
              <a:latin typeface="Cambria"/>
              <a:ea typeface="+mn-ea"/>
              <a:cs typeface="+mn-cs"/>
            </a:rPr>
            <a:t>Жанри</a:t>
          </a:r>
          <a:endParaRPr lang="ru-RU" sz="6500" b="0" i="0" kern="1200" noProof="0" dirty="0">
            <a:latin typeface="Cambria"/>
            <a:ea typeface="+mn-ea"/>
            <a:cs typeface="+mn-cs"/>
          </a:endParaRPr>
        </a:p>
      </dsp:txBody>
      <dsp:txXfrm>
        <a:off x="3169006" y="1981119"/>
        <a:ext cx="2986719" cy="2679810"/>
      </dsp:txXfrm>
    </dsp:sp>
    <dsp:sp modelId="{E1A72898-B767-4FD6-858D-C3514D10950D}">
      <dsp:nvSpPr>
        <dsp:cNvPr id="0" name=""/>
        <dsp:cNvSpPr/>
      </dsp:nvSpPr>
      <dsp:spPr>
        <a:xfrm>
          <a:off x="2958669" y="-174449"/>
          <a:ext cx="3231868" cy="2949860"/>
        </a:xfrm>
        <a:prstGeom prst="ellipse">
          <a:avLst/>
        </a:prstGeom>
        <a:solidFill>
          <a:schemeClr val="accent3">
            <a:alpha val="50000"/>
            <a:hueOff val="6546438"/>
            <a:satOff val="-11745"/>
            <a:lumOff val="-1961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портрет</a:t>
          </a:r>
          <a:endParaRPr lang="ru-RU" sz="2900" kern="1200" dirty="0"/>
        </a:p>
      </dsp:txBody>
      <dsp:txXfrm>
        <a:off x="3431965" y="257548"/>
        <a:ext cx="2285276" cy="2085866"/>
      </dsp:txXfrm>
    </dsp:sp>
    <dsp:sp modelId="{81E9EFE3-81A9-42A1-8134-154F1AF16E1B}">
      <dsp:nvSpPr>
        <dsp:cNvPr id="0" name=""/>
        <dsp:cNvSpPr/>
      </dsp:nvSpPr>
      <dsp:spPr>
        <a:xfrm>
          <a:off x="6704063" y="3158730"/>
          <a:ext cx="3148274" cy="2932062"/>
        </a:xfrm>
        <a:prstGeom prst="ellipse">
          <a:avLst/>
        </a:prstGeom>
        <a:solidFill>
          <a:schemeClr val="accent3">
            <a:alpha val="50000"/>
            <a:hueOff val="13092875"/>
            <a:satOff val="-23490"/>
            <a:lumOff val="-3921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пейзаж</a:t>
          </a:r>
          <a:endParaRPr lang="ru-RU" sz="2900" kern="1200" dirty="0"/>
        </a:p>
      </dsp:txBody>
      <dsp:txXfrm>
        <a:off x="7165117" y="3588121"/>
        <a:ext cx="2226166" cy="2073280"/>
      </dsp:txXfrm>
    </dsp:sp>
    <dsp:sp modelId="{1C9E4A79-F621-4F90-BA56-91EFA4ECB1C7}">
      <dsp:nvSpPr>
        <dsp:cNvPr id="0" name=""/>
        <dsp:cNvSpPr/>
      </dsp:nvSpPr>
      <dsp:spPr>
        <a:xfrm>
          <a:off x="0" y="3582337"/>
          <a:ext cx="3290174" cy="2999448"/>
        </a:xfrm>
        <a:prstGeom prst="ellipse">
          <a:avLst/>
        </a:prstGeom>
        <a:solidFill>
          <a:schemeClr val="accent3">
            <a:alpha val="50000"/>
            <a:hueOff val="19639312"/>
            <a:satOff val="-35235"/>
            <a:lumOff val="-5882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Каліграфічне письмо</a:t>
          </a:r>
          <a:endParaRPr lang="ru-RU" sz="2900" kern="1200" dirty="0"/>
        </a:p>
      </dsp:txBody>
      <dsp:txXfrm>
        <a:off x="481835" y="4021596"/>
        <a:ext cx="2326504" cy="2120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93605-0C0C-4258-9724-5F2F9BB3BC90}" type="datetimeFigureOut">
              <a:rPr lang="ru-RU" smtClean="0"/>
              <a:t>19.11.2013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FE7F-C917-439A-8026-3D301EB5CC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1B3D-E4E3-4A80-AB70-C5564C267266}" type="datetimeFigureOut">
              <a:rPr lang="ru-RU" smtClean="0"/>
              <a:t>19.11.2013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B30D-C07A-425B-A90C-BA7BEB1910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19.11.2013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19.11.2013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19.11.2013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19.11.2013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19.11.2013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19.11.2013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19.11.2013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19.11.2013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ru-RU" smtClean="0"/>
              <a:pPr/>
              <a:t>19.11.2013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8922" y="4082603"/>
            <a:ext cx="8686800" cy="2477744"/>
          </a:xfrm>
        </p:spPr>
        <p:txBody>
          <a:bodyPr>
            <a:noAutofit/>
          </a:bodyPr>
          <a:lstStyle/>
          <a:p>
            <a:pPr algn="ctr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6600" b="1" i="0" dirty="0" smtClean="0">
                <a:solidFill>
                  <a:schemeClr val="bg1"/>
                </a:solidFill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Образотворче мистецтво далекого сходу.</a:t>
            </a:r>
            <a:endParaRPr lang="ru-RU" sz="6600" b="1" i="0" dirty="0">
              <a:solidFill>
                <a:schemeClr val="bg1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796343" y="6970690"/>
            <a:ext cx="66541" cy="125569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spcBef>
                <a:spcPts val="0"/>
              </a:spcBef>
              <a:buNone/>
            </a:pPr>
            <a:endParaRPr lang="ru-RU" sz="2400" b="0" i="0" dirty="0">
              <a:solidFill>
                <a:schemeClr val="bg1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52" y="257577"/>
            <a:ext cx="9942490" cy="622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93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1533" y="1777285"/>
            <a:ext cx="72282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600" b="1" dirty="0" smtClean="0">
                <a:latin typeface="Comic Sans MS" panose="030F0702030302020204" pitchFamily="66" charset="0"/>
              </a:rPr>
              <a:t>Дякую за увагу!)</a:t>
            </a:r>
          </a:p>
        </p:txBody>
      </p:sp>
      <p:pic>
        <p:nvPicPr>
          <p:cNvPr id="10242" name="Picture 2" descr="C:\Users\Гость\Desktop\20070722211_jpg_450x600_q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83" y="3922713"/>
            <a:ext cx="6014434" cy="210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74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4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ость\Desktop\Chen_Yizhou_Summer_Breeze_over_Verdabt_Peaks_ink_on_paper_hanging_scroll_The_Hashimoto_Coll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8" y="334852"/>
            <a:ext cx="2133600" cy="619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91189" y="89700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omic Sans MS" panose="030F0702030302020204" pitchFamily="66" charset="0"/>
              </a:rPr>
              <a:t>В </a:t>
            </a:r>
            <a:r>
              <a:rPr lang="ru-RU" b="1" dirty="0" err="1">
                <a:latin typeface="Comic Sans MS" panose="030F0702030302020204" pitchFamily="66" charset="0"/>
              </a:rPr>
              <a:t>Китаї</a:t>
            </a:r>
            <a:r>
              <a:rPr lang="ru-RU" b="1" dirty="0">
                <a:latin typeface="Comic Sans MS" panose="030F0702030302020204" pitchFamily="66" charset="0"/>
              </a:rPr>
              <a:t> в 20 </a:t>
            </a:r>
            <a:r>
              <a:rPr lang="ru-RU" b="1" dirty="0" err="1">
                <a:latin typeface="Comic Sans MS" panose="030F0702030302020204" pitchFamily="66" charset="0"/>
              </a:rPr>
              <a:t>столітті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було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співіснування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обох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різновидів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живопису</a:t>
            </a:r>
            <a:r>
              <a:rPr lang="ru-RU" b="1" dirty="0">
                <a:latin typeface="Comic Sans MS" panose="030F0702030302020204" pitchFamily="66" charset="0"/>
              </a:rPr>
              <a:t>. Є </a:t>
            </a:r>
            <a:r>
              <a:rPr lang="ru-RU" b="1" dirty="0" err="1">
                <a:latin typeface="Comic Sans MS" panose="030F0702030302020204" pitchFamily="66" charset="0"/>
              </a:rPr>
              <a:t>майстри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що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дотримуються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традиційних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матеріалів</a:t>
            </a:r>
            <a:r>
              <a:rPr lang="ru-RU" b="1" dirty="0"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latin typeface="Comic Sans MS" panose="030F0702030302020204" pitchFamily="66" charset="0"/>
              </a:rPr>
              <a:t>техніки</a:t>
            </a:r>
            <a:r>
              <a:rPr lang="ru-RU" b="1" dirty="0">
                <a:latin typeface="Comic Sans MS" panose="030F0702030302020204" pitchFamily="66" charset="0"/>
              </a:rPr>
              <a:t> ( </a:t>
            </a:r>
            <a:r>
              <a:rPr lang="ru-RU" b="1" dirty="0" err="1">
                <a:latin typeface="Comic Sans MS" panose="030F0702030302020204" pitchFamily="66" charset="0"/>
              </a:rPr>
              <a:t>Сюй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Бейхун</a:t>
            </a:r>
            <a:r>
              <a:rPr lang="ru-RU" b="1" dirty="0">
                <a:latin typeface="Comic Sans MS" panose="030F0702030302020204" pitchFamily="66" charset="0"/>
              </a:rPr>
              <a:t>, 1885-1953 та </a:t>
            </a:r>
            <a:r>
              <a:rPr lang="ru-RU" b="1" dirty="0" err="1">
                <a:latin typeface="Comic Sans MS" panose="030F0702030302020204" pitchFamily="66" charset="0"/>
              </a:rPr>
              <a:t>ін</a:t>
            </a:r>
            <a:r>
              <a:rPr lang="ru-RU" b="1" dirty="0">
                <a:latin typeface="Comic Sans MS" panose="030F0702030302020204" pitchFamily="66" charset="0"/>
              </a:rPr>
              <a:t>.)і </a:t>
            </a:r>
            <a:r>
              <a:rPr lang="ru-RU" b="1" dirty="0" err="1">
                <a:latin typeface="Comic Sans MS" panose="030F0702030302020204" pitchFamily="66" charset="0"/>
              </a:rPr>
              <a:t>ті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що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перейшли</a:t>
            </a:r>
            <a:r>
              <a:rPr lang="ru-RU" b="1" dirty="0">
                <a:latin typeface="Comic Sans MS" panose="030F0702030302020204" pitchFamily="66" charset="0"/>
              </a:rPr>
              <a:t> на </a:t>
            </a:r>
            <a:r>
              <a:rPr lang="ru-RU" b="1" dirty="0" err="1">
                <a:latin typeface="Comic Sans MS" panose="030F0702030302020204" pitchFamily="66" charset="0"/>
              </a:rPr>
              <a:t>олійні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фарби</a:t>
            </a:r>
            <a:r>
              <a:rPr lang="ru-RU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91189" y="2511750"/>
            <a:ext cx="51515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latin typeface="Comic Sans MS" panose="030F0702030302020204" pitchFamily="66" charset="0"/>
              </a:rPr>
              <a:t>Носієм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кольору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виступає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особливий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різновид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туші</a:t>
            </a:r>
            <a:r>
              <a:rPr lang="ru-RU" b="1" dirty="0">
                <a:latin typeface="Comic Sans MS" panose="030F0702030302020204" pitchFamily="66" charset="0"/>
              </a:rPr>
              <a:t> - так звана </a:t>
            </a:r>
            <a:r>
              <a:rPr lang="ru-RU" b="1" dirty="0" err="1">
                <a:latin typeface="Comic Sans MS" panose="030F0702030302020204" pitchFamily="66" charset="0"/>
              </a:rPr>
              <a:t>китайська</a:t>
            </a:r>
            <a:r>
              <a:rPr lang="ru-RU" b="1" dirty="0">
                <a:latin typeface="Comic Sans MS" panose="030F0702030302020204" pitchFamily="66" charset="0"/>
              </a:rPr>
              <a:t> туш.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91189" y="343508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latin typeface="Comic Sans MS" panose="030F0702030302020204" pitchFamily="66" charset="0"/>
              </a:rPr>
              <a:t>Слабкі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відтінки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сірого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використовуються</a:t>
            </a:r>
            <a:r>
              <a:rPr lang="ru-RU" b="1" dirty="0">
                <a:latin typeface="Comic Sans MS" panose="030F0702030302020204" pitchFamily="66" charset="0"/>
              </a:rPr>
              <a:t> для </a:t>
            </a:r>
            <a:r>
              <a:rPr lang="ru-RU" b="1" dirty="0" err="1">
                <a:latin typeface="Comic Sans MS" panose="030F0702030302020204" pitchFamily="66" charset="0"/>
              </a:rPr>
              <a:t>умовної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позначки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перспективи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бо</a:t>
            </a:r>
            <a:r>
              <a:rPr lang="ru-RU" b="1" dirty="0">
                <a:latin typeface="Comic Sans MS" panose="030F0702030302020204" pitchFamily="66" charset="0"/>
              </a:rPr>
              <a:t> Гохуа не </a:t>
            </a:r>
            <a:r>
              <a:rPr lang="ru-RU" b="1" dirty="0" err="1">
                <a:latin typeface="Comic Sans MS" panose="030F0702030302020204" pitchFamily="66" charset="0"/>
              </a:rPr>
              <a:t>притаманна</a:t>
            </a:r>
            <a:r>
              <a:rPr lang="ru-RU" b="1" dirty="0">
                <a:latin typeface="Comic Sans MS" panose="030F0702030302020204" pitchFamily="66" charset="0"/>
              </a:rPr>
              <a:t> перспектива </a:t>
            </a:r>
            <a:r>
              <a:rPr lang="ru-RU" b="1" dirty="0" err="1">
                <a:latin typeface="Comic Sans MS" panose="030F0702030302020204" pitchFamily="66" charset="0"/>
              </a:rPr>
              <a:t>італійського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зразку</a:t>
            </a:r>
            <a:r>
              <a:rPr lang="ru-RU" b="1" dirty="0">
                <a:latin typeface="Comic Sans MS" panose="030F0702030302020204" pitchFamily="66" charset="0"/>
              </a:rPr>
              <a:t>. </a:t>
            </a:r>
            <a:r>
              <a:rPr lang="ru-RU" b="1" dirty="0" err="1">
                <a:latin typeface="Comic Sans MS" panose="030F0702030302020204" pitchFamily="66" charset="0"/>
              </a:rPr>
              <a:t>Водночас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умовність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поширена</a:t>
            </a:r>
            <a:r>
              <a:rPr lang="ru-RU" b="1" dirty="0">
                <a:latin typeface="Comic Sans MS" panose="030F0702030302020204" pitchFamily="66" charset="0"/>
              </a:rPr>
              <a:t> і на </a:t>
            </a:r>
            <a:r>
              <a:rPr lang="ru-RU" b="1" dirty="0" err="1">
                <a:latin typeface="Comic Sans MS" panose="030F0702030302020204" pitchFamily="66" charset="0"/>
              </a:rPr>
              <a:t>багатоколірність</a:t>
            </a:r>
            <a:r>
              <a:rPr lang="ru-RU" b="1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78827" y="431759"/>
            <a:ext cx="5640947" cy="577585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Майже обов'язковими були написи ієрогліфами. Напис часто мав віршовану форму. На картині ставився і підпис майстра, але особливою, особистою печаткою і в контраст з чоною тушшю -червоною фарбою.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Основою для Гохуа </a:t>
            </a:r>
            <a:r>
              <a:rPr lang="ru-RU" sz="2800" dirty="0" err="1">
                <a:latin typeface="Comic Sans MS" panose="030F0702030302020204" pitchFamily="66" charset="0"/>
              </a:rPr>
              <a:t>виступали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шовк</a:t>
            </a:r>
            <a:r>
              <a:rPr lang="ru-RU" sz="2800" dirty="0"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latin typeface="Comic Sans MS" panose="030F0702030302020204" pitchFamily="66" charset="0"/>
              </a:rPr>
              <a:t>хлопкова</a:t>
            </a:r>
            <a:r>
              <a:rPr lang="ru-RU" sz="2800" dirty="0">
                <a:latin typeface="Comic Sans MS" panose="030F0702030302020204" pitchFamily="66" charset="0"/>
              </a:rPr>
              <a:t>( </a:t>
            </a:r>
            <a:r>
              <a:rPr lang="ru-RU" sz="2800" dirty="0" err="1">
                <a:latin typeface="Comic Sans MS" panose="030F0702030302020204" pitchFamily="66" charset="0"/>
              </a:rPr>
              <a:t>коттон</a:t>
            </a:r>
            <a:r>
              <a:rPr lang="ru-RU" sz="2800" dirty="0">
                <a:latin typeface="Comic Sans MS" panose="030F0702030302020204" pitchFamily="66" charset="0"/>
              </a:rPr>
              <a:t> ) </a:t>
            </a:r>
            <a:r>
              <a:rPr lang="ru-RU" sz="2800" dirty="0" err="1">
                <a:latin typeface="Comic Sans MS" panose="030F0702030302020204" pitchFamily="66" charset="0"/>
              </a:rPr>
              <a:t>або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пенькова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тканина,і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особливий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папір</a:t>
            </a:r>
            <a:r>
              <a:rPr lang="ru-RU" sz="2800" dirty="0">
                <a:latin typeface="Comic Sans MS" panose="030F0702030302020204" pitchFamily="66" charset="0"/>
              </a:rPr>
              <a:t>. </a:t>
            </a:r>
            <a:r>
              <a:rPr lang="ru-RU" sz="2800" dirty="0" err="1">
                <a:latin typeface="Comic Sans MS" panose="030F0702030302020204" pitchFamily="66" charset="0"/>
              </a:rPr>
              <a:t>Пензлі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робили</a:t>
            </a:r>
            <a:r>
              <a:rPr lang="ru-RU" sz="2800" dirty="0">
                <a:latin typeface="Comic Sans MS" panose="030F0702030302020204" pitchFamily="66" charset="0"/>
              </a:rPr>
              <a:t> з бамбуку і </a:t>
            </a:r>
            <a:r>
              <a:rPr lang="ru-RU" sz="2800" dirty="0" err="1">
                <a:latin typeface="Comic Sans MS" panose="030F0702030302020204" pitchFamily="66" charset="0"/>
              </a:rPr>
              <a:t>хутра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тварин</a:t>
            </a:r>
            <a:r>
              <a:rPr lang="ru-RU" sz="2800" dirty="0">
                <a:latin typeface="Comic Sans MS" panose="030F0702030302020204" pitchFamily="66" charset="0"/>
              </a:rPr>
              <a:t>.</a:t>
            </a:r>
            <a:br>
              <a:rPr lang="ru-RU" sz="2800" dirty="0">
                <a:latin typeface="Comic Sans MS" panose="030F0702030302020204" pitchFamily="66" charset="0"/>
              </a:rPr>
            </a:b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5" y="298584"/>
            <a:ext cx="4176713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3379" y="6257990"/>
            <a:ext cx="235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cs typeface="Aharoni" panose="02010803020104030203" pitchFamily="2" charset="-79"/>
              </a:rPr>
              <a:t>«Поет </a:t>
            </a:r>
            <a:r>
              <a:rPr lang="ru-RU" b="1" dirty="0" err="1">
                <a:cs typeface="Aharoni" panose="02010803020104030203" pitchFamily="2" charset="-79"/>
              </a:rPr>
              <a:t>під</a:t>
            </a:r>
            <a:r>
              <a:rPr lang="ru-RU" b="1" dirty="0">
                <a:cs typeface="Aharoni" panose="02010803020104030203" pitchFamily="2" charset="-79"/>
              </a:rPr>
              <a:t> деревом»</a:t>
            </a:r>
          </a:p>
        </p:txBody>
      </p:sp>
    </p:spTree>
    <p:extLst>
      <p:ext uri="{BB962C8B-B14F-4D97-AF65-F5344CB8AC3E}">
        <p14:creationId xmlns:p14="http://schemas.microsoft.com/office/powerpoint/2010/main" val="158573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descr="Радиальная Венна" title="SmartArt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281936"/>
              </p:ext>
            </p:extLst>
          </p:nvPr>
        </p:nvGraphicFramePr>
        <p:xfrm>
          <a:off x="1146220" y="154546"/>
          <a:ext cx="9852338" cy="655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439" y="193373"/>
            <a:ext cx="2183507" cy="259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72" y="5061395"/>
            <a:ext cx="2694636" cy="179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2" y="1490741"/>
            <a:ext cx="2953890" cy="22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17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C:\Users\Гость\Desktop\02020chinese20paintings_jpg_450x600_q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9774">
            <a:off x="6558170" y="1032099"/>
            <a:ext cx="2713771" cy="207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Гость\Desktop\horseandpoem_jpg_450x600_q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4">
            <a:off x="9104337" y="2950765"/>
            <a:ext cx="2795067" cy="398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Гость\Desktop\chinese-painting-531-2_jpg_450x600_q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62" y="4124152"/>
            <a:ext cx="2796744" cy="203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Гость\Desktop\st2008mag-098-wp_jpg_450x600_q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120" y="155981"/>
            <a:ext cx="2741501" cy="399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Гость\Desktop\9668e3f02152_jpg_450x600_q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839">
            <a:off x="321607" y="4256811"/>
            <a:ext cx="1744966" cy="251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803">
            <a:off x="380577" y="1128757"/>
            <a:ext cx="4036878" cy="301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39100" y="6156453"/>
            <a:ext cx="3563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"рыбки над каменистым дном"</a:t>
            </a:r>
          </a:p>
        </p:txBody>
      </p:sp>
      <p:pic>
        <p:nvPicPr>
          <p:cNvPr id="3082" name="Picture 10" descr="C:\Users\Гость\Desktop\nizan-05x_jpg_450x600_q9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907">
            <a:off x="4586550" y="1006889"/>
            <a:ext cx="1627321" cy="34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Гость\Desktop\cpkent4v9kv_jpg_450x600_q9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5846">
            <a:off x="6083638" y="2900536"/>
            <a:ext cx="2976747" cy="369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25434" y="108769"/>
            <a:ext cx="8375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1" dirty="0" err="1" smtClean="0">
                <a:latin typeface="Comic Sans MS" panose="030F0702030302020204" pitchFamily="66" charset="0"/>
              </a:rPr>
              <a:t>Деяк</a:t>
            </a:r>
            <a:r>
              <a:rPr lang="uk-UA" sz="5400" b="1" dirty="0" smtClean="0">
                <a:latin typeface="Comic Sans MS" panose="030F0702030302020204" pitchFamily="66" charset="0"/>
              </a:rPr>
              <a:t>і картини…пейзажі.</a:t>
            </a:r>
            <a:endParaRPr lang="ru-RU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0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Гость\Desktop\de93a9feb1e7_jpg_450x600_q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13" y="261199"/>
            <a:ext cx="3429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Гость\Desktop\e59490e5af853_jpg_450x600_q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76" y="261199"/>
            <a:ext cx="39338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Гость\Desktop\homeworks-large_jpg_450x600_q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596">
            <a:off x="5285563" y="2440143"/>
            <a:ext cx="2998328" cy="40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17" y="2257835"/>
            <a:ext cx="3999718" cy="455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6389" y="286956"/>
            <a:ext cx="2358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latin typeface="Comic Sans MS" panose="030F0702030302020204" pitchFamily="66" charset="0"/>
              </a:rPr>
              <a:t>Портрети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0879">
            <a:off x="5680701" y="933287"/>
            <a:ext cx="204787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70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4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630" y="406003"/>
            <a:ext cx="6248401" cy="128112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Comic Sans MS" panose="030F0702030302020204" pitchFamily="66" charset="0"/>
              </a:rPr>
              <a:t>Каліграфічне письмо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036">
            <a:off x="3323709" y="4125882"/>
            <a:ext cx="2377226" cy="276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605">
            <a:off x="525350" y="1395547"/>
            <a:ext cx="2311714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815">
            <a:off x="7630733" y="1284667"/>
            <a:ext cx="4179194" cy="313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7283">
            <a:off x="7188761" y="3945865"/>
            <a:ext cx="4285014" cy="259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827">
            <a:off x="2837064" y="1395547"/>
            <a:ext cx="4940858" cy="32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29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0495" y="576866"/>
            <a:ext cx="4775915" cy="39924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i="1" u="sng" dirty="0">
                <a:latin typeface="Comic Sans MS" panose="030F0702030302020204" pitchFamily="66" charset="0"/>
              </a:rPr>
              <a:t>Набор для каллиграфии включает в себя:</a:t>
            </a:r>
            <a:r>
              <a:rPr lang="ru-RU" sz="2000" i="1" dirty="0">
                <a:latin typeface="Comic Sans MS" panose="030F0702030302020204" pitchFamily="66" charset="0"/>
              </a:rPr>
              <a:t/>
            </a:r>
            <a:br>
              <a:rPr lang="ru-RU" sz="2000" i="1" dirty="0">
                <a:latin typeface="Comic Sans MS" panose="030F0702030302020204" pitchFamily="66" charset="0"/>
              </a:rPr>
            </a:br>
            <a:r>
              <a:rPr lang="ru-RU" sz="2000" i="1" dirty="0">
                <a:latin typeface="Comic Sans MS" panose="030F0702030302020204" pitchFamily="66" charset="0"/>
              </a:rPr>
              <a:t>1) 5 бамбуковых кисточек из натурального ворса;</a:t>
            </a:r>
            <a:br>
              <a:rPr lang="ru-RU" sz="2000" i="1" dirty="0">
                <a:latin typeface="Comic Sans MS" panose="030F0702030302020204" pitchFamily="66" charset="0"/>
              </a:rPr>
            </a:br>
            <a:r>
              <a:rPr lang="ru-RU" sz="2000" i="1" dirty="0">
                <a:latin typeface="Comic Sans MS" panose="030F0702030302020204" pitchFamily="66" charset="0"/>
              </a:rPr>
              <a:t>2) фарфоровую подставку для них;</a:t>
            </a:r>
            <a:br>
              <a:rPr lang="ru-RU" sz="2000" i="1" dirty="0">
                <a:latin typeface="Comic Sans MS" panose="030F0702030302020204" pitchFamily="66" charset="0"/>
              </a:rPr>
            </a:br>
            <a:r>
              <a:rPr lang="ru-RU" sz="2000" i="1" dirty="0">
                <a:latin typeface="Comic Sans MS" panose="030F0702030302020204" pitchFamily="66" charset="0"/>
              </a:rPr>
              <a:t>3) камень для растирания туши;</a:t>
            </a:r>
            <a:br>
              <a:rPr lang="ru-RU" sz="2000" i="1" dirty="0">
                <a:latin typeface="Comic Sans MS" panose="030F0702030302020204" pitchFamily="66" charset="0"/>
              </a:rPr>
            </a:br>
            <a:r>
              <a:rPr lang="ru-RU" sz="2000" i="1" dirty="0">
                <a:latin typeface="Comic Sans MS" panose="030F0702030302020204" pitchFamily="66" charset="0"/>
              </a:rPr>
              <a:t>4) плитку китайской черной туши;</a:t>
            </a:r>
            <a:br>
              <a:rPr lang="ru-RU" sz="2000" i="1" dirty="0">
                <a:latin typeface="Comic Sans MS" panose="030F0702030302020204" pitchFamily="66" charset="0"/>
              </a:rPr>
            </a:br>
            <a:r>
              <a:rPr lang="ru-RU" sz="2000" i="1" dirty="0">
                <a:latin typeface="Comic Sans MS" panose="030F0702030302020204" pitchFamily="66" charset="0"/>
              </a:rPr>
              <a:t>5) заготовку из мыльного камня для вырезания печати;</a:t>
            </a:r>
            <a:br>
              <a:rPr lang="ru-RU" sz="2000" i="1" dirty="0">
                <a:latin typeface="Comic Sans MS" panose="030F0702030302020204" pitchFamily="66" charset="0"/>
              </a:rPr>
            </a:br>
            <a:r>
              <a:rPr lang="ru-RU" sz="2000" i="1" dirty="0">
                <a:latin typeface="Comic Sans MS" panose="030F0702030302020204" pitchFamily="66" charset="0"/>
              </a:rPr>
              <a:t>6) красную мастику для печатей в фарфоровой баночке;</a:t>
            </a:r>
            <a:br>
              <a:rPr lang="ru-RU" sz="2000" i="1" dirty="0">
                <a:latin typeface="Comic Sans MS" panose="030F0702030302020204" pitchFamily="66" charset="0"/>
              </a:rPr>
            </a:br>
            <a:r>
              <a:rPr lang="ru-RU" sz="2000" i="1" dirty="0">
                <a:latin typeface="Comic Sans MS" panose="030F0702030302020204" pitchFamily="66" charset="0"/>
              </a:rPr>
              <a:t>7) емкость для воды и ложечка для воды;</a:t>
            </a:r>
            <a:br>
              <a:rPr lang="ru-RU" sz="2000" i="1" dirty="0">
                <a:latin typeface="Comic Sans MS" panose="030F0702030302020204" pitchFamily="66" charset="0"/>
              </a:rPr>
            </a:br>
            <a:r>
              <a:rPr lang="ru-RU" sz="2000" i="1" dirty="0">
                <a:latin typeface="Comic Sans MS" panose="030F0702030302020204" pitchFamily="66" charset="0"/>
              </a:rPr>
              <a:t>8) пресс для бумаги.</a:t>
            </a:r>
            <a:endParaRPr lang="ru-RU" sz="2000" i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8" y="216258"/>
            <a:ext cx="4762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4248" y="4891829"/>
            <a:ext cx="99553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"В основе каллиграфии лежит природа, а в ней всё рождается от превращений женского начала (</a:t>
            </a:r>
            <a:r>
              <a:rPr lang="ru-RU" sz="1600" dirty="0" err="1"/>
              <a:t>инь</a:t>
            </a:r>
            <a:r>
              <a:rPr lang="ru-RU" sz="1600" dirty="0"/>
              <a:t>) и мужского (</a:t>
            </a:r>
            <a:r>
              <a:rPr lang="ru-RU" sz="1600" dirty="0" err="1"/>
              <a:t>ян</a:t>
            </a:r>
            <a:r>
              <a:rPr lang="ru-RU" sz="1600" dirty="0"/>
              <a:t>). Именно в этих превращениях созидаются, выкристаллизовываются формы. Скрытая в кисти, затаившаяся в её кончике сила (энергия ритмов </a:t>
            </a:r>
            <a:r>
              <a:rPr lang="ru-RU" sz="1600" dirty="0" err="1"/>
              <a:t>инь-ян</a:t>
            </a:r>
            <a:r>
              <a:rPr lang="ru-RU" sz="1600" dirty="0"/>
              <a:t>) находит завершение в иероглифе, отливается в изящное, красивое. Если она возникла и проявилась, её невозможно остановить, если же она ускользает, тает, теряет свои очертания, её уже нельзя задержать" (из древнекитайских трактатов по каллиграфии).</a:t>
            </a:r>
          </a:p>
        </p:txBody>
      </p:sp>
    </p:spTree>
    <p:extLst>
      <p:ext uri="{BB962C8B-B14F-4D97-AF65-F5344CB8AC3E}">
        <p14:creationId xmlns:p14="http://schemas.microsoft.com/office/powerpoint/2010/main" val="284082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9736" y="4446587"/>
            <a:ext cx="182021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b="1" dirty="0" err="1" smtClean="0">
                <a:latin typeface="Comic Sans MS" panose="030F0702030302020204" pitchFamily="66" charset="0"/>
              </a:rPr>
              <a:t>Кандзі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97" y="264329"/>
            <a:ext cx="9489091" cy="432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84508" y="5246807"/>
            <a:ext cx="4135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Китайского </a:t>
            </a:r>
            <a:r>
              <a:rPr lang="ru-RU" sz="2800" b="1" dirty="0" err="1" smtClean="0"/>
              <a:t>алфавіт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9178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S103031002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7CB48F5-D6B9-4A73-B7C9-0F05E58E1A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TS103031002</Template>
  <TotalTime>0</TotalTime>
  <Words>241</Words>
  <Application>Microsoft Office PowerPoint</Application>
  <PresentationFormat>Произвольный</PresentationFormat>
  <Paragraphs>20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TS103031002</vt:lpstr>
      <vt:lpstr>Образотворче мистецтво далекого сходу.</vt:lpstr>
      <vt:lpstr>Презентация PowerPoint</vt:lpstr>
      <vt:lpstr>Майже обов'язковими були написи ієрогліфами. Напис часто мав віршовану форму. На картині ставився і підпис майстра, але особливою, особистою печаткою і в контраст з чоною тушшю -червоною фарбою. Основою для Гохуа виступали шовк, хлопкова( коттон ) або пенькова тканина,і особливий папір. Пензлі робили з бамбуку і хутра тварин. </vt:lpstr>
      <vt:lpstr>Презентация PowerPoint</vt:lpstr>
      <vt:lpstr>Презентация PowerPoint</vt:lpstr>
      <vt:lpstr>Презентация PowerPoint</vt:lpstr>
      <vt:lpstr>Каліграфічне письмо </vt:lpstr>
      <vt:lpstr>Набор для каллиграфии включает в себя: 1) 5 бамбуковых кисточек из натурального ворса; 2) фарфоровую подставку для них; 3) камень для растирания туши; 4) плитку китайской черной туши; 5) заготовку из мыльного камня для вырезания печати; 6) красную мастику для печатей в фарфоровой баночке; 7) емкость для воды и ложечка для воды; 8) пресс для бумаги.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2013-11-19T21:34:59Z</dcterms:created>
  <dcterms:modified xsi:type="dcterms:W3CDTF">2013-11-20T20:19:43Z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TC030310029991</vt:lpwstr>
  </property>
</Properties>
</file>