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2" r:id="rId6"/>
    <p:sldId id="263" r:id="rId7"/>
    <p:sldId id="261"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43993F32-674E-4C4D-A21F-ABFF84B30514}">
          <p14:sldIdLst>
            <p14:sldId id="256"/>
            <p14:sldId id="257"/>
            <p14:sldId id="258"/>
            <p14:sldId id="260"/>
            <p14:sldId id="262"/>
            <p14:sldId id="263"/>
            <p14:sldId id="261"/>
            <p14:sldId id="264"/>
          </p14:sldIdLst>
        </p14:section>
        <p14:section name="Раздел без заголовка" id="{9A9697E4-8B68-4C4D-8715-777F49C38F3F}">
          <p14:sldIdLst>
            <p14:sldId id="265"/>
            <p14:sldId id="266"/>
            <p14:sldId id="267"/>
            <p14:sldId id="268"/>
            <p14:sldId id="269"/>
            <p14:sldId id="270"/>
            <p14:sldId id="271"/>
            <p14:sldId id="272"/>
            <p14:sldId id="273"/>
            <p14:sldId id="27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60"/>
  </p:normalViewPr>
  <p:slideViewPr>
    <p:cSldViewPr>
      <p:cViewPr varScale="1">
        <p:scale>
          <a:sx n="69" d="100"/>
          <a:sy n="69" d="100"/>
        </p:scale>
        <p:origin x="-13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A9144ED-5B07-47B5-95D5-7B22DB1D46E4}" type="datetimeFigureOut">
              <a:rPr lang="ru-RU" smtClean="0"/>
              <a:t>06.05.2014</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3C953BF-CD79-41C6-B12E-B5DBDD504DE8}" type="slidenum">
              <a:rPr lang="ru-RU" smtClean="0"/>
              <a:t>‹#›</a:t>
            </a:fld>
            <a:endParaRPr lang="ru-R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A9144ED-5B07-47B5-95D5-7B22DB1D46E4}" type="datetimeFigureOut">
              <a:rPr lang="ru-RU" smtClean="0"/>
              <a:t>06.05.2014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C953BF-CD79-41C6-B12E-B5DBDD504DE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A9144ED-5B07-47B5-95D5-7B22DB1D46E4}" type="datetimeFigureOut">
              <a:rPr lang="ru-RU" smtClean="0"/>
              <a:t>06.05.2014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C953BF-CD79-41C6-B12E-B5DBDD504DE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A9144ED-5B07-47B5-95D5-7B22DB1D46E4}" type="datetimeFigureOut">
              <a:rPr lang="ru-RU" smtClean="0"/>
              <a:t>06.05.2014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C953BF-CD79-41C6-B12E-B5DBDD504DE8}"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A9144ED-5B07-47B5-95D5-7B22DB1D46E4}" type="datetimeFigureOut">
              <a:rPr lang="ru-RU" smtClean="0"/>
              <a:t>06.05.2014</a:t>
            </a:fld>
            <a:endParaRPr lang="ru-R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C953BF-CD79-41C6-B12E-B5DBDD504DE8}" type="slidenum">
              <a:rPr lang="ru-RU" smtClean="0"/>
              <a:t>‹#›</a:t>
            </a:fld>
            <a:endParaRPr lang="ru-R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A9144ED-5B07-47B5-95D5-7B22DB1D46E4}" type="datetimeFigureOut">
              <a:rPr lang="ru-RU" smtClean="0"/>
              <a:t>06.05.2014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3C953BF-CD79-41C6-B12E-B5DBDD504DE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A9144ED-5B07-47B5-95D5-7B22DB1D46E4}" type="datetimeFigureOut">
              <a:rPr lang="ru-RU" smtClean="0"/>
              <a:t>06.05.2014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3C953BF-CD79-41C6-B12E-B5DBDD504DE8}"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6A9144ED-5B07-47B5-95D5-7B22DB1D46E4}" type="datetimeFigureOut">
              <a:rPr lang="ru-RU" smtClean="0"/>
              <a:t>06.05.2014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3C953BF-CD79-41C6-B12E-B5DBDD504DE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A9144ED-5B07-47B5-95D5-7B22DB1D46E4}" type="datetimeFigureOut">
              <a:rPr lang="ru-RU" smtClean="0"/>
              <a:t>06.05.2014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3C953BF-CD79-41C6-B12E-B5DBDD504DE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A9144ED-5B07-47B5-95D5-7B22DB1D46E4}" type="datetimeFigureOut">
              <a:rPr lang="ru-RU" smtClean="0"/>
              <a:t>06.05.2014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3C953BF-CD79-41C6-B12E-B5DBDD504DE8}" type="slidenum">
              <a:rPr lang="ru-RU" smtClean="0"/>
              <a:t>‹#›</a:t>
            </a:fld>
            <a:endParaRPr lang="ru-R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6A9144ED-5B07-47B5-95D5-7B22DB1D46E4}" type="datetimeFigureOut">
              <a:rPr lang="ru-RU" smtClean="0"/>
              <a:t>06.05.2014</a:t>
            </a:fld>
            <a:endParaRPr lang="ru-RU"/>
          </a:p>
        </p:txBody>
      </p:sp>
      <p:sp>
        <p:nvSpPr>
          <p:cNvPr id="7" name="Slide Number Placeholder 6"/>
          <p:cNvSpPr>
            <a:spLocks noGrp="1"/>
          </p:cNvSpPr>
          <p:nvPr>
            <p:ph type="sldNum" sz="quarter" idx="12"/>
          </p:nvPr>
        </p:nvSpPr>
        <p:spPr/>
        <p:txBody>
          <a:bodyPr/>
          <a:lstStyle/>
          <a:p>
            <a:fld id="{B3C953BF-CD79-41C6-B12E-B5DBDD504DE8}" type="slidenum">
              <a:rPr lang="ru-RU" smtClean="0"/>
              <a:t>‹#›</a:t>
            </a:fld>
            <a:endParaRPr lang="ru-R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6A9144ED-5B07-47B5-95D5-7B22DB1D46E4}" type="datetimeFigureOut">
              <a:rPr lang="ru-RU" smtClean="0"/>
              <a:t>06.05.2014</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3C953BF-CD79-41C6-B12E-B5DBDD504DE8}" type="slidenum">
              <a:rPr lang="ru-RU" smtClean="0"/>
              <a:t>‹#›</a:t>
            </a:fld>
            <a:endParaRPr 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en-US" dirty="0" smtClean="0"/>
              <a:t> by </a:t>
            </a:r>
            <a:r>
              <a:rPr lang="en-US" dirty="0" err="1" smtClean="0"/>
              <a:t>Bondarenko</a:t>
            </a:r>
            <a:r>
              <a:rPr lang="en-US" dirty="0" smtClean="0"/>
              <a:t> </a:t>
            </a:r>
            <a:r>
              <a:rPr lang="en-US" dirty="0" err="1" smtClean="0"/>
              <a:t>svetlana</a:t>
            </a:r>
            <a:r>
              <a:rPr lang="en-US" dirty="0" smtClean="0"/>
              <a:t> 9-a</a:t>
            </a:r>
            <a:endParaRPr lang="ru-RU" dirty="0"/>
          </a:p>
        </p:txBody>
      </p:sp>
      <p:sp>
        <p:nvSpPr>
          <p:cNvPr id="2" name="Заголовок 1"/>
          <p:cNvSpPr>
            <a:spLocks noGrp="1"/>
          </p:cNvSpPr>
          <p:nvPr>
            <p:ph type="ctrTitle"/>
          </p:nvPr>
        </p:nvSpPr>
        <p:spPr/>
        <p:txBody>
          <a:bodyPr/>
          <a:lstStyle/>
          <a:p>
            <a:r>
              <a:rPr lang="en-US" dirty="0"/>
              <a:t>the hotel receptionist</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39752" y="188640"/>
            <a:ext cx="4068198" cy="2712132"/>
          </a:xfrm>
          <a:prstGeom prst="rect">
            <a:avLst/>
          </a:prstGeom>
        </p:spPr>
      </p:pic>
    </p:spTree>
    <p:extLst>
      <p:ext uri="{BB962C8B-B14F-4D97-AF65-F5344CB8AC3E}">
        <p14:creationId xmlns:p14="http://schemas.microsoft.com/office/powerpoint/2010/main" val="424289641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How to Become a Hotel </a:t>
            </a:r>
            <a:r>
              <a:rPr lang="en-US" dirty="0" smtClean="0"/>
              <a:t>Receptionist (1 step)</a:t>
            </a:r>
            <a:endParaRPr lang="ru-RU" dirty="0"/>
          </a:p>
        </p:txBody>
      </p:sp>
      <p:sp>
        <p:nvSpPr>
          <p:cNvPr id="3" name="Объект 2"/>
          <p:cNvSpPr>
            <a:spLocks noGrp="1"/>
          </p:cNvSpPr>
          <p:nvPr>
            <p:ph idx="1"/>
          </p:nvPr>
        </p:nvSpPr>
        <p:spPr>
          <a:xfrm>
            <a:off x="467544" y="1628800"/>
            <a:ext cx="8229600" cy="4373563"/>
          </a:xfrm>
        </p:spPr>
        <p:txBody>
          <a:bodyPr/>
          <a:lstStyle/>
          <a:p>
            <a:pPr marL="114300" indent="0">
              <a:buNone/>
            </a:pPr>
            <a:r>
              <a:rPr lang="en-US" b="1" dirty="0"/>
              <a:t>Understand the job description. </a:t>
            </a:r>
            <a:endParaRPr lang="en-US" b="1" dirty="0" smtClean="0"/>
          </a:p>
          <a:p>
            <a:pPr marL="114300" indent="0">
              <a:buNone/>
            </a:pPr>
            <a:r>
              <a:rPr lang="en-US" dirty="0" smtClean="0"/>
              <a:t>While </a:t>
            </a:r>
            <a:r>
              <a:rPr lang="en-US" dirty="0"/>
              <a:t>job duties will vary from hotel to hotel, there are certain responsibilities that all hotel receptionists are required to manage. These include handling reservations and cancellations, managing payments, answering questions, taking messages, managing the front desk and answering the phone.</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5736" y="4365104"/>
            <a:ext cx="4320482" cy="234888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3563474129"/>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How to Become a Hotel Receptionist </a:t>
            </a:r>
            <a:r>
              <a:rPr lang="en-US" dirty="0" smtClean="0"/>
              <a:t>(2 step</a:t>
            </a:r>
            <a:r>
              <a:rPr lang="en-US" dirty="0"/>
              <a:t>)</a:t>
            </a:r>
            <a:endParaRPr lang="ru-RU" dirty="0"/>
          </a:p>
        </p:txBody>
      </p:sp>
      <p:sp>
        <p:nvSpPr>
          <p:cNvPr id="3" name="Объект 2"/>
          <p:cNvSpPr>
            <a:spLocks noGrp="1"/>
          </p:cNvSpPr>
          <p:nvPr>
            <p:ph idx="1"/>
          </p:nvPr>
        </p:nvSpPr>
        <p:spPr/>
        <p:txBody>
          <a:bodyPr/>
          <a:lstStyle/>
          <a:p>
            <a:pPr marL="114300" indent="0">
              <a:buNone/>
            </a:pPr>
            <a:r>
              <a:rPr lang="en-US" b="1" dirty="0"/>
              <a:t>Prepare to work a variety of shifts. </a:t>
            </a:r>
            <a:endParaRPr lang="en-US" b="1" dirty="0" smtClean="0"/>
          </a:p>
          <a:p>
            <a:pPr marL="114300" indent="0">
              <a:buNone/>
            </a:pPr>
            <a:r>
              <a:rPr lang="en-US" dirty="0" smtClean="0"/>
              <a:t>Working </a:t>
            </a:r>
            <a:r>
              <a:rPr lang="en-US" dirty="0"/>
              <a:t>as a hotel receptionist will require you to work days, nights, weekends and sometimes overnight. Be prepared to keep a flexible schedule</a:t>
            </a:r>
            <a:r>
              <a:rPr lang="en-US" dirty="0" smtClean="0"/>
              <a:t>. </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23728" y="3573016"/>
            <a:ext cx="4770327" cy="316835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1319678646"/>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How to Become a Hotel Receptionist </a:t>
            </a:r>
            <a:r>
              <a:rPr lang="en-US" dirty="0" smtClean="0"/>
              <a:t>(3 </a:t>
            </a:r>
            <a:r>
              <a:rPr lang="en-US" dirty="0"/>
              <a:t>step)</a:t>
            </a:r>
            <a:endParaRPr lang="ru-RU" dirty="0"/>
          </a:p>
        </p:txBody>
      </p:sp>
      <p:sp>
        <p:nvSpPr>
          <p:cNvPr id="3" name="Объект 2"/>
          <p:cNvSpPr>
            <a:spLocks noGrp="1"/>
          </p:cNvSpPr>
          <p:nvPr>
            <p:ph idx="1"/>
          </p:nvPr>
        </p:nvSpPr>
        <p:spPr/>
        <p:txBody>
          <a:bodyPr>
            <a:normAutofit lnSpcReduction="10000"/>
          </a:bodyPr>
          <a:lstStyle/>
          <a:p>
            <a:pPr marL="114300" indent="0">
              <a:buNone/>
            </a:pPr>
            <a:r>
              <a:rPr lang="en-US" b="1" dirty="0" smtClean="0"/>
              <a:t>Get </a:t>
            </a:r>
            <a:r>
              <a:rPr lang="en-US" b="1" dirty="0"/>
              <a:t>a well-balanced education. </a:t>
            </a:r>
            <a:r>
              <a:rPr lang="en-US" dirty="0"/>
              <a:t>A minimum of a high school diploma will be required, and some college courses will also help you become a hotel receptionist.</a:t>
            </a:r>
          </a:p>
          <a:p>
            <a:r>
              <a:rPr lang="en-US" dirty="0"/>
              <a:t>Take English and communications classes that will provide you with the ability to communicate effectively verbally and in writing.</a:t>
            </a:r>
          </a:p>
          <a:p>
            <a:r>
              <a:rPr lang="en-US" dirty="0"/>
              <a:t>Take math and finance classes so you are prepared to handle payments and money.</a:t>
            </a:r>
          </a:p>
          <a:p>
            <a:r>
              <a:rPr lang="en-US" dirty="0"/>
              <a:t>Look for opportunities to take hospitality courses. Many community colleges and online schools offer classes in travel, tourism and hotel management.</a:t>
            </a:r>
            <a:endParaRPr lang="ru-RU" dirty="0"/>
          </a:p>
        </p:txBody>
      </p:sp>
    </p:spTree>
    <p:extLst>
      <p:ext uri="{BB962C8B-B14F-4D97-AF65-F5344CB8AC3E}">
        <p14:creationId xmlns:p14="http://schemas.microsoft.com/office/powerpoint/2010/main" val="386409152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How to Become a Hotel Receptionist </a:t>
            </a:r>
            <a:r>
              <a:rPr lang="en-US" dirty="0" smtClean="0"/>
              <a:t>(4 </a:t>
            </a:r>
            <a:r>
              <a:rPr lang="en-US" dirty="0"/>
              <a:t>step)</a:t>
            </a:r>
            <a:endParaRPr lang="ru-RU" dirty="0"/>
          </a:p>
        </p:txBody>
      </p:sp>
      <p:sp>
        <p:nvSpPr>
          <p:cNvPr id="3" name="Объект 2"/>
          <p:cNvSpPr>
            <a:spLocks noGrp="1"/>
          </p:cNvSpPr>
          <p:nvPr>
            <p:ph idx="1"/>
          </p:nvPr>
        </p:nvSpPr>
        <p:spPr>
          <a:xfrm>
            <a:off x="395536" y="1700808"/>
            <a:ext cx="8229600" cy="4373563"/>
          </a:xfrm>
        </p:spPr>
        <p:txBody>
          <a:bodyPr/>
          <a:lstStyle/>
          <a:p>
            <a:pPr marL="114300" indent="0">
              <a:buNone/>
            </a:pPr>
            <a:r>
              <a:rPr lang="en-US" b="1" dirty="0"/>
              <a:t>Obtain experience in office and front desk functions</a:t>
            </a:r>
            <a:r>
              <a:rPr lang="en-US" dirty="0"/>
              <a:t>.</a:t>
            </a:r>
          </a:p>
          <a:p>
            <a:r>
              <a:rPr lang="en-US" dirty="0"/>
              <a:t>Work as a receptionist or an office assistant in a professional setting. This will help you learn skills required of a hotel receptionist.</a:t>
            </a:r>
          </a:p>
          <a:p>
            <a:r>
              <a:rPr lang="en-US" dirty="0"/>
              <a:t>Answer phones, greet customers, organize paper and computer files, and get experience managing multiple administrative functions.</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02559" y="4499671"/>
            <a:ext cx="3456384" cy="229565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2532620354"/>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How to Become a Hotel Receptionist </a:t>
            </a:r>
            <a:r>
              <a:rPr lang="en-US" dirty="0" smtClean="0"/>
              <a:t>(5 step</a:t>
            </a:r>
            <a:r>
              <a:rPr lang="en-US" dirty="0"/>
              <a:t>)</a:t>
            </a:r>
            <a:endParaRPr lang="ru-RU" dirty="0"/>
          </a:p>
        </p:txBody>
      </p:sp>
      <p:sp>
        <p:nvSpPr>
          <p:cNvPr id="3" name="Объект 2"/>
          <p:cNvSpPr>
            <a:spLocks noGrp="1"/>
          </p:cNvSpPr>
          <p:nvPr>
            <p:ph idx="1"/>
          </p:nvPr>
        </p:nvSpPr>
        <p:spPr>
          <a:xfrm>
            <a:off x="467544" y="1628800"/>
            <a:ext cx="8229600" cy="4373563"/>
          </a:xfrm>
        </p:spPr>
        <p:txBody>
          <a:bodyPr/>
          <a:lstStyle/>
          <a:p>
            <a:pPr marL="114300" indent="0">
              <a:buNone/>
            </a:pPr>
            <a:r>
              <a:rPr lang="en-US" b="1" dirty="0"/>
              <a:t>Sharpen your customer service skills. </a:t>
            </a:r>
            <a:r>
              <a:rPr lang="en-US" dirty="0"/>
              <a:t>Working as a clerk in a retail setting, or in a call center will give you the customer service experience that you need to become a hotel receptionist.</a:t>
            </a:r>
          </a:p>
          <a:p>
            <a:r>
              <a:rPr lang="en-US" dirty="0"/>
              <a:t>Provide answers to questions, resolve complaints, and maintain a cheerful, positive and professional attitude when dealing with customers.</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3808" y="4321758"/>
            <a:ext cx="3577746" cy="237626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250993052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How to Become a Hotel Receptionist </a:t>
            </a:r>
            <a:r>
              <a:rPr lang="en-US" dirty="0" smtClean="0"/>
              <a:t>(6 </a:t>
            </a:r>
            <a:r>
              <a:rPr lang="en-US" dirty="0"/>
              <a:t>step)</a:t>
            </a:r>
            <a:endParaRPr lang="ru-RU" dirty="0"/>
          </a:p>
        </p:txBody>
      </p:sp>
      <p:sp>
        <p:nvSpPr>
          <p:cNvPr id="3" name="Объект 2"/>
          <p:cNvSpPr>
            <a:spLocks noGrp="1"/>
          </p:cNvSpPr>
          <p:nvPr>
            <p:ph idx="1"/>
          </p:nvPr>
        </p:nvSpPr>
        <p:spPr/>
        <p:txBody>
          <a:bodyPr/>
          <a:lstStyle/>
          <a:p>
            <a:pPr marL="114300" indent="0">
              <a:buNone/>
            </a:pPr>
            <a:r>
              <a:rPr lang="en-US" b="1" dirty="0"/>
              <a:t>Keep up with computer software and technology</a:t>
            </a:r>
            <a:r>
              <a:rPr lang="en-US" dirty="0"/>
              <a:t>. Many hotels will have specific databases and online reservation systems that they use. You will need to learn computer programs quickly.</a:t>
            </a:r>
          </a:p>
          <a:p>
            <a:r>
              <a:rPr lang="en-US" dirty="0"/>
              <a:t>Learn how to use Microsoft Office, including Word, Excel, Access and Outlook</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55776" y="4221088"/>
            <a:ext cx="3686163" cy="244827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1540651294"/>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How to Become a Hotel Receptionist </a:t>
            </a:r>
            <a:r>
              <a:rPr lang="en-US" dirty="0" smtClean="0"/>
              <a:t>(7 step</a:t>
            </a:r>
            <a:r>
              <a:rPr lang="en-US" dirty="0"/>
              <a:t>)</a:t>
            </a:r>
            <a:endParaRPr lang="ru-RU" dirty="0"/>
          </a:p>
        </p:txBody>
      </p:sp>
      <p:sp>
        <p:nvSpPr>
          <p:cNvPr id="3" name="Объект 2"/>
          <p:cNvSpPr>
            <a:spLocks noGrp="1"/>
          </p:cNvSpPr>
          <p:nvPr>
            <p:ph idx="1"/>
          </p:nvPr>
        </p:nvSpPr>
        <p:spPr/>
        <p:txBody>
          <a:bodyPr/>
          <a:lstStyle/>
          <a:p>
            <a:pPr marL="114300" indent="0">
              <a:buNone/>
            </a:pPr>
            <a:r>
              <a:rPr lang="en-US" b="1" dirty="0"/>
              <a:t>Put together a hotel receptionist resume that reflects your education and experience</a:t>
            </a:r>
            <a:r>
              <a:rPr lang="en-US" dirty="0"/>
              <a:t>. Make sure you have an objective line, which references your goal of becoming a hotel receptionist.</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23728" y="3346795"/>
            <a:ext cx="5070929" cy="336800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417170950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How to Become a Hotel Receptionist </a:t>
            </a:r>
            <a:r>
              <a:rPr lang="en-US" dirty="0" smtClean="0"/>
              <a:t>(8 step</a:t>
            </a:r>
            <a:r>
              <a:rPr lang="en-US" dirty="0"/>
              <a:t>)</a:t>
            </a:r>
            <a:endParaRPr lang="ru-RU" dirty="0"/>
          </a:p>
        </p:txBody>
      </p:sp>
      <p:sp>
        <p:nvSpPr>
          <p:cNvPr id="3" name="Объект 2"/>
          <p:cNvSpPr>
            <a:spLocks noGrp="1"/>
          </p:cNvSpPr>
          <p:nvPr>
            <p:ph idx="1"/>
          </p:nvPr>
        </p:nvSpPr>
        <p:spPr/>
        <p:txBody>
          <a:bodyPr/>
          <a:lstStyle/>
          <a:p>
            <a:pPr marL="114300" indent="0">
              <a:buNone/>
            </a:pPr>
            <a:r>
              <a:rPr lang="en-US" b="1" dirty="0"/>
              <a:t>Look for job opportunities.</a:t>
            </a:r>
          </a:p>
          <a:p>
            <a:r>
              <a:rPr lang="en-US" dirty="0"/>
              <a:t>Check online job search websites such as CareerBuilder, Monster and Indeed. You can perform a search using specific keywords such as "hotel receptionist" and choosing the city or state you want to work in.</a:t>
            </a:r>
          </a:p>
          <a:p>
            <a:r>
              <a:rPr lang="en-US" dirty="0"/>
              <a:t>Drop off your resume at local hotels where you would like to work. Ask to speak to the manager and introduce yourself. This will give you a chance to demonstrate your professional, positive attitude and personality.</a:t>
            </a:r>
            <a:endParaRPr lang="ru-RU" dirty="0"/>
          </a:p>
        </p:txBody>
      </p:sp>
    </p:spTree>
    <p:extLst>
      <p:ext uri="{BB962C8B-B14F-4D97-AF65-F5344CB8AC3E}">
        <p14:creationId xmlns:p14="http://schemas.microsoft.com/office/powerpoint/2010/main" val="390278226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671029">
            <a:off x="765748" y="2066869"/>
            <a:ext cx="7740352"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5400" dirty="0" smtClean="0"/>
              <a:t>Congratulations! Now you can become a hotel receptionist </a:t>
            </a:r>
            <a:r>
              <a:rPr lang="en-US" dirty="0" smtClean="0"/>
              <a:t>.</a:t>
            </a:r>
            <a:endParaRPr lang="ru-RU" dirty="0"/>
          </a:p>
        </p:txBody>
      </p:sp>
    </p:spTree>
    <p:extLst>
      <p:ext uri="{BB962C8B-B14F-4D97-AF65-F5344CB8AC3E}">
        <p14:creationId xmlns:p14="http://schemas.microsoft.com/office/powerpoint/2010/main" val="156670560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the hotel receptionist</a:t>
            </a:r>
            <a:endParaRPr lang="ru-RU" dirty="0"/>
          </a:p>
        </p:txBody>
      </p:sp>
      <p:sp>
        <p:nvSpPr>
          <p:cNvPr id="3" name="Объект 2"/>
          <p:cNvSpPr>
            <a:spLocks noGrp="1"/>
          </p:cNvSpPr>
          <p:nvPr>
            <p:ph idx="1"/>
          </p:nvPr>
        </p:nvSpPr>
        <p:spPr/>
        <p:txBody>
          <a:bodyPr>
            <a:normAutofit lnSpcReduction="10000"/>
          </a:bodyPr>
          <a:lstStyle/>
          <a:p>
            <a:pPr marL="114300" indent="0">
              <a:buNone/>
            </a:pPr>
            <a:r>
              <a:rPr lang="en-US" dirty="0"/>
              <a:t>If you enjoy meeting and helping all kinds of people, this could be a great job for you</a:t>
            </a:r>
            <a:r>
              <a:rPr lang="en-US" dirty="0" smtClean="0"/>
              <a:t>.</a:t>
            </a:r>
            <a:r>
              <a:rPr lang="ru-RU" dirty="0" smtClean="0"/>
              <a:t> </a:t>
            </a:r>
            <a:endParaRPr lang="en-US" dirty="0" smtClean="0"/>
          </a:p>
          <a:p>
            <a:pPr marL="114300" indent="0">
              <a:buNone/>
            </a:pPr>
            <a:endParaRPr lang="en-US" dirty="0" smtClean="0"/>
          </a:p>
          <a:p>
            <a:pPr marL="114300" indent="0">
              <a:buNone/>
            </a:pPr>
            <a:r>
              <a:rPr lang="en-US" dirty="0"/>
              <a:t>Hotel receptionists make guests feel welcome, manage room bookings (also known as reservations) and deal with requests that guests make during their stay</a:t>
            </a:r>
            <a:r>
              <a:rPr lang="en-US" dirty="0" smtClean="0"/>
              <a:t>.</a:t>
            </a:r>
          </a:p>
          <a:p>
            <a:pPr marL="114300" indent="0">
              <a:buNone/>
            </a:pPr>
            <a:endParaRPr lang="en-US" dirty="0"/>
          </a:p>
          <a:p>
            <a:pPr marL="114300" indent="0">
              <a:buNone/>
            </a:pPr>
            <a:r>
              <a:rPr lang="en-US" dirty="0"/>
              <a:t>A hotel receptionist also needs to be friendly and professional at all times, be able to look after several things at once and always stay calm, sometimes under pressure</a:t>
            </a:r>
            <a:endParaRPr lang="ru-RU" dirty="0"/>
          </a:p>
        </p:txBody>
      </p:sp>
    </p:spTree>
    <p:extLst>
      <p:ext uri="{BB962C8B-B14F-4D97-AF65-F5344CB8AC3E}">
        <p14:creationId xmlns:p14="http://schemas.microsoft.com/office/powerpoint/2010/main" val="190413611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the hotel receptionist</a:t>
            </a:r>
            <a:endParaRPr lang="ru-RU" dirty="0"/>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rot="782299">
            <a:off x="386288" y="2309991"/>
            <a:ext cx="4464496" cy="298164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8" name="Объект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rot="20884259">
            <a:off x="4817625" y="2556424"/>
            <a:ext cx="3653558" cy="273664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133362932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What Education do you need?</a:t>
            </a:r>
            <a:endParaRPr lang="ru-RU" dirty="0"/>
          </a:p>
        </p:txBody>
      </p:sp>
      <p:sp>
        <p:nvSpPr>
          <p:cNvPr id="3" name="Объект 2"/>
          <p:cNvSpPr>
            <a:spLocks noGrp="1"/>
          </p:cNvSpPr>
          <p:nvPr>
            <p:ph idx="1"/>
          </p:nvPr>
        </p:nvSpPr>
        <p:spPr/>
        <p:txBody>
          <a:bodyPr/>
          <a:lstStyle/>
          <a:p>
            <a:pPr marL="114300" indent="0">
              <a:buNone/>
            </a:pPr>
            <a:r>
              <a:rPr lang="en-US" dirty="0"/>
              <a:t>Many employers will prefer you to have a good standard of general education and possibly some GCSEs (A-C) in subjects such as English, </a:t>
            </a:r>
            <a:r>
              <a:rPr lang="en-US" dirty="0" err="1"/>
              <a:t>maths</a:t>
            </a:r>
            <a:r>
              <a:rPr lang="en-US" dirty="0"/>
              <a:t> and IT. Some employers may also want you to have experience of using a telephone switchboard or a </a:t>
            </a:r>
            <a:r>
              <a:rPr lang="en-US" dirty="0" err="1"/>
              <a:t>computerised</a:t>
            </a:r>
            <a:r>
              <a:rPr lang="en-US" dirty="0"/>
              <a:t> reservations system</a:t>
            </a:r>
            <a:r>
              <a:rPr lang="en-US" dirty="0" smtClean="0"/>
              <a:t>.</a:t>
            </a:r>
            <a:endParaRPr lang="en-US" dirty="0"/>
          </a:p>
          <a:p>
            <a:pPr marL="114300" indent="0">
              <a:buNone/>
            </a:pPr>
            <a:r>
              <a:rPr lang="en-US" dirty="0"/>
              <a:t>Although previous experience in customer service or office work would also help you, you can also prepare for this work by taking a relevant college course.</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5517232"/>
            <a:ext cx="3600400" cy="1102345"/>
          </a:xfrm>
          <a:prstGeom prst="rect">
            <a:avLst/>
          </a:prstGeom>
          <a:ln>
            <a:noFill/>
          </a:ln>
          <a:effectLst>
            <a:softEdge rad="112500"/>
          </a:effectLst>
        </p:spPr>
      </p:pic>
    </p:spTree>
    <p:extLst>
      <p:ext uri="{BB962C8B-B14F-4D97-AF65-F5344CB8AC3E}">
        <p14:creationId xmlns:p14="http://schemas.microsoft.com/office/powerpoint/2010/main" val="308184575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Entry requirements</a:t>
            </a:r>
            <a:endParaRPr lang="ru-RU" dirty="0"/>
          </a:p>
        </p:txBody>
      </p:sp>
      <p:sp>
        <p:nvSpPr>
          <p:cNvPr id="3" name="Объект 2"/>
          <p:cNvSpPr>
            <a:spLocks noGrp="1"/>
          </p:cNvSpPr>
          <p:nvPr>
            <p:ph idx="1"/>
          </p:nvPr>
        </p:nvSpPr>
        <p:spPr/>
        <p:txBody>
          <a:bodyPr>
            <a:normAutofit fontScale="77500" lnSpcReduction="20000"/>
          </a:bodyPr>
          <a:lstStyle/>
          <a:p>
            <a:pPr marL="114300" indent="0">
              <a:buNone/>
            </a:pPr>
            <a:r>
              <a:rPr lang="en-US" dirty="0"/>
              <a:t>You will need good administration and customer service skills for this job. IT skills will also be useful to work with </a:t>
            </a:r>
            <a:r>
              <a:rPr lang="en-US" dirty="0" err="1"/>
              <a:t>computerised</a:t>
            </a:r>
            <a:r>
              <a:rPr lang="en-US" dirty="0"/>
              <a:t> booking and payment systems. Many employers will want you to have a good standard of general education, including GCSEs (A-C) in </a:t>
            </a:r>
            <a:r>
              <a:rPr lang="en-US" dirty="0" err="1"/>
              <a:t>maths</a:t>
            </a:r>
            <a:r>
              <a:rPr lang="en-US" dirty="0"/>
              <a:t> and English.</a:t>
            </a:r>
          </a:p>
          <a:p>
            <a:pPr marL="114300" indent="0">
              <a:buNone/>
            </a:pPr>
            <a:endParaRPr lang="en-US" dirty="0"/>
          </a:p>
          <a:p>
            <a:pPr marL="114300" indent="0">
              <a:buNone/>
            </a:pPr>
            <a:r>
              <a:rPr lang="en-US" dirty="0"/>
              <a:t>You could prepare for this work by taking a relevant full-time or part-time college course, to gain some of the knowledge and skills needed in this job. Courses include:</a:t>
            </a:r>
          </a:p>
          <a:p>
            <a:pPr marL="114300" indent="0">
              <a:buNone/>
            </a:pPr>
            <a:endParaRPr lang="en-US" dirty="0"/>
          </a:p>
          <a:p>
            <a:r>
              <a:rPr lang="en-US" dirty="0"/>
              <a:t>Level 1 Certificate in General Hospitality</a:t>
            </a:r>
          </a:p>
          <a:p>
            <a:r>
              <a:rPr lang="en-US" dirty="0"/>
              <a:t>Level 1 Award in Introduction to Employment in the Hospitality Industry</a:t>
            </a:r>
          </a:p>
          <a:p>
            <a:r>
              <a:rPr lang="en-US" dirty="0"/>
              <a:t>Level 1 Award in Introduction to the Hospitality Industry</a:t>
            </a:r>
          </a:p>
          <a:p>
            <a:r>
              <a:rPr lang="en-US" dirty="0"/>
              <a:t>Level 2 Award in the Principles of Customer Service in Hospitality, Leisure, Travel and Tourism.</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5805264"/>
            <a:ext cx="2822249" cy="864096"/>
          </a:xfrm>
          <a:prstGeom prst="rect">
            <a:avLst/>
          </a:prstGeom>
          <a:ln>
            <a:noFill/>
          </a:ln>
          <a:effectLst>
            <a:softEdge rad="112500"/>
          </a:effectLst>
        </p:spPr>
      </p:pic>
    </p:spTree>
    <p:extLst>
      <p:ext uri="{BB962C8B-B14F-4D97-AF65-F5344CB8AC3E}">
        <p14:creationId xmlns:p14="http://schemas.microsoft.com/office/powerpoint/2010/main" val="2491108667"/>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Skills, interests and qualities</a:t>
            </a:r>
            <a:endParaRPr lang="ru-RU" dirty="0"/>
          </a:p>
        </p:txBody>
      </p:sp>
      <p:sp>
        <p:nvSpPr>
          <p:cNvPr id="3" name="Объект 2"/>
          <p:cNvSpPr>
            <a:spLocks noGrp="1"/>
          </p:cNvSpPr>
          <p:nvPr>
            <p:ph idx="1"/>
          </p:nvPr>
        </p:nvSpPr>
        <p:spPr/>
        <p:txBody>
          <a:bodyPr>
            <a:normAutofit fontScale="92500" lnSpcReduction="20000"/>
          </a:bodyPr>
          <a:lstStyle/>
          <a:p>
            <a:pPr marL="114300" indent="0">
              <a:buNone/>
            </a:pPr>
            <a:r>
              <a:rPr lang="en-US" dirty="0"/>
              <a:t>As a hotel receptionist you will need to have</a:t>
            </a:r>
            <a:r>
              <a:rPr lang="en-US" dirty="0" smtClean="0"/>
              <a:t>:</a:t>
            </a:r>
            <a:endParaRPr lang="en-US" dirty="0"/>
          </a:p>
          <a:p>
            <a:r>
              <a:rPr lang="en-US" dirty="0"/>
              <a:t>excellent written and spoken communication skills</a:t>
            </a:r>
          </a:p>
          <a:p>
            <a:r>
              <a:rPr lang="en-US" dirty="0"/>
              <a:t>strong customer service skills</a:t>
            </a:r>
          </a:p>
          <a:p>
            <a:r>
              <a:rPr lang="en-US" dirty="0"/>
              <a:t>a friendly and professional telephone manner</a:t>
            </a:r>
          </a:p>
          <a:p>
            <a:r>
              <a:rPr lang="en-US" dirty="0"/>
              <a:t>the ability to adapt to different guests</a:t>
            </a:r>
          </a:p>
          <a:p>
            <a:r>
              <a:rPr lang="en-US" dirty="0"/>
              <a:t>patience and tact</a:t>
            </a:r>
          </a:p>
          <a:p>
            <a:r>
              <a:rPr lang="en-US" dirty="0"/>
              <a:t>the ability to stay calm under pressure and look after several things at once</a:t>
            </a:r>
          </a:p>
          <a:p>
            <a:r>
              <a:rPr lang="en-US" dirty="0"/>
              <a:t>good problem solving skills</a:t>
            </a:r>
          </a:p>
          <a:p>
            <a:r>
              <a:rPr lang="en-US" dirty="0"/>
              <a:t>the ability to use </a:t>
            </a:r>
            <a:r>
              <a:rPr lang="en-US" dirty="0" err="1"/>
              <a:t>computerised</a:t>
            </a:r>
            <a:r>
              <a:rPr lang="en-US" dirty="0"/>
              <a:t> technology</a:t>
            </a:r>
          </a:p>
          <a:p>
            <a:r>
              <a:rPr lang="en-US" dirty="0"/>
              <a:t>a methodical approach to your work</a:t>
            </a:r>
          </a:p>
          <a:p>
            <a:r>
              <a:rPr lang="en-US" dirty="0"/>
              <a:t>accuracy and attention to </a:t>
            </a:r>
            <a:r>
              <a:rPr lang="en-US" dirty="0" smtClean="0"/>
              <a:t>detail</a:t>
            </a:r>
          </a:p>
          <a:p>
            <a:r>
              <a:rPr lang="en-US" dirty="0"/>
              <a:t>It may also be useful if you speak a foreign language.</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256" y="6093296"/>
            <a:ext cx="2029156" cy="621272"/>
          </a:xfrm>
          <a:prstGeom prst="rect">
            <a:avLst/>
          </a:prstGeom>
          <a:ln>
            <a:noFill/>
          </a:ln>
          <a:effectLst>
            <a:softEdge rad="112500"/>
          </a:effectLst>
        </p:spPr>
      </p:pic>
    </p:spTree>
    <p:extLst>
      <p:ext uri="{BB962C8B-B14F-4D97-AF65-F5344CB8AC3E}">
        <p14:creationId xmlns:p14="http://schemas.microsoft.com/office/powerpoint/2010/main" val="168397395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More information about </a:t>
            </a:r>
            <a:r>
              <a:rPr lang="en-US" dirty="0" smtClean="0"/>
              <a:t>this </a:t>
            </a:r>
            <a:r>
              <a:rPr lang="en-US" dirty="0"/>
              <a:t>work</a:t>
            </a:r>
            <a:endParaRPr lang="ru-RU" dirty="0"/>
          </a:p>
        </p:txBody>
      </p:sp>
      <p:sp>
        <p:nvSpPr>
          <p:cNvPr id="3" name="Объект 2"/>
          <p:cNvSpPr>
            <a:spLocks noGrp="1"/>
          </p:cNvSpPr>
          <p:nvPr>
            <p:ph idx="1"/>
          </p:nvPr>
        </p:nvSpPr>
        <p:spPr/>
        <p:txBody>
          <a:bodyPr>
            <a:normAutofit fontScale="92500" lnSpcReduction="10000"/>
          </a:bodyPr>
          <a:lstStyle/>
          <a:p>
            <a:pPr marL="114300" indent="0">
              <a:buNone/>
            </a:pPr>
            <a:r>
              <a:rPr lang="en-US" dirty="0"/>
              <a:t>As a hotel receptionist, your main duties would include</a:t>
            </a:r>
            <a:r>
              <a:rPr lang="en-US" dirty="0" smtClean="0"/>
              <a:t>:</a:t>
            </a:r>
          </a:p>
          <a:p>
            <a:r>
              <a:rPr lang="en-US" dirty="0"/>
              <a:t>dealing with bookings by phone, e-mail, letter, fax or face-to-face</a:t>
            </a:r>
          </a:p>
          <a:p>
            <a:r>
              <a:rPr lang="en-US" dirty="0"/>
              <a:t>completing procedures when guests arrive and leave</a:t>
            </a:r>
          </a:p>
          <a:p>
            <a:r>
              <a:rPr lang="en-US" dirty="0" smtClean="0"/>
              <a:t>choosing </a:t>
            </a:r>
            <a:r>
              <a:rPr lang="en-US" dirty="0"/>
              <a:t>rooms and handing out keys</a:t>
            </a:r>
          </a:p>
          <a:p>
            <a:r>
              <a:rPr lang="en-US" dirty="0"/>
              <a:t>preparing bills and taking payments</a:t>
            </a:r>
          </a:p>
          <a:p>
            <a:r>
              <a:rPr lang="en-US" dirty="0"/>
              <a:t>taking and passing on messages to guests</a:t>
            </a:r>
          </a:p>
          <a:p>
            <a:r>
              <a:rPr lang="en-US" dirty="0"/>
              <a:t>dealing with special requests from guests (like booking theatre tickets or storing valuable items)</a:t>
            </a:r>
          </a:p>
          <a:p>
            <a:r>
              <a:rPr lang="en-US" dirty="0"/>
              <a:t>answering questions about what the hotel offers and the surrounding area</a:t>
            </a:r>
          </a:p>
          <a:p>
            <a:r>
              <a:rPr lang="en-US" dirty="0"/>
              <a:t>dealing with complaints or problems.</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5899689"/>
            <a:ext cx="2736304" cy="837782"/>
          </a:xfrm>
          <a:prstGeom prst="rect">
            <a:avLst/>
          </a:prstGeom>
          <a:ln>
            <a:noFill/>
          </a:ln>
          <a:effectLst>
            <a:softEdge rad="112500"/>
          </a:effectLst>
        </p:spPr>
      </p:pic>
    </p:spTree>
    <p:extLst>
      <p:ext uri="{BB962C8B-B14F-4D97-AF65-F5344CB8AC3E}">
        <p14:creationId xmlns:p14="http://schemas.microsoft.com/office/powerpoint/2010/main" val="2520865347"/>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Training and development</a:t>
            </a:r>
            <a:endParaRPr lang="ru-RU" dirty="0"/>
          </a:p>
        </p:txBody>
      </p:sp>
      <p:sp>
        <p:nvSpPr>
          <p:cNvPr id="3" name="Объект 2"/>
          <p:cNvSpPr>
            <a:spLocks noGrp="1"/>
          </p:cNvSpPr>
          <p:nvPr>
            <p:ph idx="1"/>
          </p:nvPr>
        </p:nvSpPr>
        <p:spPr/>
        <p:txBody>
          <a:bodyPr>
            <a:normAutofit fontScale="92500" lnSpcReduction="10000"/>
          </a:bodyPr>
          <a:lstStyle/>
          <a:p>
            <a:pPr marL="114300" indent="0">
              <a:buNone/>
            </a:pPr>
            <a:r>
              <a:rPr lang="en-US" dirty="0"/>
              <a:t>You will normally be trained on the job by experienced staff. Some employers also run their own training schemes and you may be encouraged to work towards qualifications, such as</a:t>
            </a:r>
            <a:r>
              <a:rPr lang="en-US" dirty="0" smtClean="0"/>
              <a:t>:</a:t>
            </a:r>
            <a:endParaRPr lang="en-US" dirty="0"/>
          </a:p>
          <a:p>
            <a:r>
              <a:rPr lang="en-US" dirty="0"/>
              <a:t>Level 2 (NVQ) Diploma in Front of House Reception</a:t>
            </a:r>
          </a:p>
          <a:p>
            <a:r>
              <a:rPr lang="en-US" dirty="0"/>
              <a:t>Level 2 Certificate In Hospitality and Catering Principles (Front of House Reception)</a:t>
            </a:r>
          </a:p>
          <a:p>
            <a:r>
              <a:rPr lang="en-US" dirty="0"/>
              <a:t>Level 3 Award in Principles of Supervising Customer Service Performance in Hospitality, Leisure, Travel and Tourism</a:t>
            </a:r>
          </a:p>
          <a:p>
            <a:r>
              <a:rPr lang="en-US" dirty="0"/>
              <a:t>Level 3 Advanced Diploma in Reception and Front Office Services.</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0937" y="5589240"/>
            <a:ext cx="3528392" cy="1080297"/>
          </a:xfrm>
          <a:prstGeom prst="rect">
            <a:avLst/>
          </a:prstGeom>
          <a:ln>
            <a:noFill/>
          </a:ln>
          <a:effectLst>
            <a:softEdge rad="112500"/>
          </a:effectLst>
        </p:spPr>
      </p:pic>
    </p:spTree>
    <p:extLst>
      <p:ext uri="{BB962C8B-B14F-4D97-AF65-F5344CB8AC3E}">
        <p14:creationId xmlns:p14="http://schemas.microsoft.com/office/powerpoint/2010/main" val="367113466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How to Become a Hotel </a:t>
            </a:r>
            <a:r>
              <a:rPr lang="en-US" dirty="0" smtClean="0"/>
              <a:t>Receptionist (8 steps)</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6291" y="1752600"/>
            <a:ext cx="5831417" cy="4373563"/>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280071014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72</TotalTime>
  <Words>1120</Words>
  <Application>Microsoft Office PowerPoint</Application>
  <PresentationFormat>Экран (4:3)</PresentationFormat>
  <Paragraphs>79</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Аптека</vt:lpstr>
      <vt:lpstr>the hotel receptionist</vt:lpstr>
      <vt:lpstr>the hotel receptionist</vt:lpstr>
      <vt:lpstr>the hotel receptionist</vt:lpstr>
      <vt:lpstr>What Education do you need?</vt:lpstr>
      <vt:lpstr>Entry requirements</vt:lpstr>
      <vt:lpstr>Skills, interests and qualities</vt:lpstr>
      <vt:lpstr>More information about this work</vt:lpstr>
      <vt:lpstr>Training and development</vt:lpstr>
      <vt:lpstr>How to Become a Hotel Receptionist (8 steps)</vt:lpstr>
      <vt:lpstr>How to Become a Hotel Receptionist (1 step)</vt:lpstr>
      <vt:lpstr>How to Become a Hotel Receptionist (2 step)</vt:lpstr>
      <vt:lpstr>How to Become a Hotel Receptionist (3 step)</vt:lpstr>
      <vt:lpstr>How to Become a Hotel Receptionist (4 step)</vt:lpstr>
      <vt:lpstr>How to Become a Hotel Receptionist (5 step)</vt:lpstr>
      <vt:lpstr>How to Become a Hotel Receptionist (6 step)</vt:lpstr>
      <vt:lpstr>How to Become a Hotel Receptionist (7 step)</vt:lpstr>
      <vt:lpstr>How to Become a Hotel Receptionist (8 step)</vt:lpstr>
      <vt:lpstr>Презентация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hotel receptionist</dc:title>
  <dc:creator>Мария</dc:creator>
  <cp:lastModifiedBy>Мария</cp:lastModifiedBy>
  <cp:revision>6</cp:revision>
  <dcterms:created xsi:type="dcterms:W3CDTF">2014-05-06T14:35:41Z</dcterms:created>
  <dcterms:modified xsi:type="dcterms:W3CDTF">2014-05-06T15:47:51Z</dcterms:modified>
</cp:coreProperties>
</file>