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08.10.2013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08.10.2013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08.10.2013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08.10.2013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850">
              <a:schemeClr val="accent3">
                <a:lumMod val="20000"/>
                <a:lumOff val="80000"/>
              </a:schemeClr>
            </a:gs>
            <a:gs pos="0">
              <a:schemeClr val="accent4">
                <a:alpha val="51000"/>
              </a:schemeClr>
            </a:gs>
            <a:gs pos="50000">
              <a:schemeClr val="accent4">
                <a:lumMod val="60000"/>
                <a:lumOff val="40000"/>
                <a:alpha val="58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08.10.2013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sp>
        <p:nvSpPr>
          <p:cNvPr id="3" name="Подзаголовок 2"/>
          <p:cNvSpPr>
            <a:spLocks noGrp="1"/>
          </p:cNvSpPr>
          <p:nvPr>
            <p:ph type="subTitle" idx="1"/>
          </p:nvPr>
        </p:nvSpPr>
        <p:spPr/>
        <p:txBody>
          <a:bodyPr/>
          <a:lstStyle/>
          <a:p>
            <a:endParaRPr lang="uk-UA" dirty="0"/>
          </a:p>
        </p:txBody>
      </p:sp>
      <p:pic>
        <p:nvPicPr>
          <p:cNvPr id="1026" name="Picture 2" descr="http://friends.kz/uploads/posts/2012-08/1345174467_1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93" t="-64" r="3573" b="6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86808" y="332656"/>
            <a:ext cx="4377680" cy="2308324"/>
          </a:xfrm>
          <a:prstGeom prst="rect">
            <a:avLst/>
          </a:prstGeom>
          <a:noFill/>
        </p:spPr>
        <p:txBody>
          <a:bodyPr wrap="square" rtlCol="0">
            <a:spAutoFit/>
          </a:bodyPr>
          <a:lstStyle/>
          <a:p>
            <a:pPr algn="ctr"/>
            <a:r>
              <a:rPr lang="uk-UA"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60000" endA="900" endPos="58000" dir="5400000" sy="-100000" algn="bl" rotWithShape="0"/>
                </a:effectLst>
                <a:latin typeface="Times New Roman" pitchFamily="18" charset="0"/>
                <a:cs typeface="Times New Roman" pitchFamily="18" charset="0"/>
              </a:rPr>
              <a:t>Гендерна </a:t>
            </a:r>
            <a:r>
              <a:rPr lang="uk-UA"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60000" endA="900" endPos="58000" dir="5400000" sy="-100000" algn="bl" rotWithShape="0"/>
                </a:effectLst>
                <a:latin typeface="Times New Roman" pitchFamily="18" charset="0"/>
                <a:cs typeface="Times New Roman" pitchFamily="18" charset="0"/>
              </a:rPr>
              <a:t>соціалізація особистості</a:t>
            </a:r>
          </a:p>
        </p:txBody>
      </p:sp>
    </p:spTree>
    <p:extLst>
      <p:ext uri="{BB962C8B-B14F-4D97-AF65-F5344CB8AC3E}">
        <p14:creationId xmlns:p14="http://schemas.microsoft.com/office/powerpoint/2010/main" val="2228245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4525963"/>
          </a:xfrm>
        </p:spPr>
        <p:txBody>
          <a:bodyPr/>
          <a:lstStyle/>
          <a:p>
            <a:pPr marL="109728" indent="0">
              <a:buNone/>
            </a:pPr>
            <a:r>
              <a:rPr lang="uk-UA" dirty="0">
                <a:solidFill>
                  <a:schemeClr val="bg1"/>
                </a:solidFill>
              </a:rPr>
              <a:t>Гендерна соціалізація </a:t>
            </a:r>
            <a:r>
              <a:rPr lang="uk-UA" dirty="0"/>
              <a:t>- це процес засвоєння людиною соціальної ролі, визначено для неї суспільством від народження, залежно від того, чоловіком або жінкою вона народилася.</a:t>
            </a:r>
          </a:p>
          <a:p>
            <a:endParaRPr lang="uk-UA" dirty="0"/>
          </a:p>
        </p:txBody>
      </p:sp>
      <p:pic>
        <p:nvPicPr>
          <p:cNvPr id="3074" name="Picture 2" descr="http://www.forum4kids.ru/uploads/posts/2013-06/1370815350_33.jpg"/>
          <p:cNvPicPr>
            <a:picLocks noChangeAspect="1" noChangeArrowheads="1"/>
          </p:cNvPicPr>
          <p:nvPr/>
        </p:nvPicPr>
        <p:blipFill rotWithShape="1">
          <a:blip r:embed="rId2">
            <a:extLst>
              <a:ext uri="{28A0092B-C50C-407E-A947-70E740481C1C}">
                <a14:useLocalDpi xmlns:a14="http://schemas.microsoft.com/office/drawing/2010/main" val="0"/>
              </a:ext>
            </a:extLst>
          </a:blip>
          <a:srcRect l="1731" t="7037" r="2987" b="8455"/>
          <a:stretch/>
        </p:blipFill>
        <p:spPr bwMode="auto">
          <a:xfrm>
            <a:off x="1475656" y="2780928"/>
            <a:ext cx="5808372" cy="38636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92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4525963"/>
          </a:xfrm>
        </p:spPr>
        <p:txBody>
          <a:bodyPr/>
          <a:lstStyle/>
          <a:p>
            <a:r>
              <a:rPr lang="uk-UA" dirty="0">
                <a:solidFill>
                  <a:schemeClr val="bg1"/>
                </a:solidFill>
              </a:rPr>
              <a:t>Гендерні ролі </a:t>
            </a:r>
            <a:r>
              <a:rPr lang="uk-UA" dirty="0"/>
              <a:t>- норми та правила поведінки жінок і чоловіків, що ґрунтуються на традиційних очікуваннях, пов'язаних з їх статтю. Вони відрізняються в суспільствах з різною культурою і змінюються із часом.</a:t>
            </a:r>
          </a:p>
          <a:p>
            <a:endParaRPr lang="uk-UA" dirty="0"/>
          </a:p>
        </p:txBody>
      </p:sp>
      <p:pic>
        <p:nvPicPr>
          <p:cNvPr id="4098" name="Picture 2" descr="http://www.foxyface.ru/sites/default/files/Untiftled-1%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049589"/>
            <a:ext cx="4320480" cy="35269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6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04664"/>
            <a:ext cx="5112568" cy="6264696"/>
          </a:xfrm>
        </p:spPr>
        <p:txBody>
          <a:bodyPr>
            <a:normAutofit/>
          </a:bodyPr>
          <a:lstStyle/>
          <a:p>
            <a:r>
              <a:rPr lang="ru-RU" sz="2400" dirty="0" smtClean="0"/>
              <a:t>На </a:t>
            </a:r>
            <a:r>
              <a:rPr lang="ru-RU" sz="2400" dirty="0" err="1" smtClean="0"/>
              <a:t>формування</a:t>
            </a:r>
            <a:r>
              <a:rPr lang="ru-RU" sz="2400" dirty="0" smtClean="0"/>
              <a:t> </a:t>
            </a:r>
            <a:r>
              <a:rPr lang="ru-RU" sz="2400" dirty="0" err="1" smtClean="0"/>
              <a:t>статево</a:t>
            </a:r>
            <a:r>
              <a:rPr lang="uk-UA" sz="2400" dirty="0" smtClean="0"/>
              <a:t>ї ролі в людини дуже великий вплив має її оточення: родина, однолітки, тощо. Воно бере початок з дитинства та </a:t>
            </a:r>
            <a:r>
              <a:rPr lang="ru-RU" sz="2400" dirty="0" err="1"/>
              <a:t>відбувається</a:t>
            </a:r>
            <a:r>
              <a:rPr lang="ru-RU" sz="2400" dirty="0"/>
              <a:t> </a:t>
            </a:r>
            <a:r>
              <a:rPr lang="ru-RU" sz="2400" dirty="0" err="1"/>
              <a:t>протягом</a:t>
            </a:r>
            <a:r>
              <a:rPr lang="ru-RU" sz="2400" dirty="0"/>
              <a:t> </a:t>
            </a:r>
            <a:r>
              <a:rPr lang="ru-RU" sz="2400" dirty="0" err="1"/>
              <a:t>усього</a:t>
            </a:r>
            <a:r>
              <a:rPr lang="ru-RU" sz="2400" dirty="0"/>
              <a:t> </a:t>
            </a:r>
            <a:r>
              <a:rPr lang="ru-RU" sz="2400" dirty="0" err="1"/>
              <a:t>життя</a:t>
            </a:r>
            <a:r>
              <a:rPr lang="ru-RU" sz="2400" dirty="0"/>
              <a:t> </a:t>
            </a:r>
            <a:r>
              <a:rPr lang="ru-RU" sz="2400" dirty="0" err="1" smtClean="0"/>
              <a:t>людини</a:t>
            </a:r>
            <a:r>
              <a:rPr lang="ru-RU" sz="2400" dirty="0" smtClean="0"/>
              <a:t>.</a:t>
            </a:r>
          </a:p>
          <a:p>
            <a:r>
              <a:rPr lang="ru-RU" sz="2400" dirty="0"/>
              <a:t>За </a:t>
            </a:r>
            <a:r>
              <a:rPr lang="ru-RU" sz="2400" dirty="0" err="1"/>
              <a:t>певних</a:t>
            </a:r>
            <a:r>
              <a:rPr lang="ru-RU" sz="2400" dirty="0"/>
              <a:t> </a:t>
            </a:r>
            <a:r>
              <a:rPr lang="ru-RU" sz="2400" dirty="0" err="1"/>
              <a:t>обставин</a:t>
            </a:r>
            <a:r>
              <a:rPr lang="ru-RU" sz="2400" dirty="0"/>
              <a:t> люди </a:t>
            </a:r>
            <a:r>
              <a:rPr lang="ru-RU" sz="2400" dirty="0" err="1"/>
              <a:t>можуть</a:t>
            </a:r>
            <a:r>
              <a:rPr lang="ru-RU" sz="2400" dirty="0"/>
              <a:t> </a:t>
            </a:r>
            <a:r>
              <a:rPr lang="ru-RU" sz="2400" dirty="0" err="1"/>
              <a:t>переживати</a:t>
            </a:r>
            <a:r>
              <a:rPr lang="ru-RU" sz="2400" dirty="0"/>
              <a:t> </a:t>
            </a:r>
            <a:r>
              <a:rPr lang="ru-RU" sz="2400" dirty="0" err="1"/>
              <a:t>ґендерну</a:t>
            </a:r>
            <a:r>
              <a:rPr lang="ru-RU" sz="2400" dirty="0"/>
              <a:t> </a:t>
            </a:r>
            <a:r>
              <a:rPr lang="ru-RU" sz="2400" dirty="0" err="1"/>
              <a:t>ресоціалізацію</a:t>
            </a:r>
            <a:r>
              <a:rPr lang="ru-RU" sz="2400" dirty="0"/>
              <a:t>, </a:t>
            </a:r>
            <a:r>
              <a:rPr lang="ru-RU" sz="2400" dirty="0" err="1"/>
              <a:t>тобто</a:t>
            </a:r>
            <a:r>
              <a:rPr lang="ru-RU" sz="2400" dirty="0"/>
              <a:t> </a:t>
            </a:r>
            <a:r>
              <a:rPr lang="ru-RU" sz="2400" dirty="0" err="1"/>
              <a:t>руйнування</a:t>
            </a:r>
            <a:r>
              <a:rPr lang="ru-RU" sz="2400" dirty="0"/>
              <a:t> </a:t>
            </a:r>
            <a:r>
              <a:rPr lang="ru-RU" sz="2400" dirty="0" err="1"/>
              <a:t>раніше</a:t>
            </a:r>
            <a:r>
              <a:rPr lang="ru-RU" sz="2400" dirty="0"/>
              <a:t> </a:t>
            </a:r>
            <a:r>
              <a:rPr lang="ru-RU" sz="2400" dirty="0" err="1"/>
              <a:t>прийнятих</a:t>
            </a:r>
            <a:r>
              <a:rPr lang="ru-RU" sz="2400" dirty="0"/>
              <a:t> </a:t>
            </a:r>
            <a:r>
              <a:rPr lang="ru-RU" sz="2400" dirty="0" err="1"/>
              <a:t>цінностей</a:t>
            </a:r>
            <a:r>
              <a:rPr lang="ru-RU" sz="2400" dirty="0"/>
              <a:t> та </a:t>
            </a:r>
            <a:r>
              <a:rPr lang="ru-RU" sz="2400" dirty="0" err="1"/>
              <a:t>засвоєння</a:t>
            </a:r>
            <a:r>
              <a:rPr lang="ru-RU" sz="2400" dirty="0"/>
              <a:t> </a:t>
            </a:r>
            <a:r>
              <a:rPr lang="ru-RU" sz="2400" dirty="0" err="1"/>
              <a:t>нових</a:t>
            </a:r>
            <a:r>
              <a:rPr lang="ru-RU" sz="2400" dirty="0"/>
              <a:t> моделей </a:t>
            </a:r>
            <a:r>
              <a:rPr lang="ru-RU" sz="2400" dirty="0" err="1"/>
              <a:t>поведінки</a:t>
            </a:r>
            <a:r>
              <a:rPr lang="ru-RU" sz="2400" dirty="0"/>
              <a:t>.</a:t>
            </a:r>
            <a:endParaRPr lang="uk-UA" sz="2400" dirty="0"/>
          </a:p>
        </p:txBody>
      </p:sp>
      <p:pic>
        <p:nvPicPr>
          <p:cNvPr id="5122" name="Picture 2" descr="http://img0.liveinternet.ru/images/attach/c/7/95/724/95724098_d_4.jpg"/>
          <p:cNvPicPr>
            <a:picLocks noChangeAspect="1" noChangeArrowheads="1"/>
          </p:cNvPicPr>
          <p:nvPr/>
        </p:nvPicPr>
        <p:blipFill rotWithShape="1">
          <a:blip r:embed="rId2">
            <a:extLst>
              <a:ext uri="{28A0092B-C50C-407E-A947-70E740481C1C}">
                <a14:useLocalDpi xmlns:a14="http://schemas.microsoft.com/office/drawing/2010/main" val="0"/>
              </a:ext>
            </a:extLst>
          </a:blip>
          <a:srcRect l="23435" r="7993"/>
          <a:stretch/>
        </p:blipFill>
        <p:spPr bwMode="auto">
          <a:xfrm>
            <a:off x="5436096" y="1052736"/>
            <a:ext cx="3504730" cy="4088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9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332656"/>
            <a:ext cx="8219256" cy="3960440"/>
          </a:xfrm>
        </p:spPr>
        <p:txBody>
          <a:bodyPr>
            <a:normAutofit/>
          </a:bodyPr>
          <a:lstStyle/>
          <a:p>
            <a:pPr marL="109728" indent="0">
              <a:buNone/>
            </a:pPr>
            <a:r>
              <a:rPr lang="uk-UA" sz="2000" dirty="0"/>
              <a:t>Важлива роль у формуванні ґендерних цінностей належить сімейному вихованню. Саме в родині у світогляді молодої людини формуються базові уявлення щодо поняття чоловічого і </a:t>
            </a:r>
            <a:r>
              <a:rPr lang="uk-UA" sz="2000" dirty="0" smtClean="0"/>
              <a:t>жіночого. </a:t>
            </a:r>
            <a:r>
              <a:rPr lang="uk-UA" sz="2000" dirty="0"/>
              <a:t>Тільки за таких умов можливе формування у молодої людини ґендерної культури і чуйності.</a:t>
            </a:r>
            <a:endParaRPr lang="uk-UA" sz="2000" dirty="0"/>
          </a:p>
        </p:txBody>
      </p:sp>
      <p:pic>
        <p:nvPicPr>
          <p:cNvPr id="6148" name="Picture 4" descr="http://activerain.com/image_store/uploads/7/0/2/3/5/ar13038306353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7620000" cy="4419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599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31840" y="620688"/>
            <a:ext cx="5781328" cy="3450289"/>
          </a:xfrm>
        </p:spPr>
        <p:txBody>
          <a:bodyPr>
            <a:normAutofit/>
          </a:bodyPr>
          <a:lstStyle/>
          <a:p>
            <a:r>
              <a:rPr lang="uk-UA" sz="2400" dirty="0"/>
              <a:t>На становлення ґендерної свідомості впливають суспільні (неурядові), молодіжні, жіночі, правозахисні організації, засоби масової інформації, що пропагують ідеї рівності, публікують відповідні матеріали, випускають навчальні телепередачі.</a:t>
            </a:r>
            <a:endParaRPr lang="uk-UA" sz="2400" dirty="0"/>
          </a:p>
        </p:txBody>
      </p:sp>
      <p:pic>
        <p:nvPicPr>
          <p:cNvPr id="7170" name="Picture 2" descr="http://img.board.com.ua/a/1043297177/wm/0-gidyi-v-milane-rime-turine-venets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17407"/>
            <a:ext cx="2952328" cy="3936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www.edu-all.ru/images/articles/1248968322_110031-frederi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933056"/>
            <a:ext cx="3744416"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052736"/>
            <a:ext cx="8219256" cy="4738531"/>
          </a:xfrm>
        </p:spPr>
        <p:txBody>
          <a:bodyPr>
            <a:normAutofit fontScale="92500" lnSpcReduction="20000"/>
          </a:bodyPr>
          <a:lstStyle/>
          <a:p>
            <a:r>
              <a:rPr lang="uk-UA" dirty="0" smtClean="0"/>
              <a:t> </a:t>
            </a:r>
            <a:r>
              <a:rPr lang="uk-UA" dirty="0" smtClean="0">
                <a:latin typeface="Times New Roman" pitchFamily="18" charset="0"/>
                <a:cs typeface="Times New Roman" pitchFamily="18" charset="0"/>
              </a:rPr>
              <a:t>Сучасне розуміння </a:t>
            </a:r>
            <a:r>
              <a:rPr lang="uk-UA" dirty="0" err="1" smtClean="0">
                <a:latin typeface="Times New Roman" pitchFamily="18" charset="0"/>
                <a:cs typeface="Times New Roman" pitchFamily="18" charset="0"/>
              </a:rPr>
              <a:t>гендеру</a:t>
            </a:r>
            <a:r>
              <a:rPr lang="uk-UA" dirty="0" smtClean="0">
                <a:latin typeface="Times New Roman" pitchFamily="18" charset="0"/>
                <a:cs typeface="Times New Roman" pitchFamily="18" charset="0"/>
              </a:rPr>
              <a:t> співвідноситься з поняттям свободи. Тобто суспільство не має нав’язувати окремому індивіду, які ролі йому виконувати. І якщо чоловік вирішує скористатися своїм законодавчо закріпленим правом на догляд за дитиною,  то колеги та рідні не мають йому дорікати, мовляв, як ти, чоловік, робиш жіночу справу. Вважаю, що все, що робить жінка, може робити й чоловік. І все, що робить чоловік, може робити й жінка. </a:t>
            </a:r>
            <a:r>
              <a:rPr lang="uk-UA" dirty="0" err="1" smtClean="0">
                <a:latin typeface="Times New Roman" pitchFamily="18" charset="0"/>
                <a:cs typeface="Times New Roman" pitchFamily="18" charset="0"/>
              </a:rPr>
              <a:t>Гендер</a:t>
            </a:r>
            <a:r>
              <a:rPr lang="uk-UA" dirty="0" smtClean="0">
                <a:latin typeface="Times New Roman" pitchFamily="18" charset="0"/>
                <a:cs typeface="Times New Roman" pitchFamily="18" charset="0"/>
              </a:rPr>
              <a:t> у сучасному розумінні – це свобода індивіда реалізовувати свої людські якості. А суспільство часто приписує чоловіку та жінці певні ролі. Історично такі ролі склалися в </a:t>
            </a:r>
            <a:r>
              <a:rPr lang="uk-UA" dirty="0" err="1" smtClean="0">
                <a:latin typeface="Times New Roman" pitchFamily="18" charset="0"/>
                <a:cs typeface="Times New Roman" pitchFamily="18" charset="0"/>
              </a:rPr>
              <a:t>домодерну</a:t>
            </a:r>
            <a:r>
              <a:rPr lang="uk-UA" dirty="0" smtClean="0">
                <a:latin typeface="Times New Roman" pitchFamily="18" charset="0"/>
                <a:cs typeface="Times New Roman" pitchFamily="18" charset="0"/>
              </a:rPr>
              <a:t> епоху і базуються на розподілі праці за особливостями біологічної статі.</a:t>
            </a:r>
            <a:endParaRPr lang="uk-UA" dirty="0">
              <a:latin typeface="Times New Roman" pitchFamily="18" charset="0"/>
              <a:cs typeface="Times New Roman" pitchFamily="18" charset="0"/>
            </a:endParaRPr>
          </a:p>
        </p:txBody>
      </p:sp>
      <p:sp>
        <p:nvSpPr>
          <p:cNvPr id="3" name="Заголовок 2"/>
          <p:cNvSpPr>
            <a:spLocks noGrp="1"/>
          </p:cNvSpPr>
          <p:nvPr>
            <p:ph type="title"/>
          </p:nvPr>
        </p:nvSpPr>
        <p:spPr>
          <a:xfrm>
            <a:off x="467544" y="404664"/>
            <a:ext cx="8229600" cy="1143000"/>
          </a:xfrm>
        </p:spPr>
        <p:txBody>
          <a:bodyPr>
            <a:normAutofit fontScale="90000"/>
          </a:bodyPr>
          <a:lstStyle/>
          <a:p>
            <a:r>
              <a:rPr lang="uk-UA" b="0" dirty="0" err="1">
                <a:solidFill>
                  <a:schemeClr val="bg1"/>
                </a:solidFill>
                <a:effectLst/>
              </a:rPr>
              <a:t>Гендер</a:t>
            </a:r>
            <a:r>
              <a:rPr lang="uk-UA" b="0" dirty="0">
                <a:solidFill>
                  <a:schemeClr val="bg1"/>
                </a:solidFill>
                <a:effectLst/>
              </a:rPr>
              <a:t> і сучасне </a:t>
            </a:r>
            <a:r>
              <a:rPr lang="uk-UA" b="0" dirty="0" smtClean="0">
                <a:solidFill>
                  <a:schemeClr val="bg1"/>
                </a:solidFill>
                <a:effectLst/>
              </a:rPr>
              <a:t>суспільство:</a:t>
            </a:r>
            <a:r>
              <a:rPr lang="uk-UA" b="0" dirty="0">
                <a:effectLst/>
              </a:rPr>
              <a:t/>
            </a:r>
            <a:br>
              <a:rPr lang="uk-UA" b="0" dirty="0">
                <a:effectLst/>
              </a:rPr>
            </a:br>
            <a:endParaRPr lang="uk-UA" dirty="0"/>
          </a:p>
        </p:txBody>
      </p:sp>
      <p:pic>
        <p:nvPicPr>
          <p:cNvPr id="8194" name="Picture 2" descr="http://www.hra.am/i/up/15.1.faith.g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157192"/>
            <a:ext cx="1925406"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2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cekc.mn/wp-content/uploads/2008/01/192.jpg"/>
          <p:cNvPicPr>
            <a:picLocks noChangeAspect="1" noChangeArrowheads="1"/>
          </p:cNvPicPr>
          <p:nvPr/>
        </p:nvPicPr>
        <p:blipFill rotWithShape="1">
          <a:blip r:embed="rId2">
            <a:extLst>
              <a:ext uri="{28A0092B-C50C-407E-A947-70E740481C1C}">
                <a14:useLocalDpi xmlns:a14="http://schemas.microsoft.com/office/drawing/2010/main" val="0"/>
              </a:ext>
            </a:extLst>
          </a:blip>
          <a:srcRect l="14789" t="8789"/>
          <a:stretch/>
        </p:blipFill>
        <p:spPr bwMode="auto">
          <a:xfrm>
            <a:off x="5004048" y="2492896"/>
            <a:ext cx="3902542" cy="4244157"/>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467544" y="332657"/>
            <a:ext cx="8280920" cy="3672407"/>
          </a:xfrm>
        </p:spPr>
        <p:txBody>
          <a:bodyPr>
            <a:normAutofit fontScale="92500"/>
          </a:bodyPr>
          <a:lstStyle/>
          <a:p>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І</a:t>
            </a:r>
            <a:r>
              <a:rPr lang="ru-RU"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снує</a:t>
            </a:r>
            <a:r>
              <a:rPr lang="ru-RU"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стереотип,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що</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чоловіки</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повинні</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бути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сильними</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вони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ніколи</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не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плачуть</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А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що</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чоловіки</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не люди?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Їм</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не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буває</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боляче</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У них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немає</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емоційного</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навантаження</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Вони не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переживають</a:t>
            </a:r>
            <a:r>
              <a:rPr lang="ru-RU"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uk-UA"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Однак, якщо хлопчиків виховали, запевняючи,  що «чоловіки не плачуть», то потім важко вимагати від дорослого чоловіка емоційного спілкування й певного співчуття. А звідки воно візьметься, якщо його з дитинства виховували так, що він не повинен виказувати свої емоції?</a:t>
            </a:r>
            <a:endParaRPr lang="uk-UA"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218" name="Picture 2" descr="http://www.dytyna.info/img/gallery/5156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861048"/>
            <a:ext cx="3240360" cy="2784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4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1052736"/>
            <a:ext cx="7632847" cy="2765922"/>
          </a:xfrm>
          <a:prstGeom prst="rect">
            <a:avLst/>
          </a:prstGeom>
          <a:noFill/>
        </p:spPr>
        <p:txBody>
          <a:bodyPr wrap="none" lIns="91440" tIns="45720" rIns="91440" bIns="45720">
            <a:prstTxWarp prst="textArchUp">
              <a:avLst/>
            </a:prstTxWarp>
            <a:spAutoFit/>
          </a:bodyPr>
          <a:lstStyle/>
          <a:p>
            <a:pPr algn="ctr"/>
            <a:r>
              <a:rPr lang="ru-RU" sz="10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Дякую</a:t>
            </a:r>
            <a:r>
              <a:rPr lang="ru-RU" sz="10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за </a:t>
            </a:r>
            <a:r>
              <a:rPr lang="ru-RU" sz="10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увагу</a:t>
            </a:r>
            <a:r>
              <a:rPr lang="ru-RU" sz="10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ru-RU" sz="10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0242" name="Picture 2" descr="http://i058.radikal.ru/1011/0f/05e5e2eac9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649" y="2171427"/>
            <a:ext cx="6096000"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50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170</TotalTime>
  <Words>242</Words>
  <Application>Microsoft Office PowerPoint</Application>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Гендер і сучасне суспільство: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Кузнецова</cp:lastModifiedBy>
  <cp:revision>9</cp:revision>
  <dcterms:modified xsi:type="dcterms:W3CDTF">2013-10-08T22:17:31Z</dcterms:modified>
</cp:coreProperties>
</file>