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9C42B94-DEA6-46CA-A34C-527C7C219188}" type="datetimeFigureOut">
              <a:rPr lang="uk-UA" smtClean="0"/>
              <a:t>05.12.2014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393DD8-F862-4438-9425-B066F4899FA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670">
            <a:off x="1065479" y="1331733"/>
            <a:ext cx="2474394" cy="340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83518"/>
            <a:ext cx="8208912" cy="1143014"/>
          </a:xfrm>
        </p:spPr>
        <p:txBody>
          <a:bodyPr/>
          <a:lstStyle/>
          <a:p>
            <a:pPr algn="ctr"/>
            <a:r>
              <a:rPr lang="uk-UA" i="1" dirty="0" smtClean="0">
                <a:latin typeface="Arial Black" panose="020B0A04020102020204" pitchFamily="34" charset="0"/>
              </a:rPr>
              <a:t>Пітер Пауль Рубенс</a:t>
            </a:r>
            <a:endParaRPr lang="uk-UA" i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2931790"/>
            <a:ext cx="5105990" cy="114098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Учениця 11-А класу</a:t>
            </a:r>
          </a:p>
          <a:p>
            <a:r>
              <a:rPr lang="uk-UA" dirty="0" smtClean="0"/>
              <a:t>Кузнєцова Анастасія</a:t>
            </a:r>
          </a:p>
        </p:txBody>
      </p:sp>
    </p:spTree>
    <p:extLst>
      <p:ext uri="{BB962C8B-B14F-4D97-AF65-F5344CB8AC3E}">
        <p14:creationId xmlns:p14="http://schemas.microsoft.com/office/powerpoint/2010/main" val="291568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Італійський період 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/>
              <a:t>    </a:t>
            </a:r>
            <a:r>
              <a:rPr lang="uk-UA" sz="2000" i="1" dirty="0"/>
              <a:t>Коли в 1635 році, через рік після смерті </a:t>
            </a:r>
            <a:r>
              <a:rPr lang="uk-UA" sz="2000" i="1" dirty="0" err="1"/>
              <a:t>правительки Нідерландів інфа</a:t>
            </a:r>
            <a:r>
              <a:rPr lang="uk-UA" sz="2000" i="1" dirty="0"/>
              <a:t>нти Ізабелли, корольФіліп </a:t>
            </a:r>
            <a:r>
              <a:rPr lang="en-US" sz="2000" i="1" dirty="0" smtClean="0"/>
              <a:t>IV</a:t>
            </a:r>
            <a:r>
              <a:rPr lang="uk-UA" sz="2000" i="1" dirty="0"/>
              <a:t> </a:t>
            </a:r>
            <a:r>
              <a:rPr lang="uk-UA" sz="2000" i="1" dirty="0" smtClean="0"/>
              <a:t>призначив </a:t>
            </a:r>
            <a:r>
              <a:rPr lang="uk-UA" sz="2000" i="1" dirty="0"/>
              <a:t>в правителі цієї країни свого брата, кардинала-архієпископа </a:t>
            </a:r>
            <a:r>
              <a:rPr lang="uk-UA" sz="2000" i="1" dirty="0" err="1"/>
              <a:t>толедського</a:t>
            </a:r>
            <a:r>
              <a:rPr lang="uk-UA" sz="2000" i="1" dirty="0"/>
              <a:t> </a:t>
            </a:r>
            <a:r>
              <a:rPr lang="uk-UA" sz="2000" i="1" dirty="0" err="1"/>
              <a:t>Фердинанда</a:t>
            </a:r>
            <a:r>
              <a:rPr lang="uk-UA" sz="2000" i="1" dirty="0"/>
              <a:t>, Рубенсу було доручено створення художньої частини святкувань з нагоди урочистого в'їзду </a:t>
            </a:r>
            <a:r>
              <a:rPr lang="uk-UA" sz="2000" i="1" dirty="0" err="1"/>
              <a:t>нового штатгаль</a:t>
            </a:r>
            <a:r>
              <a:rPr lang="uk-UA" sz="2000" i="1" dirty="0"/>
              <a:t>тера до Антверпена; за ескізами великого художника були споруджені та розписані тріумфальні арки і декорації, що прикрашали міські вулиці.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174710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Майстерня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i="1" dirty="0"/>
              <a:t>Полотна Рубенса можна розділити на три категорії: ті, які він малював сам, ті, які він малював частково, зазвичай руки й обличчя, та ті, які були намальовані під його загальним керівництвом. Як було заведено в ті часи, він мав велику майстерню, в якій працювали числення підмайстри й учні. Деякі з них, </a:t>
            </a:r>
            <a:r>
              <a:rPr lang="uk-UA" i="1" dirty="0" err="1"/>
              <a:t>наприкл</a:t>
            </a:r>
            <a:r>
              <a:rPr lang="uk-UA" i="1" dirty="0"/>
              <a:t>ад Антоніс ван </a:t>
            </a:r>
            <a:r>
              <a:rPr lang="uk-UA" i="1" dirty="0" smtClean="0"/>
              <a:t>Дайк теж </a:t>
            </a:r>
            <a:r>
              <a:rPr lang="uk-UA" i="1" dirty="0"/>
              <a:t>стали славетними художниками. Рубенс також запрошував для виконання певних деталей великих композицій, таких як тварини й натюрморти, спеціалістів, таких </a:t>
            </a:r>
            <a:r>
              <a:rPr lang="uk-UA" i="1" dirty="0" err="1"/>
              <a:t>якФранс</a:t>
            </a:r>
            <a:r>
              <a:rPr lang="uk-UA" i="1" dirty="0"/>
              <a:t> </a:t>
            </a:r>
            <a:r>
              <a:rPr lang="uk-UA" i="1" dirty="0" err="1"/>
              <a:t>Снейдерс</a:t>
            </a:r>
            <a:r>
              <a:rPr lang="uk-UA" i="1" dirty="0"/>
              <a:t> або Якоб </a:t>
            </a:r>
            <a:r>
              <a:rPr lang="uk-UA" i="1" dirty="0" err="1"/>
              <a:t>Йорданс</a:t>
            </a:r>
            <a:r>
              <a:rPr lang="uk-UA" i="1" dirty="0"/>
              <a:t>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080414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319230">
            <a:off x="497359" y="1341953"/>
            <a:ext cx="8076732" cy="1275570"/>
          </a:xfrm>
        </p:spPr>
        <p:txBody>
          <a:bodyPr/>
          <a:lstStyle/>
          <a:p>
            <a:pPr algn="ctr"/>
            <a:r>
              <a:rPr lang="uk-UA" sz="5000" i="1" dirty="0" smtClean="0"/>
              <a:t>Роботи </a:t>
            </a:r>
            <a:r>
              <a:rPr lang="uk-UA" sz="5000" i="1" dirty="0" err="1" smtClean="0"/>
              <a:t>рубенса</a:t>
            </a:r>
            <a:endParaRPr lang="uk-UA" sz="5000" i="1" dirty="0"/>
          </a:p>
        </p:txBody>
      </p:sp>
    </p:spTree>
    <p:extLst>
      <p:ext uri="{BB962C8B-B14F-4D97-AF65-F5344CB8AC3E}">
        <p14:creationId xmlns:p14="http://schemas.microsoft.com/office/powerpoint/2010/main" val="366551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4" y="5433"/>
            <a:ext cx="3717575" cy="51845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"/>
            <a:ext cx="3995936" cy="5165780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4764937"/>
            <a:ext cx="3520440" cy="342900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</a:rPr>
              <a:t>Ізабелла </a:t>
            </a:r>
            <a:r>
              <a:rPr lang="uk-UA" sz="2000" i="1" dirty="0" err="1" smtClean="0">
                <a:solidFill>
                  <a:schemeClr val="bg1"/>
                </a:solidFill>
              </a:rPr>
              <a:t>Брант</a:t>
            </a: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436096" y="4299942"/>
            <a:ext cx="3707904" cy="70294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Олена </a:t>
            </a:r>
            <a:r>
              <a:rPr lang="uk-UA" i="1" dirty="0" err="1" smtClean="0">
                <a:solidFill>
                  <a:schemeClr val="bg1"/>
                </a:solidFill>
              </a:rPr>
              <a:t>Фоурмен</a:t>
            </a:r>
            <a:r>
              <a:rPr lang="uk-UA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i="1" dirty="0">
                <a:solidFill>
                  <a:schemeClr val="bg1"/>
                </a:solidFill>
              </a:rPr>
              <a:t>з</a:t>
            </a:r>
            <a:r>
              <a:rPr lang="uk-UA" i="1" dirty="0" smtClean="0">
                <a:solidFill>
                  <a:schemeClr val="bg1"/>
                </a:solidFill>
              </a:rPr>
              <a:t> дітьми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56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52" y="0"/>
            <a:ext cx="3658948" cy="51435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728"/>
            <a:ext cx="4421229" cy="5132772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800600"/>
            <a:ext cx="3520440" cy="3429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Чотири філософи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4785485"/>
            <a:ext cx="3520440" cy="3429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Народження Людовіка </a:t>
            </a:r>
            <a:r>
              <a:rPr lang="en-US" i="1" dirty="0" smtClean="0">
                <a:solidFill>
                  <a:schemeClr val="bg1"/>
                </a:solidFill>
              </a:rPr>
              <a:t>XIII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84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486"/>
            <a:ext cx="6075350" cy="475548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4083918"/>
            <a:ext cx="6048672" cy="85725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Полювання на гіпопотама 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417904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347614"/>
            <a:ext cx="8148740" cy="1203562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572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0"/>
            <a:ext cx="7242048" cy="1045810"/>
          </a:xfrm>
        </p:spPr>
        <p:txBody>
          <a:bodyPr/>
          <a:lstStyle/>
          <a:p>
            <a:r>
              <a:rPr lang="uk-UA" dirty="0" smtClean="0"/>
              <a:t>Біографія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588">
            <a:off x="457200" y="1527269"/>
            <a:ext cx="3521075" cy="2739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1960" y="771550"/>
            <a:ext cx="3888432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200" i="1" dirty="0" smtClean="0"/>
              <a:t>       </a:t>
            </a:r>
            <a:r>
              <a:rPr lang="uk-UA" sz="1200" i="1" dirty="0"/>
              <a:t>Дитинство Пітер Рубенс провів спочатку </a:t>
            </a:r>
            <a:r>
              <a:rPr lang="uk-UA" sz="1200" i="1" dirty="0" err="1"/>
              <a:t>в Зіге</a:t>
            </a:r>
            <a:r>
              <a:rPr lang="uk-UA" sz="1200" i="1" dirty="0"/>
              <a:t>ні, а потім в Кельні, і лише 1587 року, після смерті Яна Рубенса, його сім'я отримала можливість повернутися на Батьківщину, в </a:t>
            </a:r>
            <a:r>
              <a:rPr lang="uk-UA" sz="1200" i="1" dirty="0" smtClean="0"/>
              <a:t>Антверпен.</a:t>
            </a:r>
            <a:endParaRPr lang="uk-UA" sz="1200" i="1" dirty="0"/>
          </a:p>
          <a:p>
            <a:pPr marL="0" indent="0">
              <a:buNone/>
            </a:pPr>
            <a:r>
              <a:rPr lang="uk-UA" sz="1200" i="1" dirty="0" smtClean="0"/>
              <a:t> Загальну </a:t>
            </a:r>
            <a:r>
              <a:rPr lang="uk-UA" sz="1200" i="1" dirty="0"/>
              <a:t>освіту Рубенс здобув </a:t>
            </a:r>
            <a:r>
              <a:rPr lang="uk-UA" sz="1200" i="1" dirty="0" err="1"/>
              <a:t>в єзуїтській колег</a:t>
            </a:r>
            <a:r>
              <a:rPr lang="uk-UA" sz="1200" i="1" dirty="0"/>
              <a:t>ії, після чого служив </a:t>
            </a:r>
            <a:r>
              <a:rPr lang="uk-UA" sz="1200" i="1" dirty="0" smtClean="0"/>
              <a:t>пажем</a:t>
            </a:r>
            <a:r>
              <a:rPr lang="uk-UA" sz="1200" i="1" dirty="0"/>
              <a:t> </a:t>
            </a:r>
            <a:r>
              <a:rPr lang="uk-UA" sz="1200" i="1" dirty="0" smtClean="0"/>
              <a:t>у </a:t>
            </a:r>
            <a:r>
              <a:rPr lang="uk-UA" sz="1200" i="1" dirty="0"/>
              <a:t>графині Лаленг. Займатися живописом Рубенс почав дуже рано. Його вчителями </a:t>
            </a:r>
            <a:r>
              <a:rPr lang="uk-UA" sz="1200" i="1" dirty="0" err="1"/>
              <a:t>були Т</a:t>
            </a:r>
            <a:r>
              <a:rPr lang="uk-UA" sz="1200" i="1" dirty="0"/>
              <a:t>обіас Вергагт, Адам ван Ноорт та Отто ван Вен, що працювали під впливом італійськогоВідродження та змогли, особливо останній, вселити в молодого художника любов до всього </a:t>
            </a:r>
            <a:r>
              <a:rPr lang="uk-UA" sz="1200" i="1" dirty="0" smtClean="0"/>
              <a:t>античного</a:t>
            </a:r>
            <a:r>
              <a:rPr lang="uk-UA" sz="1200" i="1" dirty="0"/>
              <a:t>.</a:t>
            </a:r>
          </a:p>
          <a:p>
            <a:pPr marL="0" indent="0">
              <a:buNone/>
            </a:pPr>
            <a:r>
              <a:rPr lang="uk-UA" sz="1200" i="1" dirty="0" smtClean="0"/>
              <a:t>     1598 року </a:t>
            </a:r>
            <a:r>
              <a:rPr lang="uk-UA" sz="1200" i="1" dirty="0"/>
              <a:t>Рубенса прийняли вільним майстром в Антверпенську гільдію св. Луки. </a:t>
            </a:r>
            <a:r>
              <a:rPr lang="uk-UA" sz="1200" i="1" dirty="0" smtClean="0"/>
              <a:t>1600</a:t>
            </a:r>
            <a:r>
              <a:rPr lang="uk-UA" sz="1200" i="1" dirty="0"/>
              <a:t> </a:t>
            </a:r>
            <a:r>
              <a:rPr lang="uk-UA" sz="1200" i="1" dirty="0" smtClean="0"/>
              <a:t>року </a:t>
            </a:r>
            <a:r>
              <a:rPr lang="uk-UA" sz="1200" i="1" dirty="0"/>
              <a:t>він відправився закінчувати свою художню освіту до Італії. У 1601 році він служив при </a:t>
            </a:r>
            <a:r>
              <a:rPr lang="uk-UA" sz="1200" i="1" dirty="0" err="1"/>
              <a:t>дворі мантуанського г</a:t>
            </a:r>
            <a:r>
              <a:rPr lang="uk-UA" sz="1200" i="1" dirty="0"/>
              <a:t>ерцога Вінченцо Гонзагі, де залишався на службі протягом всього свого перебування в Італії.</a:t>
            </a:r>
          </a:p>
          <a:p>
            <a:pPr marL="0" indent="0">
              <a:buNone/>
            </a:pP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996551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Офорти </a:t>
            </a:r>
            <a:r>
              <a:rPr lang="uk-UA" dirty="0" err="1" smtClean="0"/>
              <a:t>рубенса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1900" i="1" dirty="0" smtClean="0"/>
              <a:t>    </a:t>
            </a:r>
            <a:r>
              <a:rPr lang="uk-UA" sz="1900" i="1" dirty="0"/>
              <a:t>Дослідники творчості Рубенса знали, що він недовго створював офорти. У часи перебування в Італії Рубенс створив офорт за мотивами стінопису Леонардо </a:t>
            </a:r>
            <a:r>
              <a:rPr lang="uk-UA" sz="1900" i="1" dirty="0" err="1"/>
              <a:t>да</a:t>
            </a:r>
            <a:r>
              <a:rPr lang="uk-UA" sz="1900" i="1" dirty="0"/>
              <a:t> </a:t>
            </a:r>
            <a:r>
              <a:rPr lang="uk-UA" sz="1900" i="1" dirty="0" smtClean="0"/>
              <a:t>Вінчі «</a:t>
            </a:r>
            <a:r>
              <a:rPr lang="uk-UA" sz="1900" i="1" dirty="0"/>
              <a:t>Таємна вечеря». Скопіював для себе Рубенс і центральну частину стінопису Леонардо «Баталія при </a:t>
            </a:r>
            <a:r>
              <a:rPr lang="uk-UA" sz="1900" i="1" dirty="0" err="1"/>
              <a:t>Ангіарі</a:t>
            </a:r>
            <a:r>
              <a:rPr lang="uk-UA" sz="1900" i="1" dirty="0"/>
              <a:t>» (нині Лувр, Париж). Офорт за мотивами «Таємної вечері» зник після 1836. Лише в 2009 його було віднайдено в приватній збірці в Італії. Офорт має підпис майстра і є одним з небагатьох аркушів, що створив сам Рубенс.</a:t>
            </a:r>
          </a:p>
          <a:p>
            <a:pPr marL="0" indent="0" algn="just">
              <a:buNone/>
            </a:pPr>
            <a:r>
              <a:rPr lang="uk-UA" sz="1900" i="1" dirty="0" smtClean="0"/>
              <a:t>    Після </a:t>
            </a:r>
            <a:r>
              <a:rPr lang="uk-UA" sz="1900" i="1" dirty="0"/>
              <a:t>повернення до Антверпену Рубенс відкрив власну </a:t>
            </a:r>
            <a:r>
              <a:rPr lang="uk-UA" sz="1900" i="1" dirty="0" err="1"/>
              <a:t>гравюрну</a:t>
            </a:r>
            <a:r>
              <a:rPr lang="uk-UA" sz="1900" i="1" dirty="0"/>
              <a:t> майстерню, але, довідавшись, </a:t>
            </a:r>
            <a:r>
              <a:rPr lang="uk-UA" sz="1900" i="1" dirty="0" err="1"/>
              <a:t>що Лу</a:t>
            </a:r>
            <a:r>
              <a:rPr lang="uk-UA" sz="1900" i="1" dirty="0"/>
              <a:t>кас Ворстерман робить офорти не гірші за нього, передовірив йому створення гравюр зі своїх картин.</a:t>
            </a:r>
          </a:p>
          <a:p>
            <a:pPr marL="0" indent="0">
              <a:buNone/>
            </a:pP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994721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494"/>
            <a:ext cx="8064896" cy="467565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39000" cy="857250"/>
          </a:xfrm>
        </p:spPr>
        <p:txBody>
          <a:bodyPr>
            <a:normAutofit/>
          </a:bodyPr>
          <a:lstStyle/>
          <a:p>
            <a:r>
              <a:rPr lang="uk-UA" sz="3000" i="1" dirty="0" smtClean="0"/>
              <a:t>«Таємна вечеря»</a:t>
            </a:r>
            <a:endParaRPr lang="uk-UA" sz="3000" i="1" dirty="0"/>
          </a:p>
        </p:txBody>
      </p:sp>
    </p:spTree>
    <p:extLst>
      <p:ext uri="{BB962C8B-B14F-4D97-AF65-F5344CB8AC3E}">
        <p14:creationId xmlns:p14="http://schemas.microsoft.com/office/powerpoint/2010/main" val="3544898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6192688" cy="464451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939902"/>
            <a:ext cx="7239000" cy="857250"/>
          </a:xfrm>
        </p:spPr>
        <p:txBody>
          <a:bodyPr/>
          <a:lstStyle/>
          <a:p>
            <a:r>
              <a:rPr lang="uk-UA" dirty="0" smtClean="0"/>
              <a:t>«битва під </a:t>
            </a:r>
            <a:r>
              <a:rPr lang="uk-UA" dirty="0" err="1" smtClean="0"/>
              <a:t>ангіарі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0721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Італійський період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/>
              <a:t>    </a:t>
            </a:r>
            <a:r>
              <a:rPr lang="uk-UA" i="1" dirty="0"/>
              <a:t>В італійський період своєї діяльності, Рубенс, не прагнув до самостійної творчості. В цей час їм було виконано лише невелике число самостійних робіт, з яких слід назвати: «Спорудження Хреста», «Терновий вінець» та «Розп'яття», «Втечу Лота», «Христа та Грішницю», «Воскресіння Лазаря», «Вакханалія», «</a:t>
            </a:r>
            <a:r>
              <a:rPr lang="uk-UA" i="1" dirty="0" err="1"/>
              <a:t>Вакха</a:t>
            </a:r>
            <a:r>
              <a:rPr lang="uk-UA" i="1" dirty="0"/>
              <a:t>» та інші.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8551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69" y="0"/>
            <a:ext cx="3924032" cy="51435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727174" cy="5143501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4587974"/>
            <a:ext cx="3520440" cy="3429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«Спорудження Хреста»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421981" y="54582"/>
            <a:ext cx="3520440" cy="3429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«Терновий вінець»</a:t>
            </a:r>
            <a:endParaRPr lang="uk-U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3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3478"/>
            <a:ext cx="5652120" cy="4537524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67494"/>
            <a:ext cx="3952488" cy="576064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2500" i="1" dirty="0" smtClean="0">
                <a:solidFill>
                  <a:schemeClr val="bg1"/>
                </a:solidFill>
              </a:rPr>
              <a:t>«Вакханалія»</a:t>
            </a:r>
            <a:endParaRPr lang="uk-UA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67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668">
            <a:off x="5490097" y="443956"/>
            <a:ext cx="3203409" cy="418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Італійський період</a:t>
            </a:r>
            <a:endParaRPr lang="uk-UA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 rot="813847">
            <a:off x="5444638" y="3478053"/>
            <a:ext cx="2335160" cy="1163588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Автопортрет</a:t>
            </a:r>
          </a:p>
          <a:p>
            <a:r>
              <a:rPr lang="uk-UA" i="1" dirty="0" smtClean="0">
                <a:solidFill>
                  <a:schemeClr val="bg1"/>
                </a:solidFill>
              </a:rPr>
              <a:t> з Ізабеллою </a:t>
            </a:r>
            <a:r>
              <a:rPr lang="uk-UA" i="1" dirty="0" err="1" smtClean="0">
                <a:solidFill>
                  <a:schemeClr val="bg1"/>
                </a:solidFill>
              </a:rPr>
              <a:t>Брант</a:t>
            </a:r>
            <a:endParaRPr lang="uk-UA" i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i="1" dirty="0" smtClean="0"/>
              <a:t>    </a:t>
            </a:r>
            <a:r>
              <a:rPr lang="uk-UA" i="1" dirty="0"/>
              <a:t>У 1626 році померла перша дружина Рубенса, Ізабелла, а в 1630 році він узяв другий шлюб з </a:t>
            </a:r>
            <a:r>
              <a:rPr lang="uk-UA" i="1" dirty="0" err="1"/>
              <a:t>Елен</a:t>
            </a:r>
            <a:r>
              <a:rPr lang="uk-UA" i="1" dirty="0"/>
              <a:t> Фурман, яка відтоді почала з'являтися майже в кожній картині свого чоловіка. Останні десять років життя Рубенса були настільки ж продуктивні, як і перші періоди його діяльності.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070350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211</Words>
  <Application>Microsoft Office PowerPoint</Application>
  <PresentationFormat>Экран (16:9)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Пітер Пауль Рубенс</vt:lpstr>
      <vt:lpstr>Біографія</vt:lpstr>
      <vt:lpstr>Офорти рубенса</vt:lpstr>
      <vt:lpstr>«Таємна вечеря»</vt:lpstr>
      <vt:lpstr>«битва під ангіарі»</vt:lpstr>
      <vt:lpstr>Італійський період</vt:lpstr>
      <vt:lpstr>Презентация PowerPoint</vt:lpstr>
      <vt:lpstr>Презентация PowerPoint</vt:lpstr>
      <vt:lpstr>Італійський період</vt:lpstr>
      <vt:lpstr>Італійський період </vt:lpstr>
      <vt:lpstr>Майстерня</vt:lpstr>
      <vt:lpstr>Роботи рубенса</vt:lpstr>
      <vt:lpstr>Презентация PowerPoint</vt:lpstr>
      <vt:lpstr>Презентация PowerPoint</vt:lpstr>
      <vt:lpstr>Полювання на гіпопотама </vt:lpstr>
      <vt:lpstr>Дякую за увагу!!!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Пітер Пауль Рубенс</dc:title>
  <dc:creator>Anastasiya</dc:creator>
  <cp:lastModifiedBy>Anastasiya</cp:lastModifiedBy>
  <cp:revision>8</cp:revision>
  <dcterms:created xsi:type="dcterms:W3CDTF">2014-12-03T03:04:15Z</dcterms:created>
  <dcterms:modified xsi:type="dcterms:W3CDTF">2014-12-05T01:31:15Z</dcterms:modified>
</cp:coreProperties>
</file>